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59" r:id="rId5"/>
    <p:sldId id="260" r:id="rId6"/>
    <p:sldId id="261" r:id="rId7"/>
    <p:sldId id="280" r:id="rId8"/>
    <p:sldId id="262" r:id="rId9"/>
    <p:sldId id="289" r:id="rId10"/>
    <p:sldId id="263" r:id="rId11"/>
    <p:sldId id="265" r:id="rId12"/>
    <p:sldId id="266" r:id="rId13"/>
    <p:sldId id="277" r:id="rId14"/>
    <p:sldId id="287" r:id="rId15"/>
    <p:sldId id="288" r:id="rId16"/>
    <p:sldId id="264" r:id="rId17"/>
    <p:sldId id="292" r:id="rId18"/>
    <p:sldId id="293" r:id="rId19"/>
    <p:sldId id="268" r:id="rId20"/>
    <p:sldId id="273" r:id="rId21"/>
    <p:sldId id="269" r:id="rId22"/>
    <p:sldId id="270" r:id="rId23"/>
    <p:sldId id="271" r:id="rId24"/>
    <p:sldId id="272" r:id="rId25"/>
    <p:sldId id="274" r:id="rId26"/>
    <p:sldId id="275" r:id="rId27"/>
    <p:sldId id="285" r:id="rId28"/>
    <p:sldId id="290" r:id="rId29"/>
    <p:sldId id="281" r:id="rId30"/>
    <p:sldId id="282" r:id="rId31"/>
    <p:sldId id="284" r:id="rId32"/>
    <p:sldId id="286" r:id="rId33"/>
    <p:sldId id="278" r:id="rId34"/>
    <p:sldId id="279" r:id="rId35"/>
    <p:sldId id="29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47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6A3C71-A701-4446-BDFF-063633BB6A6A}" type="datetimeFigureOut">
              <a:rPr lang="en-US" smtClean="0"/>
              <a:t>3/7/2017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542D91-81BC-467F-AA2D-ED1C5CCCC336}" type="slidenum">
              <a:rPr lang="en-US" smtClean="0"/>
              <a:t>‹#›</a:t>
            </a:fld>
            <a:endParaRPr lang="en-US" dirty="0"/>
          </a:p>
        </p:txBody>
      </p:sp>
    </p:spTree>
    <p:extLst>
      <p:ext uri="{BB962C8B-B14F-4D97-AF65-F5344CB8AC3E}">
        <p14:creationId xmlns:p14="http://schemas.microsoft.com/office/powerpoint/2010/main" val="3626352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fld id="{9338E499-AC5E-415D-9B8E-8F5A3A1B50F3}" type="slidenum">
              <a:rPr lang="en-US" altLang="en-US">
                <a:latin typeface="Times New Roman" panose="02020603050405020304" pitchFamily="18" charset="0"/>
              </a:rPr>
              <a:pPr/>
              <a:t>17</a:t>
            </a:fld>
            <a:endParaRPr lang="en-US" altLang="en-US" dirty="0">
              <a:latin typeface="Times New Roman" panose="02020603050405020304" pitchFamily="18" charset="0"/>
            </a:endParaRPr>
          </a:p>
        </p:txBody>
      </p:sp>
      <p:sp>
        <p:nvSpPr>
          <p:cNvPr id="258051" name="Rectangle 2"/>
          <p:cNvSpPr>
            <a:spLocks noGrp="1" noRot="1" noChangeAspect="1" noChangeArrowheads="1" noTextEdit="1"/>
          </p:cNvSpPr>
          <p:nvPr>
            <p:ph type="sldImg"/>
          </p:nvPr>
        </p:nvSpPr>
        <p:spPr>
          <a:xfrm>
            <a:off x="1141413" y="693738"/>
            <a:ext cx="4575175" cy="3430587"/>
          </a:xfrm>
          <a:ln/>
        </p:spPr>
      </p:sp>
      <p:sp>
        <p:nvSpPr>
          <p:cNvPr id="258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779504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a:solidFill>
                  <a:schemeClr val="tx1"/>
                </a:solidFill>
                <a:latin typeface="Arial" panose="020B0604020202020204" pitchFamily="34" charset="0"/>
              </a:defRPr>
            </a:lvl1pPr>
            <a:lvl2pPr marL="742950" indent="-285750" defTabSz="762000">
              <a:defRPr>
                <a:solidFill>
                  <a:schemeClr val="tx1"/>
                </a:solidFill>
                <a:latin typeface="Arial" panose="020B0604020202020204" pitchFamily="34" charset="0"/>
              </a:defRPr>
            </a:lvl2pPr>
            <a:lvl3pPr marL="1143000" indent="-228600" defTabSz="762000">
              <a:defRPr>
                <a:solidFill>
                  <a:schemeClr val="tx1"/>
                </a:solidFill>
                <a:latin typeface="Arial" panose="020B0604020202020204" pitchFamily="34" charset="0"/>
              </a:defRPr>
            </a:lvl3pPr>
            <a:lvl4pPr marL="1600200" indent="-228600" defTabSz="762000">
              <a:defRPr>
                <a:solidFill>
                  <a:schemeClr val="tx1"/>
                </a:solidFill>
                <a:latin typeface="Arial" panose="020B0604020202020204" pitchFamily="34" charset="0"/>
              </a:defRPr>
            </a:lvl4pPr>
            <a:lvl5pPr marL="2057400" indent="-228600" defTabSz="76200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fld id="{82422859-077D-47F3-B3BD-815D7F3F2C7B}" type="slidenum">
              <a:rPr lang="en-US" altLang="en-US">
                <a:latin typeface="Times New Roman" panose="02020603050405020304" pitchFamily="18" charset="0"/>
              </a:rPr>
              <a:pPr/>
              <a:t>18</a:t>
            </a:fld>
            <a:endParaRPr lang="en-US" altLang="en-US" dirty="0">
              <a:latin typeface="Times New Roman" panose="02020603050405020304" pitchFamily="18" charset="0"/>
            </a:endParaRPr>
          </a:p>
        </p:txBody>
      </p:sp>
      <p:sp>
        <p:nvSpPr>
          <p:cNvPr id="259075" name="Rectangle 2"/>
          <p:cNvSpPr>
            <a:spLocks noGrp="1" noRot="1" noChangeAspect="1" noChangeArrowheads="1" noTextEdit="1"/>
          </p:cNvSpPr>
          <p:nvPr>
            <p:ph type="sldImg"/>
          </p:nvPr>
        </p:nvSpPr>
        <p:spPr>
          <a:xfrm>
            <a:off x="1141413" y="693738"/>
            <a:ext cx="4575175" cy="3430587"/>
          </a:xfrm>
          <a:ln/>
        </p:spPr>
      </p:sp>
      <p:sp>
        <p:nvSpPr>
          <p:cNvPr id="259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524767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Here’s an outline of all the steps in the Formulate phase, and</a:t>
            </a:r>
            <a:r>
              <a:rPr lang="en-CA" baseline="0" dirty="0"/>
              <a:t> specifically for Step 1, Determine the Goal of the Study</a:t>
            </a:r>
            <a:r>
              <a:rPr lang="en-CA" dirty="0"/>
              <a:t>.</a:t>
            </a:r>
          </a:p>
          <a:p>
            <a:endParaRPr lang="en-CA" dirty="0"/>
          </a:p>
          <a:p>
            <a:r>
              <a:rPr lang="en-CA" dirty="0"/>
              <a:t>At the beginning of your</a:t>
            </a:r>
            <a:r>
              <a:rPr lang="en-CA" baseline="0" dirty="0"/>
              <a:t> booklets, you will see our Guidelines for conducting and reporting mixed research broken down in 4 phases through 13 steps.  </a:t>
            </a:r>
          </a:p>
          <a:p>
            <a:endParaRPr lang="en-CA" baseline="0" dirty="0"/>
          </a:p>
          <a:p>
            <a:r>
              <a:rPr lang="en-CA" baseline="0" dirty="0"/>
              <a:t>Today, we will have a look at all of those guidelines, though due to time constraints, we are going to spend more time on the ones where rigour typically breaks down the most, as people like Tony have seen in his study on errors commonly made in reporting research in the journal </a:t>
            </a:r>
            <a:r>
              <a:rPr lang="en-CA" b="1" baseline="0" dirty="0"/>
              <a:t>Research in the Schools</a:t>
            </a:r>
            <a:r>
              <a:rPr lang="en-CA" baseline="0" dirty="0"/>
              <a:t>.</a:t>
            </a:r>
            <a:endParaRPr lang="en-CA" dirty="0"/>
          </a:p>
        </p:txBody>
      </p:sp>
      <p:sp>
        <p:nvSpPr>
          <p:cNvPr id="4" name="Slide Number Placeholder 3"/>
          <p:cNvSpPr>
            <a:spLocks noGrp="1"/>
          </p:cNvSpPr>
          <p:nvPr>
            <p:ph type="sldNum" sz="quarter" idx="10"/>
          </p:nvPr>
        </p:nvSpPr>
        <p:spPr/>
        <p:txBody>
          <a:bodyPr/>
          <a:lstStyle/>
          <a:p>
            <a:fld id="{4BADA1DD-3A18-9949-B4BC-B591F3516985}" type="slidenum">
              <a:rPr lang="en-US" smtClean="0"/>
              <a:pPr/>
              <a:t>28</a:t>
            </a:fld>
            <a:endParaRPr lang="en-US" dirty="0"/>
          </a:p>
        </p:txBody>
      </p:sp>
    </p:spTree>
    <p:extLst>
      <p:ext uri="{BB962C8B-B14F-4D97-AF65-F5344CB8AC3E}">
        <p14:creationId xmlns:p14="http://schemas.microsoft.com/office/powerpoint/2010/main" val="2279003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a:spLocks noGrp="1" noChangeArrowheads="1"/>
          </p:cNvSpPr>
          <p:nvPr>
            <p:ph type="sldNum" sz="quarter" idx="5"/>
          </p:nvPr>
        </p:nvSpPr>
        <p:spPr>
          <a:noFill/>
        </p:spPr>
        <p:txBody>
          <a:bodyPr/>
          <a:lstStyle/>
          <a:p>
            <a:fld id="{910C2CBA-A412-4C1C-ACFE-E99ADCFDC086}" type="slidenum">
              <a:rPr lang="en-US" smtClean="0"/>
              <a:pPr/>
              <a:t>29</a:t>
            </a:fld>
            <a:endParaRPr lang="en-US" dirty="0"/>
          </a:p>
        </p:txBody>
      </p:sp>
      <p:sp>
        <p:nvSpPr>
          <p:cNvPr id="92163" name="Rectangle 2"/>
          <p:cNvSpPr>
            <a:spLocks noGrp="1" noRot="1" noChangeAspect="1" noChangeArrowheads="1" noTextEdit="1"/>
          </p:cNvSpPr>
          <p:nvPr>
            <p:ph type="sldImg"/>
          </p:nvPr>
        </p:nvSpPr>
        <p:spPr>
          <a:xfrm>
            <a:off x="1189038" y="701675"/>
            <a:ext cx="4632325" cy="3475038"/>
          </a:xfrm>
          <a:ln/>
        </p:spPr>
      </p:sp>
      <p:sp>
        <p:nvSpPr>
          <p:cNvPr id="9216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428647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75E774-B78A-410B-857B-AE3612ACD3C8}" type="slidenum">
              <a:rPr lang="en-US"/>
              <a:pPr/>
              <a:t>33</a:t>
            </a:fld>
            <a:endParaRPr lang="en-US" dirty="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1752695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5"/>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03275">
              <a:defRPr>
                <a:solidFill>
                  <a:schemeClr val="tx1"/>
                </a:solidFill>
                <a:latin typeface="Arial" panose="020B0604020202020204" pitchFamily="34" charset="0"/>
              </a:defRPr>
            </a:lvl1pPr>
            <a:lvl2pPr marL="742950" indent="-285750" defTabSz="803275">
              <a:defRPr>
                <a:solidFill>
                  <a:schemeClr val="tx1"/>
                </a:solidFill>
                <a:latin typeface="Arial" panose="020B0604020202020204" pitchFamily="34" charset="0"/>
              </a:defRPr>
            </a:lvl2pPr>
            <a:lvl3pPr marL="1143000" indent="-228600" defTabSz="803275">
              <a:defRPr>
                <a:solidFill>
                  <a:schemeClr val="tx1"/>
                </a:solidFill>
                <a:latin typeface="Arial" panose="020B0604020202020204" pitchFamily="34" charset="0"/>
              </a:defRPr>
            </a:lvl3pPr>
            <a:lvl4pPr marL="1600200" indent="-228600" defTabSz="803275">
              <a:defRPr>
                <a:solidFill>
                  <a:schemeClr val="tx1"/>
                </a:solidFill>
                <a:latin typeface="Arial" panose="020B0604020202020204" pitchFamily="34" charset="0"/>
              </a:defRPr>
            </a:lvl4pPr>
            <a:lvl5pPr marL="2057400" indent="-228600" defTabSz="803275">
              <a:defRPr>
                <a:solidFill>
                  <a:schemeClr val="tx1"/>
                </a:solidFill>
                <a:latin typeface="Arial" panose="020B0604020202020204" pitchFamily="34" charset="0"/>
              </a:defRPr>
            </a:lvl5pPr>
            <a:lvl6pPr marL="2514600" indent="-228600" defTabSz="803275" eaLnBrk="0" fontAlgn="base" hangingPunct="0">
              <a:spcBef>
                <a:spcPct val="0"/>
              </a:spcBef>
              <a:spcAft>
                <a:spcPct val="0"/>
              </a:spcAft>
              <a:defRPr>
                <a:solidFill>
                  <a:schemeClr val="tx1"/>
                </a:solidFill>
                <a:latin typeface="Arial" panose="020B0604020202020204" pitchFamily="34" charset="0"/>
              </a:defRPr>
            </a:lvl6pPr>
            <a:lvl7pPr marL="2971800" indent="-228600" defTabSz="803275" eaLnBrk="0" fontAlgn="base" hangingPunct="0">
              <a:spcBef>
                <a:spcPct val="0"/>
              </a:spcBef>
              <a:spcAft>
                <a:spcPct val="0"/>
              </a:spcAft>
              <a:defRPr>
                <a:solidFill>
                  <a:schemeClr val="tx1"/>
                </a:solidFill>
                <a:latin typeface="Arial" panose="020B0604020202020204" pitchFamily="34" charset="0"/>
              </a:defRPr>
            </a:lvl7pPr>
            <a:lvl8pPr marL="3429000" indent="-228600" defTabSz="803275" eaLnBrk="0" fontAlgn="base" hangingPunct="0">
              <a:spcBef>
                <a:spcPct val="0"/>
              </a:spcBef>
              <a:spcAft>
                <a:spcPct val="0"/>
              </a:spcAft>
              <a:defRPr>
                <a:solidFill>
                  <a:schemeClr val="tx1"/>
                </a:solidFill>
                <a:latin typeface="Arial" panose="020B0604020202020204" pitchFamily="34" charset="0"/>
              </a:defRPr>
            </a:lvl8pPr>
            <a:lvl9pPr marL="3886200" indent="-228600" defTabSz="803275" eaLnBrk="0" fontAlgn="base" hangingPunct="0">
              <a:spcBef>
                <a:spcPct val="0"/>
              </a:spcBef>
              <a:spcAft>
                <a:spcPct val="0"/>
              </a:spcAft>
              <a:defRPr>
                <a:solidFill>
                  <a:schemeClr val="tx1"/>
                </a:solidFill>
                <a:latin typeface="Arial" panose="020B0604020202020204" pitchFamily="34" charset="0"/>
              </a:defRPr>
            </a:lvl9pPr>
          </a:lstStyle>
          <a:p>
            <a:fld id="{91C6F144-900B-4E12-AB16-94374897319C}" type="slidenum">
              <a:rPr lang="en-US" altLang="en-US">
                <a:latin typeface="Times New Roman" panose="02020603050405020304" pitchFamily="18" charset="0"/>
              </a:rPr>
              <a:pPr/>
              <a:t>34</a:t>
            </a:fld>
            <a:endParaRPr lang="en-US" altLang="en-US" dirty="0">
              <a:latin typeface="Times New Roman" panose="02020603050405020304" pitchFamily="18" charset="0"/>
            </a:endParaRPr>
          </a:p>
        </p:txBody>
      </p:sp>
      <p:sp>
        <p:nvSpPr>
          <p:cNvPr id="396291" name="Rectangle 2"/>
          <p:cNvSpPr>
            <a:spLocks noGrp="1" noRot="1" noChangeAspect="1" noChangeArrowheads="1" noTextEdit="1"/>
          </p:cNvSpPr>
          <p:nvPr>
            <p:ph type="sldImg"/>
          </p:nvPr>
        </p:nvSpPr>
        <p:spPr>
          <a:ln/>
        </p:spPr>
      </p:sp>
      <p:sp>
        <p:nvSpPr>
          <p:cNvPr id="39629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167708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D57602D9-23FC-4AF1-AD5E-76311BA2334F}" type="datetimeFigureOut">
              <a:rPr lang="en-CA" smtClean="0"/>
              <a:t>2017-03-07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411275BB-FCA0-4DF5-A97C-4CF7DFFAB851}" type="slidenum">
              <a:rPr lang="en-CA" smtClean="0"/>
              <a:t>‹#›</a:t>
            </a:fld>
            <a:endParaRPr lang="en-CA" dirty="0"/>
          </a:p>
        </p:txBody>
      </p:sp>
    </p:spTree>
    <p:extLst>
      <p:ext uri="{BB962C8B-B14F-4D97-AF65-F5344CB8AC3E}">
        <p14:creationId xmlns:p14="http://schemas.microsoft.com/office/powerpoint/2010/main" val="2939166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57602D9-23FC-4AF1-AD5E-76311BA2334F}" type="datetimeFigureOut">
              <a:rPr lang="en-CA" smtClean="0"/>
              <a:t>2017-03-07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411275BB-FCA0-4DF5-A97C-4CF7DFFAB851}" type="slidenum">
              <a:rPr lang="en-CA" smtClean="0"/>
              <a:t>‹#›</a:t>
            </a:fld>
            <a:endParaRPr lang="en-CA" dirty="0"/>
          </a:p>
        </p:txBody>
      </p:sp>
    </p:spTree>
    <p:extLst>
      <p:ext uri="{BB962C8B-B14F-4D97-AF65-F5344CB8AC3E}">
        <p14:creationId xmlns:p14="http://schemas.microsoft.com/office/powerpoint/2010/main" val="1362236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57602D9-23FC-4AF1-AD5E-76311BA2334F}" type="datetimeFigureOut">
              <a:rPr lang="en-CA" smtClean="0"/>
              <a:t>2017-03-07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411275BB-FCA0-4DF5-A97C-4CF7DFFAB851}" type="slidenum">
              <a:rPr lang="en-CA" smtClean="0"/>
              <a:t>‹#›</a:t>
            </a:fld>
            <a:endParaRPr lang="en-CA" dirty="0"/>
          </a:p>
        </p:txBody>
      </p:sp>
    </p:spTree>
    <p:extLst>
      <p:ext uri="{BB962C8B-B14F-4D97-AF65-F5344CB8AC3E}">
        <p14:creationId xmlns:p14="http://schemas.microsoft.com/office/powerpoint/2010/main" val="941535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57602D9-23FC-4AF1-AD5E-76311BA2334F}" type="datetimeFigureOut">
              <a:rPr lang="en-CA" smtClean="0"/>
              <a:t>2017-03-07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411275BB-FCA0-4DF5-A97C-4CF7DFFAB851}" type="slidenum">
              <a:rPr lang="en-CA" smtClean="0"/>
              <a:t>‹#›</a:t>
            </a:fld>
            <a:endParaRPr lang="en-CA" dirty="0"/>
          </a:p>
        </p:txBody>
      </p:sp>
    </p:spTree>
    <p:extLst>
      <p:ext uri="{BB962C8B-B14F-4D97-AF65-F5344CB8AC3E}">
        <p14:creationId xmlns:p14="http://schemas.microsoft.com/office/powerpoint/2010/main" val="988003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7602D9-23FC-4AF1-AD5E-76311BA2334F}" type="datetimeFigureOut">
              <a:rPr lang="en-CA" smtClean="0"/>
              <a:t>2017-03-07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411275BB-FCA0-4DF5-A97C-4CF7DFFAB851}" type="slidenum">
              <a:rPr lang="en-CA" smtClean="0"/>
              <a:t>‹#›</a:t>
            </a:fld>
            <a:endParaRPr lang="en-CA" dirty="0"/>
          </a:p>
        </p:txBody>
      </p:sp>
    </p:spTree>
    <p:extLst>
      <p:ext uri="{BB962C8B-B14F-4D97-AF65-F5344CB8AC3E}">
        <p14:creationId xmlns:p14="http://schemas.microsoft.com/office/powerpoint/2010/main" val="3411278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D57602D9-23FC-4AF1-AD5E-76311BA2334F}" type="datetimeFigureOut">
              <a:rPr lang="en-CA" smtClean="0"/>
              <a:t>2017-03-07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411275BB-FCA0-4DF5-A97C-4CF7DFFAB851}" type="slidenum">
              <a:rPr lang="en-CA" smtClean="0"/>
              <a:t>‹#›</a:t>
            </a:fld>
            <a:endParaRPr lang="en-CA" dirty="0"/>
          </a:p>
        </p:txBody>
      </p:sp>
    </p:spTree>
    <p:extLst>
      <p:ext uri="{BB962C8B-B14F-4D97-AF65-F5344CB8AC3E}">
        <p14:creationId xmlns:p14="http://schemas.microsoft.com/office/powerpoint/2010/main" val="899733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D57602D9-23FC-4AF1-AD5E-76311BA2334F}" type="datetimeFigureOut">
              <a:rPr lang="en-CA" smtClean="0"/>
              <a:t>2017-03-07</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411275BB-FCA0-4DF5-A97C-4CF7DFFAB851}" type="slidenum">
              <a:rPr lang="en-CA" smtClean="0"/>
              <a:t>‹#›</a:t>
            </a:fld>
            <a:endParaRPr lang="en-CA" dirty="0"/>
          </a:p>
        </p:txBody>
      </p:sp>
    </p:spTree>
    <p:extLst>
      <p:ext uri="{BB962C8B-B14F-4D97-AF65-F5344CB8AC3E}">
        <p14:creationId xmlns:p14="http://schemas.microsoft.com/office/powerpoint/2010/main" val="948267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57602D9-23FC-4AF1-AD5E-76311BA2334F}" type="datetimeFigureOut">
              <a:rPr lang="en-CA" smtClean="0"/>
              <a:t>2017-03-07</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411275BB-FCA0-4DF5-A97C-4CF7DFFAB851}" type="slidenum">
              <a:rPr lang="en-CA" smtClean="0"/>
              <a:t>‹#›</a:t>
            </a:fld>
            <a:endParaRPr lang="en-CA" dirty="0"/>
          </a:p>
        </p:txBody>
      </p:sp>
    </p:spTree>
    <p:extLst>
      <p:ext uri="{BB962C8B-B14F-4D97-AF65-F5344CB8AC3E}">
        <p14:creationId xmlns:p14="http://schemas.microsoft.com/office/powerpoint/2010/main" val="139905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7602D9-23FC-4AF1-AD5E-76311BA2334F}" type="datetimeFigureOut">
              <a:rPr lang="en-CA" smtClean="0"/>
              <a:t>2017-03-07</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411275BB-FCA0-4DF5-A97C-4CF7DFFAB851}" type="slidenum">
              <a:rPr lang="en-CA" smtClean="0"/>
              <a:t>‹#›</a:t>
            </a:fld>
            <a:endParaRPr lang="en-CA" dirty="0"/>
          </a:p>
        </p:txBody>
      </p:sp>
    </p:spTree>
    <p:extLst>
      <p:ext uri="{BB962C8B-B14F-4D97-AF65-F5344CB8AC3E}">
        <p14:creationId xmlns:p14="http://schemas.microsoft.com/office/powerpoint/2010/main" val="14355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7602D9-23FC-4AF1-AD5E-76311BA2334F}" type="datetimeFigureOut">
              <a:rPr lang="en-CA" smtClean="0"/>
              <a:t>2017-03-07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411275BB-FCA0-4DF5-A97C-4CF7DFFAB851}" type="slidenum">
              <a:rPr lang="en-CA" smtClean="0"/>
              <a:t>‹#›</a:t>
            </a:fld>
            <a:endParaRPr lang="en-CA" dirty="0"/>
          </a:p>
        </p:txBody>
      </p:sp>
    </p:spTree>
    <p:extLst>
      <p:ext uri="{BB962C8B-B14F-4D97-AF65-F5344CB8AC3E}">
        <p14:creationId xmlns:p14="http://schemas.microsoft.com/office/powerpoint/2010/main" val="2351411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7602D9-23FC-4AF1-AD5E-76311BA2334F}" type="datetimeFigureOut">
              <a:rPr lang="en-CA" smtClean="0"/>
              <a:t>2017-03-07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411275BB-FCA0-4DF5-A97C-4CF7DFFAB851}" type="slidenum">
              <a:rPr lang="en-CA" smtClean="0"/>
              <a:t>‹#›</a:t>
            </a:fld>
            <a:endParaRPr lang="en-CA" dirty="0"/>
          </a:p>
        </p:txBody>
      </p:sp>
    </p:spTree>
    <p:extLst>
      <p:ext uri="{BB962C8B-B14F-4D97-AF65-F5344CB8AC3E}">
        <p14:creationId xmlns:p14="http://schemas.microsoft.com/office/powerpoint/2010/main" val="371268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7602D9-23FC-4AF1-AD5E-76311BA2334F}" type="datetimeFigureOut">
              <a:rPr lang="en-CA" smtClean="0"/>
              <a:t>2017-03-07</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1275BB-FCA0-4DF5-A97C-4CF7DFFAB851}" type="slidenum">
              <a:rPr lang="en-CA" smtClean="0"/>
              <a:t>‹#›</a:t>
            </a:fld>
            <a:endParaRPr lang="en-CA" dirty="0"/>
          </a:p>
        </p:txBody>
      </p:sp>
    </p:spTree>
    <p:extLst>
      <p:ext uri="{BB962C8B-B14F-4D97-AF65-F5344CB8AC3E}">
        <p14:creationId xmlns:p14="http://schemas.microsoft.com/office/powerpoint/2010/main" val="3345077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hyperlink" Target="http://msera.org/docs/rits-2013-v20n1.pdf" TargetMode="External"/><Relationship Id="rId13" Type="http://schemas.openxmlformats.org/officeDocument/2006/relationships/hyperlink" Target="http://msera.org/docs/RITS_17_1_Verbs.pdf" TargetMode="External"/><Relationship Id="rId3" Type="http://schemas.openxmlformats.org/officeDocument/2006/relationships/hyperlink" Target="http://msera.org/docs/RITS_16_2_APAErrors6th.pdf" TargetMode="External"/><Relationship Id="rId7" Type="http://schemas.openxmlformats.org/officeDocument/2006/relationships/hyperlink" Target="http://msera.org/docs/RITS_17_2_Tables.pdf" TargetMode="External"/><Relationship Id="rId12" Type="http://schemas.openxmlformats.org/officeDocument/2006/relationships/hyperlink" Target="http://msera.org/docs/RITS_20_1_Readability.pdf"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msera.org/docs/RITS_16_2_Abstracts.pdf" TargetMode="External"/><Relationship Id="rId11" Type="http://schemas.openxmlformats.org/officeDocument/2006/relationships/hyperlink" Target="http://www.msera.org/download/RITS_17_2_Citations.pdf" TargetMode="External"/><Relationship Id="rId5" Type="http://schemas.openxmlformats.org/officeDocument/2006/relationships/hyperlink" Target="http://msera.org/docs/Rits_editorial_12_2.pdf" TargetMode="External"/><Relationship Id="rId15" Type="http://schemas.openxmlformats.org/officeDocument/2006/relationships/image" Target="../media/image31.png"/><Relationship Id="rId10" Type="http://schemas.openxmlformats.org/officeDocument/2006/relationships/hyperlink" Target="http://msera.org/docs/rits-2011-v18n2.pdf" TargetMode="External"/><Relationship Id="rId4" Type="http://schemas.openxmlformats.org/officeDocument/2006/relationships/hyperlink" Target="http://blog.apastyle.org/apastyle/2011/01/have-you-found-some-apa-style-rules-more-challenging-to-learn-than-others.html#tp" TargetMode="External"/><Relationship Id="rId9" Type="http://schemas.openxmlformats.org/officeDocument/2006/relationships/hyperlink" Target="http://msera.org/docs/RITS_17_2_Citations.pdf" TargetMode="External"/><Relationship Id="rId14" Type="http://schemas.openxmlformats.org/officeDocument/2006/relationships/hyperlink" Target="RITS%20Published%20Editorials/Link%20Words_JEI_Published%20Version.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1484"/>
          <a:stretch/>
        </p:blipFill>
        <p:spPr>
          <a:xfrm>
            <a:off x="-50275" y="-18682"/>
            <a:ext cx="9269843" cy="2254364"/>
          </a:xfrm>
          <a:prstGeom prst="rect">
            <a:avLst/>
          </a:prstGeom>
        </p:spPr>
      </p:pic>
      <p:sp>
        <p:nvSpPr>
          <p:cNvPr id="5" name="TextBox 4"/>
          <p:cNvSpPr txBox="1"/>
          <p:nvPr/>
        </p:nvSpPr>
        <p:spPr>
          <a:xfrm>
            <a:off x="3923928" y="4501297"/>
            <a:ext cx="3600400" cy="523220"/>
          </a:xfrm>
          <a:prstGeom prst="rect">
            <a:avLst/>
          </a:prstGeom>
          <a:noFill/>
        </p:spPr>
        <p:txBody>
          <a:bodyPr wrap="square" rtlCol="0">
            <a:spAutoFit/>
          </a:bodyPr>
          <a:lstStyle/>
          <a:p>
            <a:pPr algn="ctr"/>
            <a:r>
              <a:rPr lang="en-CA" sz="2800" dirty="0"/>
              <a:t>Dr. Tony Onwuegbuzie</a:t>
            </a:r>
          </a:p>
        </p:txBody>
      </p:sp>
      <p:sp>
        <p:nvSpPr>
          <p:cNvPr id="7" name="TextBox 6"/>
          <p:cNvSpPr txBox="1"/>
          <p:nvPr/>
        </p:nvSpPr>
        <p:spPr>
          <a:xfrm>
            <a:off x="4211960" y="5821890"/>
            <a:ext cx="1872208" cy="369332"/>
          </a:xfrm>
          <a:prstGeom prst="rect">
            <a:avLst/>
          </a:prstGeom>
          <a:noFill/>
        </p:spPr>
        <p:txBody>
          <a:bodyPr wrap="square" rtlCol="0">
            <a:spAutoFit/>
          </a:bodyPr>
          <a:lstStyle/>
          <a:p>
            <a:pPr algn="ctr"/>
            <a:r>
              <a:rPr lang="en-CA" dirty="0"/>
              <a:t>March 7, 2017</a:t>
            </a:r>
          </a:p>
        </p:txBody>
      </p:sp>
      <p:sp>
        <p:nvSpPr>
          <p:cNvPr id="8" name="TextBox 7"/>
          <p:cNvSpPr txBox="1"/>
          <p:nvPr/>
        </p:nvSpPr>
        <p:spPr>
          <a:xfrm>
            <a:off x="3707904" y="2498076"/>
            <a:ext cx="5112568" cy="1938992"/>
          </a:xfrm>
          <a:prstGeom prst="rect">
            <a:avLst/>
          </a:prstGeom>
          <a:noFill/>
        </p:spPr>
        <p:txBody>
          <a:bodyPr wrap="square" rtlCol="0">
            <a:spAutoFit/>
          </a:bodyPr>
          <a:lstStyle/>
          <a:p>
            <a:r>
              <a:rPr lang="en-US" sz="2400" b="1" dirty="0"/>
              <a:t>To Publish or not to Publish?: A Guide to Securing Publications in the </a:t>
            </a:r>
            <a:r>
              <a:rPr lang="en-US" sz="2400" b="1" i="1" dirty="0"/>
              <a:t>International Journal of Multiple Research Approaches</a:t>
            </a:r>
            <a:r>
              <a:rPr lang="en-US" sz="2400" b="1" dirty="0"/>
              <a:t>: Perspectives from the Editor-in-Chief</a:t>
            </a:r>
            <a:endParaRPr lang="en-CA" sz="2400" dirty="0"/>
          </a:p>
        </p:txBody>
      </p:sp>
      <p:pic>
        <p:nvPicPr>
          <p:cNvPr id="9" name="Picture 8" descr="C:\Users\rohan.mccalla\Desktop\TonyOnwuegbuzie_2-26-13_PhotoBW.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564161"/>
            <a:ext cx="3096344" cy="3931865"/>
          </a:xfrm>
          <a:prstGeom prst="rect">
            <a:avLst/>
          </a:prstGeom>
          <a:noFill/>
          <a:ln>
            <a:noFill/>
          </a:ln>
        </p:spPr>
      </p:pic>
      <p:sp>
        <p:nvSpPr>
          <p:cNvPr id="2" name="TextBox 1"/>
          <p:cNvSpPr txBox="1"/>
          <p:nvPr/>
        </p:nvSpPr>
        <p:spPr>
          <a:xfrm>
            <a:off x="3491880" y="5115427"/>
            <a:ext cx="5400600" cy="615553"/>
          </a:xfrm>
          <a:prstGeom prst="rect">
            <a:avLst/>
          </a:prstGeom>
          <a:noFill/>
        </p:spPr>
        <p:txBody>
          <a:bodyPr wrap="square" rtlCol="0">
            <a:spAutoFit/>
          </a:bodyPr>
          <a:lstStyle/>
          <a:p>
            <a:r>
              <a:rPr lang="en-US" sz="1700" dirty="0"/>
              <a:t>Professor, Sam Houston State</a:t>
            </a:r>
          </a:p>
          <a:p>
            <a:r>
              <a:rPr lang="en-US" sz="1700" dirty="0"/>
              <a:t>Distinguished Visiting Professor, University of Johannesburg </a:t>
            </a:r>
          </a:p>
        </p:txBody>
      </p:sp>
      <p:sp>
        <p:nvSpPr>
          <p:cNvPr id="10" name="TextBox 9"/>
          <p:cNvSpPr txBox="1"/>
          <p:nvPr/>
        </p:nvSpPr>
        <p:spPr>
          <a:xfrm>
            <a:off x="3851920" y="6475012"/>
            <a:ext cx="4680520" cy="307777"/>
          </a:xfrm>
          <a:prstGeom prst="rect">
            <a:avLst/>
          </a:prstGeom>
          <a:noFill/>
        </p:spPr>
        <p:txBody>
          <a:bodyPr wrap="square" rtlCol="0">
            <a:spAutoFit/>
          </a:bodyPr>
          <a:lstStyle/>
          <a:p>
            <a:r>
              <a:rPr lang="en-US" sz="1400" dirty="0"/>
              <a:t>Copyright </a:t>
            </a:r>
            <a:r>
              <a:rPr lang="en-US" sz="1400" dirty="0">
                <a:cs typeface="Arial" charset="0"/>
                <a:sym typeface="WP TypographicSymbols" pitchFamily="2" charset="0"/>
              </a:rPr>
              <a:t>©</a:t>
            </a:r>
            <a:r>
              <a:rPr lang="en-US" sz="1400" dirty="0"/>
              <a:t> 2017 by Anthony J. Onwuegbuzie</a:t>
            </a:r>
          </a:p>
        </p:txBody>
      </p:sp>
    </p:spTree>
    <p:extLst>
      <p:ext uri="{BB962C8B-B14F-4D97-AF65-F5344CB8AC3E}">
        <p14:creationId xmlns:p14="http://schemas.microsoft.com/office/powerpoint/2010/main" val="3704881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012" y="188640"/>
            <a:ext cx="8677472" cy="250544"/>
          </a:xfrm>
        </p:spPr>
        <p:txBody>
          <a:bodyPr>
            <a:noAutofit/>
          </a:bodyPr>
          <a:lstStyle/>
          <a:p>
            <a:r>
              <a:rPr lang="en-US" sz="3500" b="1" dirty="0"/>
              <a:t/>
            </a:r>
            <a:br>
              <a:rPr lang="en-US" sz="3500" b="1" dirty="0"/>
            </a:br>
            <a:r>
              <a:rPr lang="en-US" sz="3500" b="1" dirty="0"/>
              <a:t>IJMRA Associate Editors</a:t>
            </a:r>
            <a:endParaRPr lang="en-US" sz="3500" dirty="0"/>
          </a:p>
        </p:txBody>
      </p:sp>
      <p:sp>
        <p:nvSpPr>
          <p:cNvPr id="3" name="Content Placeholder 2"/>
          <p:cNvSpPr>
            <a:spLocks noGrp="1"/>
          </p:cNvSpPr>
          <p:nvPr>
            <p:ph idx="1"/>
          </p:nvPr>
        </p:nvSpPr>
        <p:spPr>
          <a:xfrm>
            <a:off x="0" y="1169368"/>
            <a:ext cx="9036496" cy="5688632"/>
          </a:xfrm>
        </p:spPr>
        <p:txBody>
          <a:bodyPr>
            <a:noAutofit/>
          </a:bodyPr>
          <a:lstStyle/>
          <a:p>
            <a:pPr lvl="1"/>
            <a:r>
              <a:rPr lang="en-US" sz="2400" b="1" dirty="0"/>
              <a:t>Professor Hester C. Klopper</a:t>
            </a:r>
            <a:r>
              <a:rPr lang="en-US" sz="2400" dirty="0"/>
              <a:t> (Deputy Vice Chancellor, University of Stellenbosch, South Africa; University of Western Cape and North-West University, South Africa)</a:t>
            </a:r>
          </a:p>
          <a:p>
            <a:pPr lvl="1"/>
            <a:r>
              <a:rPr lang="en-US" sz="2400" b="1" dirty="0"/>
              <a:t>Dr. Charmaine Williamson</a:t>
            </a:r>
            <a:r>
              <a:rPr lang="en-US" sz="2400" dirty="0"/>
              <a:t> (Research Fellow, Durban University of Technology, South Africa)</a:t>
            </a:r>
          </a:p>
          <a:p>
            <a:pPr lvl="1"/>
            <a:r>
              <a:rPr lang="en-US" sz="2400" b="1" dirty="0"/>
              <a:t>Dr. Prathiba Nateson</a:t>
            </a:r>
            <a:r>
              <a:rPr lang="en-US" sz="2400" dirty="0"/>
              <a:t> (University of North Texas, USA)</a:t>
            </a:r>
          </a:p>
          <a:p>
            <a:pPr lvl="1"/>
            <a:r>
              <a:rPr lang="en-US" sz="2400" b="1" dirty="0"/>
              <a:t>Dr. Shannon David Misialek</a:t>
            </a:r>
            <a:r>
              <a:rPr lang="en-US" sz="2400" dirty="0"/>
              <a:t> (North Dakota State University, USA)</a:t>
            </a:r>
          </a:p>
          <a:p>
            <a:pPr lvl="1"/>
            <a:r>
              <a:rPr lang="en-US" sz="2400" b="1" dirty="0"/>
              <a:t>Dr. Mandy Archibald </a:t>
            </a:r>
            <a:r>
              <a:rPr lang="en-US" sz="2400" dirty="0"/>
              <a:t>(University of Adelaide, Australia)</a:t>
            </a:r>
          </a:p>
          <a:p>
            <a:pPr lvl="1"/>
            <a:r>
              <a:rPr lang="en-US" sz="2400" b="1" dirty="0"/>
              <a:t>Dr. Ann Ooms</a:t>
            </a:r>
            <a:r>
              <a:rPr lang="en-US" sz="2400" dirty="0"/>
              <a:t> (Kingston University and St. George’s University of London, England)</a:t>
            </a:r>
          </a:p>
          <a:p>
            <a:pPr lvl="1"/>
            <a:r>
              <a:rPr lang="en-US" sz="2400" b="1" dirty="0"/>
              <a:t>Dr. Loraine D. Cook</a:t>
            </a:r>
            <a:r>
              <a:rPr lang="en-US" sz="2400" dirty="0"/>
              <a:t> (University of the West Indies, West Indies)</a:t>
            </a:r>
          </a:p>
          <a:p>
            <a:pPr lvl="1"/>
            <a:r>
              <a:rPr lang="en-US" sz="2400" b="1" dirty="0"/>
              <a:t>Dr. Hongjing Li</a:t>
            </a:r>
            <a:r>
              <a:rPr lang="en-US" sz="2400" dirty="0"/>
              <a:t> (Beijing Foreign Studies University, China)</a:t>
            </a:r>
          </a:p>
          <a:p>
            <a:pPr lvl="1"/>
            <a:r>
              <a:rPr lang="en-US" sz="2400" b="1" dirty="0"/>
              <a:t>Dr. Hannah R. Gerber</a:t>
            </a:r>
            <a:r>
              <a:rPr lang="en-US" sz="2400" dirty="0"/>
              <a:t> (Sam Houston State University, USA)</a:t>
            </a:r>
          </a:p>
          <a:p>
            <a:endParaRPr lang="en-US" sz="2800" dirty="0"/>
          </a:p>
        </p:txBody>
      </p:sp>
    </p:spTree>
    <p:extLst>
      <p:ext uri="{BB962C8B-B14F-4D97-AF65-F5344CB8AC3E}">
        <p14:creationId xmlns:p14="http://schemas.microsoft.com/office/powerpoint/2010/main" val="910611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9001000" cy="1143000"/>
          </a:xfrm>
        </p:spPr>
        <p:txBody>
          <a:bodyPr>
            <a:noAutofit/>
          </a:bodyPr>
          <a:lstStyle/>
          <a:p>
            <a:r>
              <a:rPr lang="en-US" sz="3500" b="1" dirty="0"/>
              <a:t/>
            </a:r>
            <a:br>
              <a:rPr lang="en-US" sz="3500" b="1" dirty="0"/>
            </a:br>
            <a:r>
              <a:rPr lang="en-US" sz="3500" b="1" dirty="0"/>
              <a:t>IJMRA: Volume 10, Issue 1</a:t>
            </a:r>
            <a:r>
              <a:rPr lang="en-US" sz="3500" dirty="0"/>
              <a:t/>
            </a:r>
            <a:br>
              <a:rPr lang="en-US" sz="3500" dirty="0"/>
            </a:br>
            <a:endParaRPr lang="en-US" sz="3500" dirty="0"/>
          </a:p>
        </p:txBody>
      </p:sp>
      <p:sp>
        <p:nvSpPr>
          <p:cNvPr id="3" name="Content Placeholder 2"/>
          <p:cNvSpPr>
            <a:spLocks noGrp="1"/>
          </p:cNvSpPr>
          <p:nvPr>
            <p:ph idx="1"/>
          </p:nvPr>
        </p:nvSpPr>
        <p:spPr>
          <a:xfrm>
            <a:off x="755576" y="1340768"/>
            <a:ext cx="8229600" cy="4525963"/>
          </a:xfrm>
        </p:spPr>
        <p:txBody>
          <a:bodyPr>
            <a:normAutofit/>
          </a:bodyPr>
          <a:lstStyle/>
          <a:p>
            <a:r>
              <a:rPr lang="en-US" dirty="0"/>
              <a:t>Inaugural Special Issue</a:t>
            </a:r>
          </a:p>
          <a:p>
            <a:pPr lvl="1"/>
            <a:r>
              <a:rPr lang="en-US" dirty="0"/>
              <a:t>Authored by many of the leading mixed methods researchers in the world</a:t>
            </a:r>
          </a:p>
          <a:p>
            <a:endParaRPr lang="en-US" dirty="0"/>
          </a:p>
        </p:txBody>
      </p:sp>
      <p:pic>
        <p:nvPicPr>
          <p:cNvPr id="4" name="Picture 3"/>
          <p:cNvPicPr>
            <a:picLocks noChangeAspect="1"/>
          </p:cNvPicPr>
          <p:nvPr/>
        </p:nvPicPr>
        <p:blipFill>
          <a:blip r:embed="rId2"/>
          <a:stretch>
            <a:fillRect/>
          </a:stretch>
        </p:blipFill>
        <p:spPr>
          <a:xfrm>
            <a:off x="1331640" y="3212976"/>
            <a:ext cx="6624736" cy="3501008"/>
          </a:xfrm>
          <a:prstGeom prst="rect">
            <a:avLst/>
          </a:prstGeom>
        </p:spPr>
      </p:pic>
    </p:spTree>
    <p:extLst>
      <p:ext uri="{BB962C8B-B14F-4D97-AF65-F5344CB8AC3E}">
        <p14:creationId xmlns:p14="http://schemas.microsoft.com/office/powerpoint/2010/main" val="192997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9001000" cy="1143000"/>
          </a:xfrm>
        </p:spPr>
        <p:txBody>
          <a:bodyPr>
            <a:noAutofit/>
          </a:bodyPr>
          <a:lstStyle/>
          <a:p>
            <a:r>
              <a:rPr lang="en-US" sz="3500" b="1" dirty="0"/>
              <a:t/>
            </a:r>
            <a:br>
              <a:rPr lang="en-US" sz="3500" b="1" dirty="0"/>
            </a:br>
            <a:r>
              <a:rPr lang="en-US" sz="3500" b="1" dirty="0"/>
              <a:t>IJMRA: Volume 10, Issue 1</a:t>
            </a:r>
            <a:r>
              <a:rPr lang="en-US" sz="3500" dirty="0"/>
              <a:t/>
            </a:r>
            <a:br>
              <a:rPr lang="en-US" sz="3500" dirty="0"/>
            </a:br>
            <a:endParaRPr lang="en-US" sz="3500" dirty="0"/>
          </a:p>
        </p:txBody>
      </p:sp>
      <p:sp>
        <p:nvSpPr>
          <p:cNvPr id="3" name="Content Placeholder 2"/>
          <p:cNvSpPr>
            <a:spLocks noGrp="1"/>
          </p:cNvSpPr>
          <p:nvPr>
            <p:ph idx="1"/>
          </p:nvPr>
        </p:nvSpPr>
        <p:spPr>
          <a:xfrm>
            <a:off x="493204" y="1638005"/>
            <a:ext cx="8229600" cy="4525963"/>
          </a:xfrm>
        </p:spPr>
        <p:txBody>
          <a:bodyPr>
            <a:normAutofit/>
          </a:bodyPr>
          <a:lstStyle/>
          <a:p>
            <a:r>
              <a:rPr lang="en-US" dirty="0"/>
              <a:t>Inaugural Special Issue</a:t>
            </a:r>
          </a:p>
          <a:p>
            <a:pPr lvl="1"/>
            <a:r>
              <a:rPr lang="en-US" dirty="0"/>
              <a:t>Will be published as an open access issue within the next few months</a:t>
            </a:r>
          </a:p>
          <a:p>
            <a:pPr lvl="1"/>
            <a:endParaRPr lang="en-US" dirty="0"/>
          </a:p>
          <a:p>
            <a:pPr lvl="1"/>
            <a:endParaRPr lang="en-US" dirty="0"/>
          </a:p>
          <a:p>
            <a:endParaRPr lang="en-US" dirty="0"/>
          </a:p>
        </p:txBody>
      </p:sp>
      <p:pic>
        <p:nvPicPr>
          <p:cNvPr id="5" name="Picture 4"/>
          <p:cNvPicPr>
            <a:picLocks noChangeAspect="1"/>
          </p:cNvPicPr>
          <p:nvPr/>
        </p:nvPicPr>
        <p:blipFill>
          <a:blip r:embed="rId2"/>
          <a:stretch>
            <a:fillRect/>
          </a:stretch>
        </p:blipFill>
        <p:spPr>
          <a:xfrm>
            <a:off x="899592" y="3645024"/>
            <a:ext cx="7632848" cy="2664296"/>
          </a:xfrm>
          <a:prstGeom prst="rect">
            <a:avLst/>
          </a:prstGeom>
        </p:spPr>
      </p:pic>
    </p:spTree>
    <p:extLst>
      <p:ext uri="{BB962C8B-B14F-4D97-AF65-F5344CB8AC3E}">
        <p14:creationId xmlns:p14="http://schemas.microsoft.com/office/powerpoint/2010/main" val="2751729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756" y="990600"/>
            <a:ext cx="8573644" cy="5638800"/>
          </a:xfrm>
        </p:spPr>
        <p:txBody>
          <a:bodyPr>
            <a:noAutofit/>
          </a:bodyPr>
          <a:lstStyle/>
          <a:p>
            <a:r>
              <a:rPr lang="en-US" sz="3300" dirty="0"/>
              <a:t>The IJMRA website currently is being developed. So, please watch this space……</a:t>
            </a:r>
          </a:p>
          <a:p>
            <a:endParaRPr lang="en-US" sz="3300" dirty="0"/>
          </a:p>
          <a:p>
            <a:endParaRPr lang="en-US" sz="3300" dirty="0"/>
          </a:p>
        </p:txBody>
      </p:sp>
      <p:sp>
        <p:nvSpPr>
          <p:cNvPr id="5" name="Title 1"/>
          <p:cNvSpPr>
            <a:spLocks noGrp="1"/>
          </p:cNvSpPr>
          <p:nvPr>
            <p:ph type="title"/>
          </p:nvPr>
        </p:nvSpPr>
        <p:spPr>
          <a:xfrm>
            <a:off x="146304" y="228600"/>
            <a:ext cx="8540496" cy="762000"/>
          </a:xfrm>
        </p:spPr>
        <p:txBody>
          <a:bodyPr>
            <a:normAutofit/>
          </a:bodyPr>
          <a:lstStyle/>
          <a:p>
            <a:r>
              <a:rPr lang="en-US" b="1" dirty="0"/>
              <a:t>IJMRA: Website</a:t>
            </a:r>
            <a:endParaRPr lang="en-US" dirty="0"/>
          </a:p>
        </p:txBody>
      </p:sp>
      <p:pic>
        <p:nvPicPr>
          <p:cNvPr id="2" name="Picture 1"/>
          <p:cNvPicPr>
            <a:picLocks noChangeAspect="1"/>
          </p:cNvPicPr>
          <p:nvPr/>
        </p:nvPicPr>
        <p:blipFill>
          <a:blip r:embed="rId2"/>
          <a:stretch>
            <a:fillRect/>
          </a:stretch>
        </p:blipFill>
        <p:spPr>
          <a:xfrm>
            <a:off x="206707" y="4801026"/>
            <a:ext cx="2514600" cy="1819275"/>
          </a:xfrm>
          <a:prstGeom prst="rect">
            <a:avLst/>
          </a:prstGeom>
        </p:spPr>
      </p:pic>
      <p:pic>
        <p:nvPicPr>
          <p:cNvPr id="4" name="Picture 3"/>
          <p:cNvPicPr>
            <a:picLocks noChangeAspect="1"/>
          </p:cNvPicPr>
          <p:nvPr/>
        </p:nvPicPr>
        <p:blipFill>
          <a:blip r:embed="rId3"/>
          <a:stretch>
            <a:fillRect/>
          </a:stretch>
        </p:blipFill>
        <p:spPr>
          <a:xfrm>
            <a:off x="3200400" y="2362200"/>
            <a:ext cx="2895600" cy="3429000"/>
          </a:xfrm>
          <a:prstGeom prst="rect">
            <a:avLst/>
          </a:prstGeom>
        </p:spPr>
      </p:pic>
      <p:pic>
        <p:nvPicPr>
          <p:cNvPr id="6" name="Picture 5"/>
          <p:cNvPicPr>
            <a:picLocks noChangeAspect="1"/>
          </p:cNvPicPr>
          <p:nvPr/>
        </p:nvPicPr>
        <p:blipFill>
          <a:blip r:embed="rId4"/>
          <a:stretch>
            <a:fillRect/>
          </a:stretch>
        </p:blipFill>
        <p:spPr>
          <a:xfrm>
            <a:off x="6600114" y="4639101"/>
            <a:ext cx="2305050" cy="1981200"/>
          </a:xfrm>
          <a:prstGeom prst="rect">
            <a:avLst/>
          </a:prstGeom>
        </p:spPr>
      </p:pic>
      <p:pic>
        <p:nvPicPr>
          <p:cNvPr id="7" name="Picture 6"/>
          <p:cNvPicPr>
            <a:picLocks noChangeAspect="1"/>
          </p:cNvPicPr>
          <p:nvPr/>
        </p:nvPicPr>
        <p:blipFill>
          <a:blip r:embed="rId5"/>
          <a:stretch>
            <a:fillRect/>
          </a:stretch>
        </p:blipFill>
        <p:spPr>
          <a:xfrm>
            <a:off x="244807" y="2228850"/>
            <a:ext cx="2476500" cy="1847850"/>
          </a:xfrm>
          <a:prstGeom prst="rect">
            <a:avLst/>
          </a:prstGeom>
        </p:spPr>
      </p:pic>
      <p:pic>
        <p:nvPicPr>
          <p:cNvPr id="8" name="Picture 7"/>
          <p:cNvPicPr>
            <a:picLocks noChangeAspect="1"/>
          </p:cNvPicPr>
          <p:nvPr/>
        </p:nvPicPr>
        <p:blipFill>
          <a:blip r:embed="rId6"/>
          <a:stretch>
            <a:fillRect/>
          </a:stretch>
        </p:blipFill>
        <p:spPr>
          <a:xfrm>
            <a:off x="6349614" y="2362200"/>
            <a:ext cx="2686050" cy="1704975"/>
          </a:xfrm>
          <a:prstGeom prst="rect">
            <a:avLst/>
          </a:prstGeom>
        </p:spPr>
      </p:pic>
    </p:spTree>
    <p:extLst>
      <p:ext uri="{BB962C8B-B14F-4D97-AF65-F5344CB8AC3E}">
        <p14:creationId xmlns:p14="http://schemas.microsoft.com/office/powerpoint/2010/main" val="2435849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9001000" cy="1143000"/>
          </a:xfrm>
        </p:spPr>
        <p:txBody>
          <a:bodyPr>
            <a:noAutofit/>
          </a:bodyPr>
          <a:lstStyle/>
          <a:p>
            <a:r>
              <a:rPr lang="en-US" sz="3500" b="1" dirty="0"/>
              <a:t/>
            </a:r>
            <a:br>
              <a:rPr lang="en-US" sz="3500" b="1" dirty="0"/>
            </a:br>
            <a:r>
              <a:rPr lang="en-US" sz="3500" b="1" dirty="0"/>
              <a:t>IJMRA: Volume 10, Issue 2</a:t>
            </a:r>
            <a:r>
              <a:rPr lang="en-US" sz="3500" dirty="0"/>
              <a:t/>
            </a:r>
            <a:br>
              <a:rPr lang="en-US" sz="3500" dirty="0"/>
            </a:br>
            <a:endParaRPr lang="en-US" sz="3500" dirty="0"/>
          </a:p>
        </p:txBody>
      </p:sp>
      <p:sp>
        <p:nvSpPr>
          <p:cNvPr id="3" name="Content Placeholder 2"/>
          <p:cNvSpPr>
            <a:spLocks noGrp="1"/>
          </p:cNvSpPr>
          <p:nvPr>
            <p:ph idx="1"/>
          </p:nvPr>
        </p:nvSpPr>
        <p:spPr>
          <a:xfrm>
            <a:off x="493204" y="1628800"/>
            <a:ext cx="8229600" cy="4525963"/>
          </a:xfrm>
        </p:spPr>
        <p:txBody>
          <a:bodyPr>
            <a:normAutofit/>
          </a:bodyPr>
          <a:lstStyle/>
          <a:p>
            <a:r>
              <a:rPr lang="en-US" dirty="0"/>
              <a:t>Regular Issue</a:t>
            </a:r>
          </a:p>
          <a:p>
            <a:pPr marL="0" indent="0">
              <a:buNone/>
            </a:pPr>
            <a:endParaRPr lang="en-US" dirty="0"/>
          </a:p>
          <a:p>
            <a:pPr lvl="1"/>
            <a:r>
              <a:rPr lang="en-US" dirty="0"/>
              <a:t>Quadruple-Blind Review Process</a:t>
            </a:r>
          </a:p>
          <a:p>
            <a:pPr lvl="2"/>
            <a:r>
              <a:rPr lang="en-US" dirty="0"/>
              <a:t>Reviewers not aware of the identity of the authors</a:t>
            </a:r>
          </a:p>
          <a:p>
            <a:pPr lvl="2"/>
            <a:r>
              <a:rPr lang="en-US" dirty="0"/>
              <a:t>Co-Editors not aware of the author identification during the initial review process</a:t>
            </a:r>
          </a:p>
          <a:p>
            <a:pPr lvl="2"/>
            <a:r>
              <a:rPr lang="en-US" dirty="0"/>
              <a:t>Co-Editors not aware of the reviewer identification during the initial review process</a:t>
            </a:r>
          </a:p>
          <a:p>
            <a:pPr lvl="2"/>
            <a:r>
              <a:rPr lang="en-US" dirty="0"/>
              <a:t>Authors not aware of the reviewers </a:t>
            </a:r>
          </a:p>
          <a:p>
            <a:pPr lvl="1"/>
            <a:endParaRPr lang="en-US" dirty="0"/>
          </a:p>
          <a:p>
            <a:pPr lvl="1"/>
            <a:endParaRPr lang="en-US" dirty="0"/>
          </a:p>
          <a:p>
            <a:endParaRPr lang="en-US" dirty="0"/>
          </a:p>
        </p:txBody>
      </p:sp>
      <p:pic>
        <p:nvPicPr>
          <p:cNvPr id="6" name="Picture 5"/>
          <p:cNvPicPr>
            <a:picLocks noChangeAspect="1"/>
          </p:cNvPicPr>
          <p:nvPr/>
        </p:nvPicPr>
        <p:blipFill>
          <a:blip r:embed="rId2"/>
          <a:stretch>
            <a:fillRect/>
          </a:stretch>
        </p:blipFill>
        <p:spPr>
          <a:xfrm>
            <a:off x="3275856" y="1196752"/>
            <a:ext cx="5014900" cy="1503566"/>
          </a:xfrm>
          <a:prstGeom prst="rect">
            <a:avLst/>
          </a:prstGeom>
        </p:spPr>
      </p:pic>
    </p:spTree>
    <p:extLst>
      <p:ext uri="{BB962C8B-B14F-4D97-AF65-F5344CB8AC3E}">
        <p14:creationId xmlns:p14="http://schemas.microsoft.com/office/powerpoint/2010/main" val="3081696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9001000" cy="706090"/>
          </a:xfrm>
        </p:spPr>
        <p:txBody>
          <a:bodyPr>
            <a:noAutofit/>
          </a:bodyPr>
          <a:lstStyle/>
          <a:p>
            <a:r>
              <a:rPr lang="en-US" sz="3500" b="1" dirty="0"/>
              <a:t>Scope of IJMRA</a:t>
            </a:r>
            <a:endParaRPr lang="en-US" sz="3500" dirty="0"/>
          </a:p>
        </p:txBody>
      </p:sp>
      <p:sp>
        <p:nvSpPr>
          <p:cNvPr id="3" name="Content Placeholder 2"/>
          <p:cNvSpPr>
            <a:spLocks noGrp="1"/>
          </p:cNvSpPr>
          <p:nvPr>
            <p:ph idx="1"/>
          </p:nvPr>
        </p:nvSpPr>
        <p:spPr>
          <a:xfrm>
            <a:off x="493204" y="1268760"/>
            <a:ext cx="8229600" cy="4525963"/>
          </a:xfrm>
        </p:spPr>
        <p:txBody>
          <a:bodyPr>
            <a:normAutofit/>
          </a:bodyPr>
          <a:lstStyle/>
          <a:p>
            <a:r>
              <a:rPr lang="en-US" i="1" dirty="0"/>
              <a:t>IJMRA </a:t>
            </a:r>
            <a:r>
              <a:rPr lang="en-US" dirty="0"/>
              <a:t>has a wider scope than does </a:t>
            </a:r>
            <a:r>
              <a:rPr lang="en-US" i="1" dirty="0"/>
              <a:t>JMMR</a:t>
            </a:r>
            <a:r>
              <a:rPr lang="en-US" dirty="0"/>
              <a:t> inasmuch as empirical and non-empirical articles in the area of multiple methods research also will be published. </a:t>
            </a:r>
          </a:p>
          <a:p>
            <a:r>
              <a:rPr lang="en-US" dirty="0"/>
              <a:t>In this webinar, I will focus on the publication of mixed methods research articles. </a:t>
            </a:r>
          </a:p>
        </p:txBody>
      </p:sp>
      <p:pic>
        <p:nvPicPr>
          <p:cNvPr id="4" name="Picture 3"/>
          <p:cNvPicPr>
            <a:picLocks noChangeAspect="1"/>
          </p:cNvPicPr>
          <p:nvPr/>
        </p:nvPicPr>
        <p:blipFill>
          <a:blip r:embed="rId2"/>
          <a:stretch>
            <a:fillRect/>
          </a:stretch>
        </p:blipFill>
        <p:spPr>
          <a:xfrm>
            <a:off x="3275856" y="4509120"/>
            <a:ext cx="2247900" cy="2028825"/>
          </a:xfrm>
          <a:prstGeom prst="rect">
            <a:avLst/>
          </a:prstGeom>
        </p:spPr>
      </p:pic>
    </p:spTree>
    <p:extLst>
      <p:ext uri="{BB962C8B-B14F-4D97-AF65-F5344CB8AC3E}">
        <p14:creationId xmlns:p14="http://schemas.microsoft.com/office/powerpoint/2010/main" val="2292820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9001000" cy="1143000"/>
          </a:xfrm>
        </p:spPr>
        <p:txBody>
          <a:bodyPr>
            <a:noAutofit/>
          </a:bodyPr>
          <a:lstStyle/>
          <a:p>
            <a:r>
              <a:rPr lang="en-US" sz="3500" b="1" dirty="0"/>
              <a:t/>
            </a:r>
            <a:br>
              <a:rPr lang="en-US" sz="3500" b="1" dirty="0"/>
            </a:br>
            <a:r>
              <a:rPr lang="en-US" sz="3500" b="1" dirty="0"/>
              <a:t>Publishing in IJMRA</a:t>
            </a:r>
            <a:endParaRPr lang="en-US" sz="3500" dirty="0"/>
          </a:p>
        </p:txBody>
      </p:sp>
      <p:sp>
        <p:nvSpPr>
          <p:cNvPr id="3" name="Content Placeholder 2"/>
          <p:cNvSpPr>
            <a:spLocks noGrp="1"/>
          </p:cNvSpPr>
          <p:nvPr>
            <p:ph idx="1"/>
          </p:nvPr>
        </p:nvSpPr>
        <p:spPr>
          <a:xfrm>
            <a:off x="493204" y="1638005"/>
            <a:ext cx="8229600" cy="4525963"/>
          </a:xfrm>
        </p:spPr>
        <p:txBody>
          <a:bodyPr>
            <a:normAutofit/>
          </a:bodyPr>
          <a:lstStyle/>
          <a:p>
            <a:r>
              <a:rPr lang="en-US" dirty="0"/>
              <a:t>So, what does it take to publish in IJMRA?</a:t>
            </a:r>
          </a:p>
          <a:p>
            <a:pPr marL="0" indent="0">
              <a:buNone/>
            </a:pPr>
            <a:endParaRPr lang="en-US" dirty="0"/>
          </a:p>
        </p:txBody>
      </p:sp>
      <p:pic>
        <p:nvPicPr>
          <p:cNvPr id="7" name="Picture 6"/>
          <p:cNvPicPr>
            <a:picLocks noChangeAspect="1"/>
          </p:cNvPicPr>
          <p:nvPr/>
        </p:nvPicPr>
        <p:blipFill>
          <a:blip r:embed="rId2"/>
          <a:stretch>
            <a:fillRect/>
          </a:stretch>
        </p:blipFill>
        <p:spPr>
          <a:xfrm>
            <a:off x="1044583" y="3681134"/>
            <a:ext cx="7126842" cy="2475191"/>
          </a:xfrm>
          <a:prstGeom prst="rect">
            <a:avLst/>
          </a:prstGeom>
        </p:spPr>
      </p:pic>
    </p:spTree>
    <p:extLst>
      <p:ext uri="{BB962C8B-B14F-4D97-AF65-F5344CB8AC3E}">
        <p14:creationId xmlns:p14="http://schemas.microsoft.com/office/powerpoint/2010/main" val="1166171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E275C0A-4FE4-43B1-8F77-C3F6D039527C}" type="slidenum">
              <a:rPr lang="en-US" altLang="en-US"/>
              <a:pPr/>
              <a:t>17</a:t>
            </a:fld>
            <a:endParaRPr lang="en-US" altLang="en-US" dirty="0"/>
          </a:p>
        </p:txBody>
      </p:sp>
      <p:sp>
        <p:nvSpPr>
          <p:cNvPr id="891906" name="Rectangle 2"/>
          <p:cNvSpPr>
            <a:spLocks noGrp="1" noChangeArrowheads="1"/>
          </p:cNvSpPr>
          <p:nvPr>
            <p:ph type="title"/>
          </p:nvPr>
        </p:nvSpPr>
        <p:spPr>
          <a:xfrm>
            <a:off x="1907704" y="116632"/>
            <a:ext cx="6779096" cy="1138686"/>
          </a:xfrm>
        </p:spPr>
        <p:txBody>
          <a:bodyPr>
            <a:normAutofit/>
          </a:bodyPr>
          <a:lstStyle/>
          <a:p>
            <a:pPr algn="ctr" eaLnBrk="1" hangingPunct="1">
              <a:defRPr/>
            </a:pPr>
            <a:r>
              <a:rPr lang="en-US" sz="2800" dirty="0"/>
              <a:t>IJMRA Definition of Mixed Methods Research</a:t>
            </a:r>
            <a:br>
              <a:rPr lang="en-US" sz="2800" dirty="0"/>
            </a:br>
            <a:r>
              <a:rPr lang="en-US" sz="2600" dirty="0"/>
              <a:t>(Johnson, Onwuegbuzie, &amp; Turner, 2007)</a:t>
            </a:r>
          </a:p>
        </p:txBody>
      </p:sp>
      <p:sp>
        <p:nvSpPr>
          <p:cNvPr id="891907" name="Rectangle 3"/>
          <p:cNvSpPr>
            <a:spLocks noGrp="1" noChangeArrowheads="1"/>
          </p:cNvSpPr>
          <p:nvPr>
            <p:ph type="body" idx="1"/>
          </p:nvPr>
        </p:nvSpPr>
        <p:spPr>
          <a:xfrm>
            <a:off x="107504" y="1340768"/>
            <a:ext cx="8935896" cy="4495800"/>
          </a:xfrm>
        </p:spPr>
        <p:txBody>
          <a:bodyPr>
            <a:normAutofit/>
          </a:bodyPr>
          <a:lstStyle/>
          <a:p>
            <a:pPr eaLnBrk="1" hangingPunct="1">
              <a:lnSpc>
                <a:spcPct val="80000"/>
              </a:lnSpc>
              <a:buFont typeface="Wingdings" panose="05000000000000000000" pitchFamily="2" charset="2"/>
              <a:buNone/>
              <a:defRPr/>
            </a:pPr>
            <a:r>
              <a:rPr lang="en-US" sz="3000" dirty="0"/>
              <a:t>    ….Mixed methods research is the research paradigm that (a) partners with the philosophy of pragmatism in one of its forms (left, right, middle); (b) follows the logic of mixed methods research (including the logic of the fundamental principle and any other useful logics imported from qualitative or quantitative research that are helpful for producing defensible and usable research findings); (c) relies on qualitative and quantitative viewpoints, data collection, analysis, and inference techniques combined according to the logic of mixed methods research to address one’s research question(s); and</a:t>
            </a:r>
          </a:p>
        </p:txBody>
      </p:sp>
      <p:pic>
        <p:nvPicPr>
          <p:cNvPr id="2" name="Picture 1"/>
          <p:cNvPicPr>
            <a:picLocks noChangeAspect="1"/>
          </p:cNvPicPr>
          <p:nvPr/>
        </p:nvPicPr>
        <p:blipFill>
          <a:blip r:embed="rId3"/>
          <a:stretch>
            <a:fillRect/>
          </a:stretch>
        </p:blipFill>
        <p:spPr>
          <a:xfrm>
            <a:off x="467544" y="48868"/>
            <a:ext cx="1224136" cy="1274214"/>
          </a:xfrm>
          <a:prstGeom prst="rect">
            <a:avLst/>
          </a:prstGeom>
        </p:spPr>
      </p:pic>
      <p:pic>
        <p:nvPicPr>
          <p:cNvPr id="3" name="Picture 2"/>
          <p:cNvPicPr>
            <a:picLocks noChangeAspect="1"/>
          </p:cNvPicPr>
          <p:nvPr/>
        </p:nvPicPr>
        <p:blipFill>
          <a:blip r:embed="rId4"/>
          <a:stretch>
            <a:fillRect/>
          </a:stretch>
        </p:blipFill>
        <p:spPr>
          <a:xfrm>
            <a:off x="3661795" y="5386885"/>
            <a:ext cx="2908176" cy="1365424"/>
          </a:xfrm>
          <a:prstGeom prst="rect">
            <a:avLst/>
          </a:prstGeom>
        </p:spPr>
      </p:pic>
    </p:spTree>
    <p:extLst>
      <p:ext uri="{BB962C8B-B14F-4D97-AF65-F5344CB8AC3E}">
        <p14:creationId xmlns:p14="http://schemas.microsoft.com/office/powerpoint/2010/main" val="409797608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4635524-869B-4ED7-B575-A5FB61F6DD34}" type="slidenum">
              <a:rPr lang="en-US" altLang="en-US"/>
              <a:pPr/>
              <a:t>18</a:t>
            </a:fld>
            <a:endParaRPr lang="en-US" altLang="en-US" dirty="0"/>
          </a:p>
        </p:txBody>
      </p:sp>
      <p:sp>
        <p:nvSpPr>
          <p:cNvPr id="892930" name="Rectangle 2"/>
          <p:cNvSpPr>
            <a:spLocks noGrp="1" noChangeArrowheads="1"/>
          </p:cNvSpPr>
          <p:nvPr>
            <p:ph type="title"/>
          </p:nvPr>
        </p:nvSpPr>
        <p:spPr>
          <a:xfrm>
            <a:off x="426620" y="116632"/>
            <a:ext cx="8229600" cy="1143000"/>
          </a:xfrm>
        </p:spPr>
        <p:txBody>
          <a:bodyPr>
            <a:normAutofit/>
          </a:bodyPr>
          <a:lstStyle/>
          <a:p>
            <a:pPr>
              <a:defRPr/>
            </a:pPr>
            <a:r>
              <a:rPr lang="en-US" sz="2800" dirty="0"/>
              <a:t>IJMRA Definition of Mixed Methods Research</a:t>
            </a:r>
            <a:br>
              <a:rPr lang="en-US" sz="2800" dirty="0"/>
            </a:br>
            <a:r>
              <a:rPr lang="en-US" sz="2600" dirty="0"/>
              <a:t>(Johnson, Onwuegbuzie, &amp; Turner, 2007)</a:t>
            </a:r>
          </a:p>
        </p:txBody>
      </p:sp>
      <p:sp>
        <p:nvSpPr>
          <p:cNvPr id="892931" name="Rectangle 3"/>
          <p:cNvSpPr>
            <a:spLocks noGrp="1" noChangeArrowheads="1"/>
          </p:cNvSpPr>
          <p:nvPr>
            <p:ph type="body" idx="1"/>
          </p:nvPr>
        </p:nvSpPr>
        <p:spPr>
          <a:xfrm>
            <a:off x="251520" y="1259632"/>
            <a:ext cx="8812088" cy="4925144"/>
          </a:xfrm>
        </p:spPr>
        <p:txBody>
          <a:bodyPr>
            <a:normAutofit/>
          </a:bodyPr>
          <a:lstStyle/>
          <a:p>
            <a:pPr eaLnBrk="1" hangingPunct="1">
              <a:lnSpc>
                <a:spcPct val="80000"/>
              </a:lnSpc>
              <a:buFont typeface="Wingdings" panose="05000000000000000000" pitchFamily="2" charset="2"/>
              <a:buNone/>
              <a:defRPr/>
            </a:pPr>
            <a:r>
              <a:rPr lang="en-US" sz="3000" dirty="0"/>
              <a:t>    ….(d) is cognizant, appreciative, and inclusive of local and broader sociopolitical realities, resources, and needs. Furthermore, the mixed methods research paradigm offers an important approach for </a:t>
            </a:r>
            <a:r>
              <a:rPr lang="en-US" sz="3000" i="1" dirty="0"/>
              <a:t>generating </a:t>
            </a:r>
            <a:r>
              <a:rPr lang="en-US" sz="3000" dirty="0"/>
              <a:t>important research questions </a:t>
            </a:r>
            <a:r>
              <a:rPr lang="en-US" sz="3000" i="1" dirty="0"/>
              <a:t>and </a:t>
            </a:r>
            <a:r>
              <a:rPr lang="en-US" sz="3000" dirty="0"/>
              <a:t>providing warranted answers to those questions. This type of research should be used when the nexus of contingencies in a situation, in relation to one’s research question(s), suggests that mixed methods research is likely to provide superior research findings and outcomes.</a:t>
            </a:r>
          </a:p>
          <a:p>
            <a:pPr eaLnBrk="1" hangingPunct="1">
              <a:lnSpc>
                <a:spcPct val="80000"/>
              </a:lnSpc>
              <a:defRPr/>
            </a:pPr>
            <a:endParaRPr lang="en-US" sz="3000" dirty="0"/>
          </a:p>
          <a:p>
            <a:pPr eaLnBrk="1" hangingPunct="1">
              <a:lnSpc>
                <a:spcPct val="80000"/>
              </a:lnSpc>
              <a:buFont typeface="Wingdings" panose="05000000000000000000" pitchFamily="2" charset="2"/>
              <a:buNone/>
              <a:defRPr/>
            </a:pPr>
            <a:endParaRPr lang="en-US" sz="3000" dirty="0"/>
          </a:p>
        </p:txBody>
      </p:sp>
      <p:pic>
        <p:nvPicPr>
          <p:cNvPr id="2" name="Picture 1"/>
          <p:cNvPicPr>
            <a:picLocks noChangeAspect="1"/>
          </p:cNvPicPr>
          <p:nvPr/>
        </p:nvPicPr>
        <p:blipFill>
          <a:blip r:embed="rId3"/>
          <a:stretch>
            <a:fillRect/>
          </a:stretch>
        </p:blipFill>
        <p:spPr>
          <a:xfrm>
            <a:off x="4499992" y="5157192"/>
            <a:ext cx="3744416" cy="1700808"/>
          </a:xfrm>
          <a:prstGeom prst="rect">
            <a:avLst/>
          </a:prstGeom>
        </p:spPr>
      </p:pic>
    </p:spTree>
    <p:extLst>
      <p:ext uri="{BB962C8B-B14F-4D97-AF65-F5344CB8AC3E}">
        <p14:creationId xmlns:p14="http://schemas.microsoft.com/office/powerpoint/2010/main" val="2844474734"/>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9001000" cy="1143000"/>
          </a:xfrm>
        </p:spPr>
        <p:txBody>
          <a:bodyPr>
            <a:noAutofit/>
          </a:bodyPr>
          <a:lstStyle/>
          <a:p>
            <a:r>
              <a:rPr lang="en-US" sz="3500" b="1" dirty="0"/>
              <a:t>How to Publish in IJMRA</a:t>
            </a:r>
            <a:endParaRPr lang="en-US" sz="3500" dirty="0"/>
          </a:p>
        </p:txBody>
      </p:sp>
      <p:sp>
        <p:nvSpPr>
          <p:cNvPr id="3" name="Content Placeholder 2"/>
          <p:cNvSpPr>
            <a:spLocks noGrp="1"/>
          </p:cNvSpPr>
          <p:nvPr>
            <p:ph idx="1"/>
          </p:nvPr>
        </p:nvSpPr>
        <p:spPr>
          <a:xfrm>
            <a:off x="493204" y="1638005"/>
            <a:ext cx="8229600" cy="4525963"/>
          </a:xfrm>
        </p:spPr>
        <p:txBody>
          <a:bodyPr>
            <a:normAutofit/>
          </a:bodyPr>
          <a:lstStyle/>
          <a:p>
            <a:r>
              <a:rPr lang="en-US" dirty="0"/>
              <a:t>Onwuegbuzie, A. J., &amp; Poth, C. A. N. (2015). Afterword: Special issue. </a:t>
            </a:r>
            <a:r>
              <a:rPr lang="en-US" i="1" dirty="0"/>
              <a:t>International Journal of Qualitative Methods</a:t>
            </a:r>
            <a:r>
              <a:rPr lang="en-US" dirty="0"/>
              <a:t>, </a:t>
            </a:r>
            <a:r>
              <a:rPr lang="en-US" i="1" dirty="0"/>
              <a:t>14</a:t>
            </a:r>
            <a:r>
              <a:rPr lang="en-US" dirty="0"/>
              <a:t>, 122-125.</a:t>
            </a:r>
          </a:p>
          <a:p>
            <a:endParaRPr lang="en-US" dirty="0"/>
          </a:p>
        </p:txBody>
      </p:sp>
      <p:pic>
        <p:nvPicPr>
          <p:cNvPr id="4" name="Picture 3"/>
          <p:cNvPicPr>
            <a:picLocks noChangeAspect="1"/>
          </p:cNvPicPr>
          <p:nvPr/>
        </p:nvPicPr>
        <p:blipFill>
          <a:blip r:embed="rId2"/>
          <a:stretch>
            <a:fillRect/>
          </a:stretch>
        </p:blipFill>
        <p:spPr>
          <a:xfrm>
            <a:off x="611560" y="3501008"/>
            <a:ext cx="7751204" cy="3356992"/>
          </a:xfrm>
          <a:prstGeom prst="rect">
            <a:avLst/>
          </a:prstGeom>
        </p:spPr>
      </p:pic>
    </p:spTree>
    <p:extLst>
      <p:ext uri="{BB962C8B-B14F-4D97-AF65-F5344CB8AC3E}">
        <p14:creationId xmlns:p14="http://schemas.microsoft.com/office/powerpoint/2010/main" val="1105032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9001000" cy="1143000"/>
          </a:xfrm>
        </p:spPr>
        <p:txBody>
          <a:bodyPr>
            <a:noAutofit/>
          </a:bodyPr>
          <a:lstStyle/>
          <a:p>
            <a:r>
              <a:rPr lang="en-US" sz="3500" b="1" dirty="0"/>
              <a:t>International Journal of </a:t>
            </a:r>
            <a:br>
              <a:rPr lang="en-US" sz="3500" b="1" dirty="0"/>
            </a:br>
            <a:r>
              <a:rPr lang="en-US" sz="3500" b="1" dirty="0"/>
              <a:t>Multiple Research Approaches (IJMRA)</a:t>
            </a:r>
            <a:r>
              <a:rPr lang="en-US" sz="3500" dirty="0"/>
              <a:t/>
            </a:r>
            <a:br>
              <a:rPr lang="en-US" sz="3500" dirty="0"/>
            </a:br>
            <a:endParaRPr lang="en-US" sz="3500" dirty="0"/>
          </a:p>
        </p:txBody>
      </p:sp>
      <p:sp>
        <p:nvSpPr>
          <p:cNvPr id="3" name="Content Placeholder 2"/>
          <p:cNvSpPr>
            <a:spLocks noGrp="1"/>
          </p:cNvSpPr>
          <p:nvPr>
            <p:ph idx="1"/>
          </p:nvPr>
        </p:nvSpPr>
        <p:spPr/>
        <p:txBody>
          <a:bodyPr/>
          <a:lstStyle/>
          <a:p>
            <a:pPr marL="457200" lvl="1" indent="0">
              <a:buNone/>
            </a:pPr>
            <a:endParaRPr lang="en-US" dirty="0"/>
          </a:p>
        </p:txBody>
      </p:sp>
      <p:pic>
        <p:nvPicPr>
          <p:cNvPr id="4" name="Picture 3"/>
          <p:cNvPicPr>
            <a:picLocks noChangeAspect="1"/>
          </p:cNvPicPr>
          <p:nvPr/>
        </p:nvPicPr>
        <p:blipFill>
          <a:blip r:embed="rId2"/>
          <a:stretch>
            <a:fillRect/>
          </a:stretch>
        </p:blipFill>
        <p:spPr>
          <a:xfrm>
            <a:off x="3059832" y="1268760"/>
            <a:ext cx="3384401" cy="5328592"/>
          </a:xfrm>
          <a:prstGeom prst="rect">
            <a:avLst/>
          </a:prstGeom>
        </p:spPr>
      </p:pic>
    </p:spTree>
    <p:extLst>
      <p:ext uri="{BB962C8B-B14F-4D97-AF65-F5344CB8AC3E}">
        <p14:creationId xmlns:p14="http://schemas.microsoft.com/office/powerpoint/2010/main" val="2056693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036496" cy="634082"/>
          </a:xfrm>
        </p:spPr>
        <p:txBody>
          <a:bodyPr>
            <a:normAutofit/>
          </a:bodyPr>
          <a:lstStyle/>
          <a:p>
            <a:r>
              <a:rPr lang="en-US" sz="3500" dirty="0"/>
              <a:t>Evidence-Based Mixed Methods Reviewer Sheet</a:t>
            </a:r>
          </a:p>
        </p:txBody>
      </p:sp>
      <p:sp>
        <p:nvSpPr>
          <p:cNvPr id="3" name="Content Placeholder 2"/>
          <p:cNvSpPr>
            <a:spLocks noGrp="1"/>
          </p:cNvSpPr>
          <p:nvPr>
            <p:ph sz="quarter" idx="1"/>
          </p:nvPr>
        </p:nvSpPr>
        <p:spPr>
          <a:xfrm>
            <a:off x="179512" y="908720"/>
            <a:ext cx="8507288" cy="5217443"/>
          </a:xfrm>
        </p:spPr>
        <p:txBody>
          <a:bodyPr>
            <a:noAutofit/>
          </a:bodyPr>
          <a:lstStyle/>
          <a:p>
            <a:r>
              <a:rPr lang="en-US" sz="3000" dirty="0"/>
              <a:t>Mixed Methods Case Study of 45 reviews across 16 manuscripts submitted to two </a:t>
            </a:r>
            <a:r>
              <a:rPr lang="en-US" sz="3000" i="1" dirty="0"/>
              <a:t>International Journal of Qualitative Methods</a:t>
            </a:r>
            <a:r>
              <a:rPr lang="en-US" sz="3000" dirty="0"/>
              <a:t> (IJQM) mixed methods research special issues.</a:t>
            </a:r>
          </a:p>
          <a:p>
            <a:r>
              <a:rPr lang="en-US" sz="3000" dirty="0"/>
              <a:t>Yielded the following six meta-themes:</a:t>
            </a:r>
          </a:p>
          <a:p>
            <a:pPr lvl="1"/>
            <a:r>
              <a:rPr lang="en-US" sz="3000" dirty="0"/>
              <a:t>Warrantedness</a:t>
            </a:r>
          </a:p>
          <a:p>
            <a:pPr lvl="1"/>
            <a:r>
              <a:rPr lang="en-US" sz="3000" dirty="0"/>
              <a:t>Justification</a:t>
            </a:r>
          </a:p>
          <a:p>
            <a:pPr lvl="1"/>
            <a:r>
              <a:rPr lang="en-US" sz="3000" dirty="0"/>
              <a:t>Writing Quality</a:t>
            </a:r>
          </a:p>
          <a:p>
            <a:pPr lvl="1"/>
            <a:r>
              <a:rPr lang="en-US" sz="3000" dirty="0"/>
              <a:t>Transparency</a:t>
            </a:r>
          </a:p>
          <a:p>
            <a:pPr lvl="1"/>
            <a:r>
              <a:rPr lang="en-US" sz="3000" dirty="0"/>
              <a:t>Integration</a:t>
            </a:r>
          </a:p>
          <a:p>
            <a:pPr lvl="1"/>
            <a:r>
              <a:rPr lang="en-US" sz="3000" dirty="0"/>
              <a:t>Philosophical Lens</a:t>
            </a:r>
          </a:p>
        </p:txBody>
      </p:sp>
      <p:pic>
        <p:nvPicPr>
          <p:cNvPr id="4" name="Picture 3"/>
          <p:cNvPicPr>
            <a:picLocks noChangeAspect="1"/>
          </p:cNvPicPr>
          <p:nvPr/>
        </p:nvPicPr>
        <p:blipFill>
          <a:blip r:embed="rId2"/>
          <a:stretch>
            <a:fillRect/>
          </a:stretch>
        </p:blipFill>
        <p:spPr>
          <a:xfrm>
            <a:off x="4139952" y="3645024"/>
            <a:ext cx="4616177" cy="2880320"/>
          </a:xfrm>
          <a:prstGeom prst="rect">
            <a:avLst/>
          </a:prstGeom>
        </p:spPr>
      </p:pic>
    </p:spTree>
    <p:extLst>
      <p:ext uri="{BB962C8B-B14F-4D97-AF65-F5344CB8AC3E}">
        <p14:creationId xmlns:p14="http://schemas.microsoft.com/office/powerpoint/2010/main" val="821575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188640"/>
            <a:ext cx="8075240" cy="634082"/>
          </a:xfrm>
        </p:spPr>
        <p:txBody>
          <a:bodyPr>
            <a:normAutofit fontScale="90000"/>
          </a:bodyPr>
          <a:lstStyle/>
          <a:p>
            <a:r>
              <a:rPr lang="en-US" dirty="0"/>
              <a:t>Warrantedness</a:t>
            </a:r>
          </a:p>
        </p:txBody>
      </p:sp>
      <p:graphicFrame>
        <p:nvGraphicFramePr>
          <p:cNvPr id="8" name="Content Placeholder 7"/>
          <p:cNvGraphicFramePr>
            <a:graphicFrameLocks noGrp="1"/>
          </p:cNvGraphicFramePr>
          <p:nvPr>
            <p:ph sz="quarter" idx="4294967295"/>
            <p:extLst/>
          </p:nvPr>
        </p:nvGraphicFramePr>
        <p:xfrm>
          <a:off x="124736" y="1028700"/>
          <a:ext cx="8856256" cy="5544718"/>
        </p:xfrm>
        <a:graphic>
          <a:graphicData uri="http://schemas.openxmlformats.org/drawingml/2006/table">
            <a:tbl>
              <a:tblPr firstRow="1" bandRow="1">
                <a:tableStyleId>{5C22544A-7EE6-4342-B048-85BDC9FD1C3A}</a:tableStyleId>
              </a:tblPr>
              <a:tblGrid>
                <a:gridCol w="4876044">
                  <a:extLst>
                    <a:ext uri="{9D8B030D-6E8A-4147-A177-3AD203B41FA5}">
                      <a16:colId xmlns:a16="http://schemas.microsoft.com/office/drawing/2014/main" val="20000"/>
                    </a:ext>
                  </a:extLst>
                </a:gridCol>
                <a:gridCol w="839133">
                  <a:extLst>
                    <a:ext uri="{9D8B030D-6E8A-4147-A177-3AD203B41FA5}">
                      <a16:colId xmlns:a16="http://schemas.microsoft.com/office/drawing/2014/main" val="20001"/>
                    </a:ext>
                  </a:extLst>
                </a:gridCol>
                <a:gridCol w="873152">
                  <a:extLst>
                    <a:ext uri="{9D8B030D-6E8A-4147-A177-3AD203B41FA5}">
                      <a16:colId xmlns:a16="http://schemas.microsoft.com/office/drawing/2014/main" val="20002"/>
                    </a:ext>
                  </a:extLst>
                </a:gridCol>
                <a:gridCol w="623680">
                  <a:extLst>
                    <a:ext uri="{9D8B030D-6E8A-4147-A177-3AD203B41FA5}">
                      <a16:colId xmlns:a16="http://schemas.microsoft.com/office/drawing/2014/main" val="20003"/>
                    </a:ext>
                  </a:extLst>
                </a:gridCol>
                <a:gridCol w="810917">
                  <a:extLst>
                    <a:ext uri="{9D8B030D-6E8A-4147-A177-3AD203B41FA5}">
                      <a16:colId xmlns:a16="http://schemas.microsoft.com/office/drawing/2014/main" val="20004"/>
                    </a:ext>
                  </a:extLst>
                </a:gridCol>
                <a:gridCol w="833330">
                  <a:extLst>
                    <a:ext uri="{9D8B030D-6E8A-4147-A177-3AD203B41FA5}">
                      <a16:colId xmlns:a16="http://schemas.microsoft.com/office/drawing/2014/main" val="20005"/>
                    </a:ext>
                  </a:extLst>
                </a:gridCol>
              </a:tblGrid>
              <a:tr h="5179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kern="1200" dirty="0">
                          <a:solidFill>
                            <a:schemeClr val="lt1"/>
                          </a:solidFill>
                          <a:effectLst/>
                          <a:latin typeface="+mn-lt"/>
                          <a:ea typeface="+mn-ea"/>
                          <a:cs typeface="+mn-cs"/>
                        </a:rPr>
                        <a:t>For each of the following statements, please indicate the extent to which you agree or disagree, according to the following</a:t>
                      </a:r>
                      <a:r>
                        <a:rPr kumimoji="0" lang="en-US" sz="1400" b="1" kern="1200" baseline="0" dirty="0">
                          <a:solidFill>
                            <a:schemeClr val="lt1"/>
                          </a:solidFill>
                          <a:effectLst/>
                          <a:latin typeface="+mn-lt"/>
                          <a:ea typeface="+mn-ea"/>
                          <a:cs typeface="+mn-cs"/>
                        </a:rPr>
                        <a:t> scale</a:t>
                      </a:r>
                      <a:r>
                        <a:rPr kumimoji="0" lang="en-US" sz="1400" b="1" kern="1200" dirty="0">
                          <a:solidFill>
                            <a:schemeClr val="lt1"/>
                          </a:solidFill>
                          <a:effectLst/>
                          <a:latin typeface="+mn-lt"/>
                          <a:ea typeface="+mn-ea"/>
                          <a:cs typeface="+mn-cs"/>
                        </a:rPr>
                        <a:t>.  </a:t>
                      </a:r>
                      <a:endParaRPr kumimoji="0" lang="en-CA" sz="1400" b="1" kern="1200" dirty="0">
                        <a:solidFill>
                          <a:schemeClr val="lt1"/>
                        </a:solidFill>
                        <a:effectLst/>
                        <a:latin typeface="+mn-lt"/>
                        <a:ea typeface="+mn-ea"/>
                        <a:cs typeface="+mn-cs"/>
                      </a:endParaRPr>
                    </a:p>
                  </a:txBody>
                  <a:tcPr>
                    <a:solidFill>
                      <a:schemeClr val="tx2"/>
                    </a:solidFill>
                  </a:tcPr>
                </a:tc>
                <a:tc>
                  <a:txBody>
                    <a:bodyPr/>
                    <a:lstStyle/>
                    <a:p>
                      <a:pPr algn="ctr"/>
                      <a:r>
                        <a:rPr lang="en-US" sz="1000" dirty="0"/>
                        <a:t>1</a:t>
                      </a:r>
                    </a:p>
                    <a:p>
                      <a:pPr algn="ctr"/>
                      <a:r>
                        <a:rPr lang="en-US" sz="1000" dirty="0"/>
                        <a:t>Strongly Agree</a:t>
                      </a:r>
                    </a:p>
                  </a:txBody>
                  <a:tcPr>
                    <a:solidFill>
                      <a:schemeClr val="tx2"/>
                    </a:solidFill>
                  </a:tcPr>
                </a:tc>
                <a:tc>
                  <a:txBody>
                    <a:bodyPr/>
                    <a:lstStyle/>
                    <a:p>
                      <a:pPr algn="ctr"/>
                      <a:r>
                        <a:rPr lang="en-US" sz="1000" dirty="0"/>
                        <a:t>2</a:t>
                      </a:r>
                    </a:p>
                    <a:p>
                      <a:pPr algn="ctr"/>
                      <a:r>
                        <a:rPr lang="en-US" sz="1000" dirty="0"/>
                        <a:t>Disagree</a:t>
                      </a:r>
                    </a:p>
                  </a:txBody>
                  <a:tcPr>
                    <a:solidFill>
                      <a:schemeClr val="tx2"/>
                    </a:solidFill>
                  </a:tcPr>
                </a:tc>
                <a:tc>
                  <a:txBody>
                    <a:bodyPr/>
                    <a:lstStyle/>
                    <a:p>
                      <a:pPr algn="ctr"/>
                      <a:r>
                        <a:rPr lang="en-US" sz="1000" dirty="0"/>
                        <a:t>3</a:t>
                      </a:r>
                    </a:p>
                    <a:p>
                      <a:pPr algn="ctr"/>
                      <a:r>
                        <a:rPr lang="en-US" sz="1000" dirty="0"/>
                        <a:t>Agree</a:t>
                      </a:r>
                    </a:p>
                  </a:txBody>
                  <a:tcPr>
                    <a:solidFill>
                      <a:schemeClr val="tx2"/>
                    </a:solidFill>
                  </a:tcPr>
                </a:tc>
                <a:tc>
                  <a:txBody>
                    <a:bodyPr/>
                    <a:lstStyle/>
                    <a:p>
                      <a:pPr algn="ctr"/>
                      <a:r>
                        <a:rPr lang="en-US" sz="1000" dirty="0"/>
                        <a:t>4</a:t>
                      </a:r>
                    </a:p>
                    <a:p>
                      <a:pPr algn="ctr"/>
                      <a:r>
                        <a:rPr lang="en-US" sz="1000" dirty="0"/>
                        <a:t>Strongly Agree</a:t>
                      </a:r>
                    </a:p>
                  </a:txBody>
                  <a:tcPr>
                    <a:solidFill>
                      <a:schemeClr val="tx2"/>
                    </a:solidFill>
                  </a:tcPr>
                </a:tc>
                <a:tc>
                  <a:txBody>
                    <a:bodyPr/>
                    <a:lstStyle/>
                    <a:p>
                      <a:pPr algn="ctr"/>
                      <a:r>
                        <a:rPr lang="en-US" sz="1000" dirty="0"/>
                        <a:t>Comment</a:t>
                      </a:r>
                    </a:p>
                  </a:txBody>
                  <a:tcPr>
                    <a:solidFill>
                      <a:schemeClr val="tx2"/>
                    </a:solidFill>
                  </a:tcPr>
                </a:tc>
                <a:extLst>
                  <a:ext uri="{0D108BD9-81ED-4DB2-BD59-A6C34878D82A}">
                    <a16:rowId xmlns:a16="http://schemas.microsoft.com/office/drawing/2014/main" val="10000"/>
                  </a:ext>
                </a:extLst>
              </a:tr>
              <a:tr h="8631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a:solidFill>
                            <a:schemeClr val="dk1"/>
                          </a:solidFill>
                          <a:effectLst/>
                          <a:latin typeface="+mn-lt"/>
                          <a:ea typeface="+mn-ea"/>
                          <a:cs typeface="+mn-cs"/>
                        </a:rPr>
                        <a:t>1.There is adequate support claims and findings made that stem from the extant literature.</a:t>
                      </a:r>
                      <a:endParaRPr kumimoji="0" lang="en-CA" sz="1800" kern="1200" dirty="0">
                        <a:solidFill>
                          <a:schemeClr val="dk1"/>
                        </a:solidFill>
                        <a:effectLst/>
                        <a:latin typeface="+mn-lt"/>
                        <a:ea typeface="+mn-ea"/>
                        <a:cs typeface="+mn-cs"/>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6042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a:solidFill>
                            <a:schemeClr val="dk1"/>
                          </a:solidFill>
                          <a:effectLst/>
                          <a:latin typeface="+mn-lt"/>
                          <a:ea typeface="+mn-ea"/>
                          <a:cs typeface="+mn-cs"/>
                        </a:rPr>
                        <a:t>2. The findings are presented clearly and adequately.</a:t>
                      </a:r>
                      <a:endParaRPr kumimoji="0" lang="en-CA" sz="1800" kern="1200" dirty="0">
                        <a:solidFill>
                          <a:schemeClr val="dk1"/>
                        </a:solidFill>
                        <a:effectLst/>
                        <a:latin typeface="+mn-lt"/>
                        <a:ea typeface="+mn-ea"/>
                        <a:cs typeface="+mn-cs"/>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6042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a:solidFill>
                            <a:schemeClr val="dk1"/>
                          </a:solidFill>
                          <a:effectLst/>
                          <a:latin typeface="+mn-lt"/>
                          <a:ea typeface="+mn-ea"/>
                          <a:cs typeface="+mn-cs"/>
                        </a:rPr>
                        <a:t>3. The sources used are both adequate and sufficiently recent.</a:t>
                      </a:r>
                      <a:endParaRPr kumimoji="0" lang="en-CA" sz="1800" kern="1200" dirty="0">
                        <a:solidFill>
                          <a:schemeClr val="dk1"/>
                        </a:solidFill>
                        <a:effectLst/>
                        <a:latin typeface="+mn-lt"/>
                        <a:ea typeface="+mn-ea"/>
                        <a:cs typeface="+mn-cs"/>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6576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a:solidFill>
                            <a:schemeClr val="dk1"/>
                          </a:solidFill>
                          <a:effectLst/>
                          <a:latin typeface="+mn-lt"/>
                          <a:ea typeface="+mn-ea"/>
                          <a:cs typeface="+mn-cs"/>
                        </a:rPr>
                        <a:t>4. All new or unconventional terms and concepts are adequately defined.</a:t>
                      </a:r>
                      <a:r>
                        <a:rPr lang="en-CA" dirty="0">
                          <a:effectLst/>
                        </a:rPr>
                        <a:t> </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653019">
                <a:tc>
                  <a:txBody>
                    <a:bodyPr/>
                    <a:lstStyle/>
                    <a:p>
                      <a:r>
                        <a:rPr kumimoji="0" lang="en-US" sz="1800" kern="1200" dirty="0">
                          <a:solidFill>
                            <a:schemeClr val="dk1"/>
                          </a:solidFill>
                          <a:effectLst/>
                          <a:latin typeface="+mn-lt"/>
                          <a:ea typeface="+mn-ea"/>
                          <a:cs typeface="+mn-cs"/>
                        </a:rPr>
                        <a:t> </a:t>
                      </a:r>
                      <a:r>
                        <a:rPr kumimoji="0" lang="en-CA" sz="1800" kern="1200" dirty="0">
                          <a:solidFill>
                            <a:schemeClr val="dk1"/>
                          </a:solidFill>
                          <a:effectLst/>
                          <a:latin typeface="+mn-lt"/>
                          <a:ea typeface="+mn-ea"/>
                          <a:cs typeface="+mn-cs"/>
                        </a:rPr>
                        <a:t>5.</a:t>
                      </a:r>
                      <a:r>
                        <a:rPr kumimoji="0" lang="en-CA" sz="1800" kern="1200" baseline="0" dirty="0">
                          <a:solidFill>
                            <a:schemeClr val="dk1"/>
                          </a:solidFill>
                          <a:effectLst/>
                          <a:latin typeface="+mn-lt"/>
                          <a:ea typeface="+mn-ea"/>
                          <a:cs typeface="+mn-cs"/>
                        </a:rPr>
                        <a:t> </a:t>
                      </a:r>
                      <a:r>
                        <a:rPr kumimoji="0" lang="en-US" sz="1800" kern="1200" dirty="0">
                          <a:solidFill>
                            <a:schemeClr val="dk1"/>
                          </a:solidFill>
                          <a:effectLst/>
                          <a:latin typeface="+mn-lt"/>
                          <a:ea typeface="+mn-ea"/>
                          <a:cs typeface="+mn-cs"/>
                        </a:rPr>
                        <a:t>Adequate reference is made to the most recent mixed methods research literature</a:t>
                      </a:r>
                      <a:r>
                        <a:rPr lang="en-CA" dirty="0">
                          <a:effectLst/>
                        </a:rPr>
                        <a:t> </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r h="604238">
                <a:tc>
                  <a:txBody>
                    <a:bodyPr/>
                    <a:lstStyle/>
                    <a:p>
                      <a:r>
                        <a:rPr kumimoji="0" lang="en-US" sz="1800" kern="1200" dirty="0">
                          <a:solidFill>
                            <a:schemeClr val="dk1"/>
                          </a:solidFill>
                          <a:effectLst/>
                          <a:latin typeface="+mn-lt"/>
                          <a:ea typeface="+mn-ea"/>
                          <a:cs typeface="+mn-cs"/>
                        </a:rPr>
                        <a:t>6. The manuscript does not contain any reference list errors</a:t>
                      </a:r>
                      <a:r>
                        <a:rPr lang="en-CA" dirty="0">
                          <a:effectLst/>
                        </a:rPr>
                        <a:t> </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r h="7191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a:solidFill>
                            <a:schemeClr val="dk1"/>
                          </a:solidFill>
                          <a:effectLst/>
                          <a:latin typeface="+mn-lt"/>
                          <a:ea typeface="+mn-ea"/>
                          <a:cs typeface="+mn-cs"/>
                        </a:rPr>
                        <a:t>7. The manuscript does not contain any citation error.</a:t>
                      </a:r>
                      <a:endParaRPr kumimoji="0" lang="en-CA" sz="1800" kern="1200" dirty="0">
                        <a:solidFill>
                          <a:schemeClr val="dk1"/>
                        </a:solidFill>
                        <a:effectLst/>
                        <a:latin typeface="+mn-lt"/>
                        <a:ea typeface="+mn-ea"/>
                        <a:cs typeface="+mn-cs"/>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7"/>
                  </a:ext>
                </a:extLst>
              </a:tr>
            </a:tbl>
          </a:graphicData>
        </a:graphic>
      </p:graphicFrame>
      <p:sp>
        <p:nvSpPr>
          <p:cNvPr id="9" name="TextBox 8"/>
          <p:cNvSpPr txBox="1"/>
          <p:nvPr/>
        </p:nvSpPr>
        <p:spPr>
          <a:xfrm>
            <a:off x="4952335" y="6255287"/>
            <a:ext cx="4028658" cy="369332"/>
          </a:xfrm>
          <a:prstGeom prst="rect">
            <a:avLst/>
          </a:prstGeom>
          <a:solidFill>
            <a:schemeClr val="bg1"/>
          </a:solidFill>
        </p:spPr>
        <p:txBody>
          <a:bodyPr wrap="square" rtlCol="0">
            <a:spAutoFit/>
          </a:bodyPr>
          <a:lstStyle/>
          <a:p>
            <a:r>
              <a:rPr lang="en-US" dirty="0"/>
              <a:t>Source: Onwuegbuzie &amp; Poth (2016)</a:t>
            </a:r>
          </a:p>
        </p:txBody>
      </p:sp>
    </p:spTree>
    <p:extLst>
      <p:ext uri="{BB962C8B-B14F-4D97-AF65-F5344CB8AC3E}">
        <p14:creationId xmlns:p14="http://schemas.microsoft.com/office/powerpoint/2010/main" val="3667184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Justification</a:t>
            </a:r>
          </a:p>
        </p:txBody>
      </p:sp>
      <p:graphicFrame>
        <p:nvGraphicFramePr>
          <p:cNvPr id="8" name="Content Placeholder 7"/>
          <p:cNvGraphicFramePr>
            <a:graphicFrameLocks noGrp="1"/>
          </p:cNvGraphicFramePr>
          <p:nvPr>
            <p:ph sz="quarter" idx="4294967295"/>
            <p:extLst/>
          </p:nvPr>
        </p:nvGraphicFramePr>
        <p:xfrm>
          <a:off x="124736" y="1504990"/>
          <a:ext cx="8856256" cy="4730698"/>
        </p:xfrm>
        <a:graphic>
          <a:graphicData uri="http://schemas.openxmlformats.org/drawingml/2006/table">
            <a:tbl>
              <a:tblPr firstRow="1" bandRow="1">
                <a:tableStyleId>{5C22544A-7EE6-4342-B048-85BDC9FD1C3A}</a:tableStyleId>
              </a:tblPr>
              <a:tblGrid>
                <a:gridCol w="4876044">
                  <a:extLst>
                    <a:ext uri="{9D8B030D-6E8A-4147-A177-3AD203B41FA5}">
                      <a16:colId xmlns:a16="http://schemas.microsoft.com/office/drawing/2014/main" val="20000"/>
                    </a:ext>
                  </a:extLst>
                </a:gridCol>
                <a:gridCol w="839133">
                  <a:extLst>
                    <a:ext uri="{9D8B030D-6E8A-4147-A177-3AD203B41FA5}">
                      <a16:colId xmlns:a16="http://schemas.microsoft.com/office/drawing/2014/main" val="20001"/>
                    </a:ext>
                  </a:extLst>
                </a:gridCol>
                <a:gridCol w="873152">
                  <a:extLst>
                    <a:ext uri="{9D8B030D-6E8A-4147-A177-3AD203B41FA5}">
                      <a16:colId xmlns:a16="http://schemas.microsoft.com/office/drawing/2014/main" val="20002"/>
                    </a:ext>
                  </a:extLst>
                </a:gridCol>
                <a:gridCol w="623680">
                  <a:extLst>
                    <a:ext uri="{9D8B030D-6E8A-4147-A177-3AD203B41FA5}">
                      <a16:colId xmlns:a16="http://schemas.microsoft.com/office/drawing/2014/main" val="20003"/>
                    </a:ext>
                  </a:extLst>
                </a:gridCol>
                <a:gridCol w="810917">
                  <a:extLst>
                    <a:ext uri="{9D8B030D-6E8A-4147-A177-3AD203B41FA5}">
                      <a16:colId xmlns:a16="http://schemas.microsoft.com/office/drawing/2014/main" val="20004"/>
                    </a:ext>
                  </a:extLst>
                </a:gridCol>
                <a:gridCol w="833330">
                  <a:extLst>
                    <a:ext uri="{9D8B030D-6E8A-4147-A177-3AD203B41FA5}">
                      <a16:colId xmlns:a16="http://schemas.microsoft.com/office/drawing/2014/main" val="20005"/>
                    </a:ext>
                  </a:extLst>
                </a:gridCol>
              </a:tblGrid>
              <a:tr h="7046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kern="1200" dirty="0">
                          <a:solidFill>
                            <a:schemeClr val="lt1"/>
                          </a:solidFill>
                          <a:effectLst/>
                          <a:latin typeface="+mn-lt"/>
                          <a:ea typeface="+mn-ea"/>
                          <a:cs typeface="+mn-cs"/>
                        </a:rPr>
                        <a:t>For each of the following statements, please indicate the extent to which you agree or disagree, according to the following</a:t>
                      </a:r>
                      <a:r>
                        <a:rPr kumimoji="0" lang="en-US" sz="1400" b="1" kern="1200" baseline="0" dirty="0">
                          <a:solidFill>
                            <a:schemeClr val="lt1"/>
                          </a:solidFill>
                          <a:effectLst/>
                          <a:latin typeface="+mn-lt"/>
                          <a:ea typeface="+mn-ea"/>
                          <a:cs typeface="+mn-cs"/>
                        </a:rPr>
                        <a:t> scale</a:t>
                      </a:r>
                      <a:r>
                        <a:rPr kumimoji="0" lang="en-US" sz="1400" b="1" kern="1200" dirty="0">
                          <a:solidFill>
                            <a:schemeClr val="lt1"/>
                          </a:solidFill>
                          <a:effectLst/>
                          <a:latin typeface="+mn-lt"/>
                          <a:ea typeface="+mn-ea"/>
                          <a:cs typeface="+mn-cs"/>
                        </a:rPr>
                        <a:t>.  </a:t>
                      </a:r>
                      <a:endParaRPr kumimoji="0" lang="en-CA" sz="1400" b="1" kern="1200" dirty="0">
                        <a:solidFill>
                          <a:schemeClr val="lt1"/>
                        </a:solidFill>
                        <a:effectLst/>
                        <a:latin typeface="+mn-lt"/>
                        <a:ea typeface="+mn-ea"/>
                        <a:cs typeface="+mn-cs"/>
                      </a:endParaRPr>
                    </a:p>
                  </a:txBody>
                  <a:tcPr>
                    <a:solidFill>
                      <a:schemeClr val="tx2"/>
                    </a:solidFill>
                  </a:tcPr>
                </a:tc>
                <a:tc>
                  <a:txBody>
                    <a:bodyPr/>
                    <a:lstStyle/>
                    <a:p>
                      <a:pPr algn="ctr"/>
                      <a:r>
                        <a:rPr lang="en-US" sz="1000" dirty="0"/>
                        <a:t>1</a:t>
                      </a:r>
                    </a:p>
                    <a:p>
                      <a:pPr algn="ctr"/>
                      <a:r>
                        <a:rPr lang="en-US" sz="1000" dirty="0"/>
                        <a:t>Strongly Agree</a:t>
                      </a:r>
                    </a:p>
                  </a:txBody>
                  <a:tcPr>
                    <a:solidFill>
                      <a:schemeClr val="tx2"/>
                    </a:solidFill>
                  </a:tcPr>
                </a:tc>
                <a:tc>
                  <a:txBody>
                    <a:bodyPr/>
                    <a:lstStyle/>
                    <a:p>
                      <a:pPr algn="ctr"/>
                      <a:r>
                        <a:rPr lang="en-US" sz="1000" dirty="0"/>
                        <a:t>2</a:t>
                      </a:r>
                    </a:p>
                    <a:p>
                      <a:pPr algn="ctr"/>
                      <a:r>
                        <a:rPr lang="en-US" sz="1000" dirty="0"/>
                        <a:t>Disagree</a:t>
                      </a:r>
                    </a:p>
                  </a:txBody>
                  <a:tcPr>
                    <a:solidFill>
                      <a:schemeClr val="tx2"/>
                    </a:solidFill>
                  </a:tcPr>
                </a:tc>
                <a:tc>
                  <a:txBody>
                    <a:bodyPr/>
                    <a:lstStyle/>
                    <a:p>
                      <a:pPr algn="ctr"/>
                      <a:r>
                        <a:rPr lang="en-US" sz="1000" dirty="0"/>
                        <a:t>3</a:t>
                      </a:r>
                    </a:p>
                    <a:p>
                      <a:pPr algn="ctr"/>
                      <a:r>
                        <a:rPr lang="en-US" sz="1000" dirty="0"/>
                        <a:t>Agree</a:t>
                      </a:r>
                    </a:p>
                  </a:txBody>
                  <a:tcPr>
                    <a:solidFill>
                      <a:schemeClr val="tx2"/>
                    </a:solidFill>
                  </a:tcPr>
                </a:tc>
                <a:tc>
                  <a:txBody>
                    <a:bodyPr/>
                    <a:lstStyle/>
                    <a:p>
                      <a:pPr algn="ctr"/>
                      <a:r>
                        <a:rPr lang="en-US" sz="1000" dirty="0"/>
                        <a:t>4</a:t>
                      </a:r>
                    </a:p>
                    <a:p>
                      <a:pPr algn="ctr"/>
                      <a:r>
                        <a:rPr lang="en-US" sz="1000" dirty="0"/>
                        <a:t>Strongly Agree</a:t>
                      </a:r>
                    </a:p>
                  </a:txBody>
                  <a:tcPr>
                    <a:solidFill>
                      <a:schemeClr val="tx2"/>
                    </a:solidFill>
                  </a:tcPr>
                </a:tc>
                <a:tc>
                  <a:txBody>
                    <a:bodyPr/>
                    <a:lstStyle/>
                    <a:p>
                      <a:pPr algn="ctr"/>
                      <a:r>
                        <a:rPr lang="en-US" sz="1000" dirty="0"/>
                        <a:t>Comment</a:t>
                      </a:r>
                    </a:p>
                  </a:txBody>
                  <a:tcPr>
                    <a:solidFill>
                      <a:schemeClr val="tx2"/>
                    </a:solidFill>
                  </a:tcPr>
                </a:tc>
                <a:extLst>
                  <a:ext uri="{0D108BD9-81ED-4DB2-BD59-A6C34878D82A}">
                    <a16:rowId xmlns:a16="http://schemas.microsoft.com/office/drawing/2014/main" val="10000"/>
                  </a:ext>
                </a:extLst>
              </a:tr>
              <a:tr h="456426">
                <a:tc>
                  <a:txBody>
                    <a:bodyPr/>
                    <a:lstStyle/>
                    <a:p>
                      <a:pPr lvl="0"/>
                      <a:r>
                        <a:rPr kumimoji="0" lang="en-US" sz="1800" kern="1200" dirty="0">
                          <a:solidFill>
                            <a:schemeClr val="dk1"/>
                          </a:solidFill>
                          <a:effectLst/>
                          <a:latin typeface="+mn-lt"/>
                          <a:ea typeface="+mn-ea"/>
                          <a:cs typeface="+mn-cs"/>
                        </a:rPr>
                        <a:t>8. The manuscript is sufficiently developed.</a:t>
                      </a:r>
                      <a:endParaRPr kumimoji="0" lang="en-CA" sz="1800" kern="1200" dirty="0">
                        <a:solidFill>
                          <a:schemeClr val="dk1"/>
                        </a:solidFill>
                        <a:effectLst/>
                        <a:latin typeface="+mn-lt"/>
                        <a:ea typeface="+mn-ea"/>
                        <a:cs typeface="+mn-cs"/>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655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a:solidFill>
                            <a:schemeClr val="dk1"/>
                          </a:solidFill>
                          <a:effectLst/>
                          <a:latin typeface="+mn-lt"/>
                          <a:ea typeface="+mn-ea"/>
                          <a:cs typeface="+mn-cs"/>
                        </a:rPr>
                        <a:t>9.</a:t>
                      </a:r>
                      <a:r>
                        <a:rPr kumimoji="0" lang="en-US" sz="1800" kern="1200" baseline="0" dirty="0">
                          <a:solidFill>
                            <a:schemeClr val="dk1"/>
                          </a:solidFill>
                          <a:effectLst/>
                          <a:latin typeface="+mn-lt"/>
                          <a:ea typeface="+mn-ea"/>
                          <a:cs typeface="+mn-cs"/>
                        </a:rPr>
                        <a:t> </a:t>
                      </a:r>
                      <a:r>
                        <a:rPr kumimoji="0" lang="en-US" sz="1800" kern="1200" dirty="0">
                          <a:solidFill>
                            <a:schemeClr val="dk1"/>
                          </a:solidFill>
                          <a:effectLst/>
                          <a:latin typeface="+mn-lt"/>
                          <a:ea typeface="+mn-ea"/>
                          <a:cs typeface="+mn-cs"/>
                        </a:rPr>
                        <a:t>The educational significance is stated clearly.</a:t>
                      </a:r>
                      <a:endParaRPr kumimoji="0" lang="en-CA" sz="1800" kern="1200" dirty="0">
                        <a:solidFill>
                          <a:schemeClr val="dk1"/>
                        </a:solidFill>
                        <a:effectLst/>
                        <a:latin typeface="+mn-lt"/>
                        <a:ea typeface="+mn-ea"/>
                        <a:cs typeface="+mn-cs"/>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6335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a:solidFill>
                            <a:schemeClr val="dk1"/>
                          </a:solidFill>
                          <a:effectLst/>
                          <a:latin typeface="+mn-lt"/>
                          <a:ea typeface="+mn-ea"/>
                          <a:cs typeface="+mn-cs"/>
                        </a:rPr>
                        <a:t>10. The manuscript adequately advances qualitative/quantitative research.</a:t>
                      </a:r>
                      <a:endParaRPr kumimoji="0" lang="en-CA" sz="1800" kern="1200" dirty="0">
                        <a:solidFill>
                          <a:schemeClr val="dk1"/>
                        </a:solidFill>
                        <a:effectLst/>
                        <a:latin typeface="+mn-lt"/>
                        <a:ea typeface="+mn-ea"/>
                        <a:cs typeface="+mn-cs"/>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6290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a:solidFill>
                            <a:schemeClr val="dk1"/>
                          </a:solidFill>
                          <a:effectLst/>
                          <a:latin typeface="+mn-lt"/>
                          <a:ea typeface="+mn-ea"/>
                          <a:cs typeface="+mn-cs"/>
                        </a:rPr>
                        <a:t>11. The manuscript adequately advances mixed methods research.</a:t>
                      </a:r>
                      <a:endParaRPr kumimoji="0" lang="en-CA" sz="1800" kern="1200" dirty="0">
                        <a:solidFill>
                          <a:schemeClr val="dk1"/>
                        </a:solidFill>
                        <a:effectLst/>
                        <a:latin typeface="+mn-lt"/>
                        <a:ea typeface="+mn-ea"/>
                        <a:cs typeface="+mn-cs"/>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8808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a:solidFill>
                            <a:schemeClr val="dk1"/>
                          </a:solidFill>
                          <a:effectLst/>
                          <a:latin typeface="+mn-lt"/>
                          <a:ea typeface="+mn-ea"/>
                          <a:cs typeface="+mn-cs"/>
                        </a:rPr>
                        <a:t>12. Both the rationale of the study and rationale for mixing quantitative and qualitative approaches are stated clearly.</a:t>
                      </a:r>
                      <a:endParaRPr kumimoji="0" lang="en-CA" sz="1800" kern="1200" dirty="0">
                        <a:solidFill>
                          <a:schemeClr val="dk1"/>
                        </a:solidFill>
                        <a:effectLst/>
                        <a:latin typeface="+mn-lt"/>
                        <a:ea typeface="+mn-ea"/>
                        <a:cs typeface="+mn-cs"/>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r h="6927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a:solidFill>
                            <a:schemeClr val="dk1"/>
                          </a:solidFill>
                          <a:effectLst/>
                          <a:latin typeface="+mn-lt"/>
                          <a:ea typeface="+mn-ea"/>
                          <a:cs typeface="+mn-cs"/>
                        </a:rPr>
                        <a:t>13.The purpose statement is stated clearly</a:t>
                      </a:r>
                      <a:endParaRPr kumimoji="0" lang="en-CA" sz="1800" kern="1200" dirty="0">
                        <a:solidFill>
                          <a:schemeClr val="dk1"/>
                        </a:solidFill>
                        <a:effectLst/>
                        <a:latin typeface="+mn-lt"/>
                        <a:ea typeface="+mn-ea"/>
                        <a:cs typeface="+mn-cs"/>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sp>
        <p:nvSpPr>
          <p:cNvPr id="4" name="TextBox 3"/>
          <p:cNvSpPr txBox="1"/>
          <p:nvPr/>
        </p:nvSpPr>
        <p:spPr>
          <a:xfrm>
            <a:off x="4952335" y="6255287"/>
            <a:ext cx="4028658" cy="369332"/>
          </a:xfrm>
          <a:prstGeom prst="rect">
            <a:avLst/>
          </a:prstGeom>
          <a:solidFill>
            <a:schemeClr val="bg1"/>
          </a:solidFill>
        </p:spPr>
        <p:txBody>
          <a:bodyPr wrap="square" rtlCol="0">
            <a:spAutoFit/>
          </a:bodyPr>
          <a:lstStyle/>
          <a:p>
            <a:r>
              <a:rPr lang="en-US" dirty="0"/>
              <a:t>Source: Onwuegbuzie &amp; Poth (2016)</a:t>
            </a:r>
          </a:p>
        </p:txBody>
      </p:sp>
    </p:spTree>
    <p:extLst>
      <p:ext uri="{BB962C8B-B14F-4D97-AF65-F5344CB8AC3E}">
        <p14:creationId xmlns:p14="http://schemas.microsoft.com/office/powerpoint/2010/main" val="2466580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Writing Quality</a:t>
            </a:r>
          </a:p>
        </p:txBody>
      </p:sp>
      <p:graphicFrame>
        <p:nvGraphicFramePr>
          <p:cNvPr id="8" name="Content Placeholder 7"/>
          <p:cNvGraphicFramePr>
            <a:graphicFrameLocks noGrp="1"/>
          </p:cNvGraphicFramePr>
          <p:nvPr>
            <p:ph sz="quarter" idx="4294967295"/>
            <p:extLst/>
          </p:nvPr>
        </p:nvGraphicFramePr>
        <p:xfrm>
          <a:off x="124736" y="1504990"/>
          <a:ext cx="8856256" cy="4697161"/>
        </p:xfrm>
        <a:graphic>
          <a:graphicData uri="http://schemas.openxmlformats.org/drawingml/2006/table">
            <a:tbl>
              <a:tblPr firstRow="1" bandRow="1">
                <a:tableStyleId>{5C22544A-7EE6-4342-B048-85BDC9FD1C3A}</a:tableStyleId>
              </a:tblPr>
              <a:tblGrid>
                <a:gridCol w="4876044">
                  <a:extLst>
                    <a:ext uri="{9D8B030D-6E8A-4147-A177-3AD203B41FA5}">
                      <a16:colId xmlns:a16="http://schemas.microsoft.com/office/drawing/2014/main" val="20000"/>
                    </a:ext>
                  </a:extLst>
                </a:gridCol>
                <a:gridCol w="839133">
                  <a:extLst>
                    <a:ext uri="{9D8B030D-6E8A-4147-A177-3AD203B41FA5}">
                      <a16:colId xmlns:a16="http://schemas.microsoft.com/office/drawing/2014/main" val="20001"/>
                    </a:ext>
                  </a:extLst>
                </a:gridCol>
                <a:gridCol w="873152">
                  <a:extLst>
                    <a:ext uri="{9D8B030D-6E8A-4147-A177-3AD203B41FA5}">
                      <a16:colId xmlns:a16="http://schemas.microsoft.com/office/drawing/2014/main" val="20002"/>
                    </a:ext>
                  </a:extLst>
                </a:gridCol>
                <a:gridCol w="623680">
                  <a:extLst>
                    <a:ext uri="{9D8B030D-6E8A-4147-A177-3AD203B41FA5}">
                      <a16:colId xmlns:a16="http://schemas.microsoft.com/office/drawing/2014/main" val="20003"/>
                    </a:ext>
                  </a:extLst>
                </a:gridCol>
                <a:gridCol w="810917">
                  <a:extLst>
                    <a:ext uri="{9D8B030D-6E8A-4147-A177-3AD203B41FA5}">
                      <a16:colId xmlns:a16="http://schemas.microsoft.com/office/drawing/2014/main" val="20004"/>
                    </a:ext>
                  </a:extLst>
                </a:gridCol>
                <a:gridCol w="833330">
                  <a:extLst>
                    <a:ext uri="{9D8B030D-6E8A-4147-A177-3AD203B41FA5}">
                      <a16:colId xmlns:a16="http://schemas.microsoft.com/office/drawing/2014/main" val="20005"/>
                    </a:ext>
                  </a:extLst>
                </a:gridCol>
              </a:tblGrid>
              <a:tr h="7046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kern="1200" dirty="0">
                          <a:solidFill>
                            <a:schemeClr val="lt1"/>
                          </a:solidFill>
                          <a:effectLst/>
                          <a:latin typeface="+mn-lt"/>
                          <a:ea typeface="+mn-ea"/>
                          <a:cs typeface="+mn-cs"/>
                        </a:rPr>
                        <a:t>For each of the following statements, please indicate the extent to which you agree or disagree, according to the following</a:t>
                      </a:r>
                      <a:r>
                        <a:rPr kumimoji="0" lang="en-US" sz="1400" b="1" kern="1200" baseline="0" dirty="0">
                          <a:solidFill>
                            <a:schemeClr val="lt1"/>
                          </a:solidFill>
                          <a:effectLst/>
                          <a:latin typeface="+mn-lt"/>
                          <a:ea typeface="+mn-ea"/>
                          <a:cs typeface="+mn-cs"/>
                        </a:rPr>
                        <a:t> scale</a:t>
                      </a:r>
                      <a:r>
                        <a:rPr kumimoji="0" lang="en-US" sz="1400" b="1" kern="1200" dirty="0">
                          <a:solidFill>
                            <a:schemeClr val="lt1"/>
                          </a:solidFill>
                          <a:effectLst/>
                          <a:latin typeface="+mn-lt"/>
                          <a:ea typeface="+mn-ea"/>
                          <a:cs typeface="+mn-cs"/>
                        </a:rPr>
                        <a:t>.  </a:t>
                      </a:r>
                      <a:endParaRPr kumimoji="0" lang="en-CA" sz="1400" b="1" kern="1200" dirty="0">
                        <a:solidFill>
                          <a:schemeClr val="lt1"/>
                        </a:solidFill>
                        <a:effectLst/>
                        <a:latin typeface="+mn-lt"/>
                        <a:ea typeface="+mn-ea"/>
                        <a:cs typeface="+mn-cs"/>
                      </a:endParaRPr>
                    </a:p>
                  </a:txBody>
                  <a:tcPr>
                    <a:solidFill>
                      <a:schemeClr val="tx2"/>
                    </a:solidFill>
                  </a:tcPr>
                </a:tc>
                <a:tc>
                  <a:txBody>
                    <a:bodyPr/>
                    <a:lstStyle/>
                    <a:p>
                      <a:pPr algn="ctr"/>
                      <a:r>
                        <a:rPr lang="en-US" sz="1000" dirty="0"/>
                        <a:t>1</a:t>
                      </a:r>
                    </a:p>
                    <a:p>
                      <a:pPr algn="ctr"/>
                      <a:r>
                        <a:rPr lang="en-US" sz="1000" dirty="0"/>
                        <a:t>Strongly Agree</a:t>
                      </a:r>
                    </a:p>
                  </a:txBody>
                  <a:tcPr>
                    <a:solidFill>
                      <a:schemeClr val="tx2"/>
                    </a:solidFill>
                  </a:tcPr>
                </a:tc>
                <a:tc>
                  <a:txBody>
                    <a:bodyPr/>
                    <a:lstStyle/>
                    <a:p>
                      <a:pPr algn="ctr"/>
                      <a:r>
                        <a:rPr lang="en-US" sz="1000" dirty="0"/>
                        <a:t>2</a:t>
                      </a:r>
                    </a:p>
                    <a:p>
                      <a:pPr algn="ctr"/>
                      <a:r>
                        <a:rPr lang="en-US" sz="1000" dirty="0"/>
                        <a:t>Disagree</a:t>
                      </a:r>
                    </a:p>
                  </a:txBody>
                  <a:tcPr>
                    <a:solidFill>
                      <a:schemeClr val="tx2"/>
                    </a:solidFill>
                  </a:tcPr>
                </a:tc>
                <a:tc>
                  <a:txBody>
                    <a:bodyPr/>
                    <a:lstStyle/>
                    <a:p>
                      <a:pPr algn="ctr"/>
                      <a:r>
                        <a:rPr lang="en-US" sz="1000" dirty="0"/>
                        <a:t>3</a:t>
                      </a:r>
                    </a:p>
                    <a:p>
                      <a:pPr algn="ctr"/>
                      <a:r>
                        <a:rPr lang="en-US" sz="1000" dirty="0"/>
                        <a:t>Agree</a:t>
                      </a:r>
                    </a:p>
                  </a:txBody>
                  <a:tcPr>
                    <a:solidFill>
                      <a:schemeClr val="tx2"/>
                    </a:solidFill>
                  </a:tcPr>
                </a:tc>
                <a:tc>
                  <a:txBody>
                    <a:bodyPr/>
                    <a:lstStyle/>
                    <a:p>
                      <a:pPr algn="ctr"/>
                      <a:r>
                        <a:rPr lang="en-US" sz="1000" dirty="0"/>
                        <a:t>4</a:t>
                      </a:r>
                    </a:p>
                    <a:p>
                      <a:pPr algn="ctr"/>
                      <a:r>
                        <a:rPr lang="en-US" sz="1000" dirty="0"/>
                        <a:t>Strongly Agree</a:t>
                      </a:r>
                    </a:p>
                  </a:txBody>
                  <a:tcPr>
                    <a:solidFill>
                      <a:schemeClr val="tx2"/>
                    </a:solidFill>
                  </a:tcPr>
                </a:tc>
                <a:tc>
                  <a:txBody>
                    <a:bodyPr/>
                    <a:lstStyle/>
                    <a:p>
                      <a:pPr algn="ctr"/>
                      <a:r>
                        <a:rPr lang="en-US" sz="1000" dirty="0"/>
                        <a:t>Comment</a:t>
                      </a:r>
                    </a:p>
                  </a:txBody>
                  <a:tcPr>
                    <a:solidFill>
                      <a:schemeClr val="tx2"/>
                    </a:solidFill>
                  </a:tcPr>
                </a:tc>
                <a:extLst>
                  <a:ext uri="{0D108BD9-81ED-4DB2-BD59-A6C34878D82A}">
                    <a16:rowId xmlns:a16="http://schemas.microsoft.com/office/drawing/2014/main" val="10000"/>
                  </a:ext>
                </a:extLst>
              </a:tr>
              <a:tr h="4564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a:solidFill>
                            <a:schemeClr val="dk1"/>
                          </a:solidFill>
                          <a:effectLst/>
                          <a:latin typeface="+mn-lt"/>
                          <a:ea typeface="+mn-ea"/>
                          <a:cs typeface="+mn-cs"/>
                        </a:rPr>
                        <a:t>14. The writing style of the manuscript is clear.</a:t>
                      </a:r>
                      <a:endParaRPr kumimoji="0" lang="en-CA" sz="1800" kern="1200" dirty="0">
                        <a:solidFill>
                          <a:schemeClr val="dk1"/>
                        </a:solidFill>
                        <a:effectLst/>
                        <a:latin typeface="+mn-lt"/>
                        <a:ea typeface="+mn-ea"/>
                        <a:cs typeface="+mn-cs"/>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655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a:solidFill>
                            <a:schemeClr val="dk1"/>
                          </a:solidFill>
                          <a:effectLst/>
                          <a:latin typeface="+mn-lt"/>
                          <a:ea typeface="+mn-ea"/>
                          <a:cs typeface="+mn-cs"/>
                        </a:rPr>
                        <a:t>15. The manuscript does not contain an inconsistent information.</a:t>
                      </a:r>
                      <a:endParaRPr kumimoji="0" lang="en-CA" sz="1800" kern="1200" dirty="0">
                        <a:solidFill>
                          <a:schemeClr val="dk1"/>
                        </a:solidFill>
                        <a:effectLst/>
                        <a:latin typeface="+mn-lt"/>
                        <a:ea typeface="+mn-ea"/>
                        <a:cs typeface="+mn-cs"/>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6335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a:solidFill>
                            <a:schemeClr val="dk1"/>
                          </a:solidFill>
                          <a:effectLst/>
                          <a:latin typeface="+mn-lt"/>
                          <a:ea typeface="+mn-ea"/>
                          <a:cs typeface="+mn-cs"/>
                        </a:rPr>
                        <a:t>16. The manuscript contains an appropriate structure.</a:t>
                      </a:r>
                      <a:endParaRPr kumimoji="0" lang="en-CA" sz="1800" kern="1200" dirty="0">
                        <a:solidFill>
                          <a:schemeClr val="dk1"/>
                        </a:solidFill>
                        <a:effectLst/>
                        <a:latin typeface="+mn-lt"/>
                        <a:ea typeface="+mn-ea"/>
                        <a:cs typeface="+mn-cs"/>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629069">
                <a:tc>
                  <a:txBody>
                    <a:bodyPr/>
                    <a:lstStyle/>
                    <a:p>
                      <a:pPr lvl="0"/>
                      <a:r>
                        <a:rPr kumimoji="0" lang="en-US" sz="1800" kern="1200" dirty="0">
                          <a:solidFill>
                            <a:schemeClr val="dk1"/>
                          </a:solidFill>
                          <a:effectLst/>
                          <a:latin typeface="+mn-lt"/>
                          <a:ea typeface="+mn-ea"/>
                          <a:cs typeface="+mn-cs"/>
                        </a:rPr>
                        <a:t>17. The manuscript does not contain any repetition.</a:t>
                      </a:r>
                      <a:endParaRPr kumimoji="0" lang="en-CA" sz="1800" kern="1200" dirty="0">
                        <a:solidFill>
                          <a:schemeClr val="dk1"/>
                        </a:solidFill>
                        <a:effectLst/>
                        <a:latin typeface="+mn-lt"/>
                        <a:ea typeface="+mn-ea"/>
                        <a:cs typeface="+mn-cs"/>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8808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a:solidFill>
                            <a:schemeClr val="dk1"/>
                          </a:solidFill>
                          <a:effectLst/>
                          <a:latin typeface="+mn-lt"/>
                          <a:ea typeface="+mn-ea"/>
                          <a:cs typeface="+mn-cs"/>
                        </a:rPr>
                        <a:t>18. The manuscript contains appropriate word usage throughout.</a:t>
                      </a:r>
                      <a:endParaRPr kumimoji="0" lang="en-CA" sz="1800" kern="1200" dirty="0">
                        <a:solidFill>
                          <a:schemeClr val="dk1"/>
                        </a:solidFill>
                        <a:effectLst/>
                        <a:latin typeface="+mn-lt"/>
                        <a:ea typeface="+mn-ea"/>
                        <a:cs typeface="+mn-cs"/>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r h="6927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a:solidFill>
                            <a:schemeClr val="dk1"/>
                          </a:solidFill>
                          <a:effectLst/>
                          <a:latin typeface="+mn-lt"/>
                          <a:ea typeface="+mn-ea"/>
                          <a:cs typeface="+mn-cs"/>
                        </a:rPr>
                        <a:t>19.The manuscript contains appropriate transitions between sentences and paragraphs.</a:t>
                      </a:r>
                      <a:endParaRPr kumimoji="0" lang="en-CA" sz="1800" kern="1200" dirty="0">
                        <a:solidFill>
                          <a:schemeClr val="dk1"/>
                        </a:solidFill>
                        <a:effectLst/>
                        <a:latin typeface="+mn-lt"/>
                        <a:ea typeface="+mn-ea"/>
                        <a:cs typeface="+mn-cs"/>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sp>
        <p:nvSpPr>
          <p:cNvPr id="4" name="TextBox 3"/>
          <p:cNvSpPr txBox="1"/>
          <p:nvPr/>
        </p:nvSpPr>
        <p:spPr>
          <a:xfrm>
            <a:off x="4952335" y="6255287"/>
            <a:ext cx="4028658" cy="369332"/>
          </a:xfrm>
          <a:prstGeom prst="rect">
            <a:avLst/>
          </a:prstGeom>
          <a:solidFill>
            <a:schemeClr val="bg1"/>
          </a:solidFill>
        </p:spPr>
        <p:txBody>
          <a:bodyPr wrap="square" rtlCol="0">
            <a:spAutoFit/>
          </a:bodyPr>
          <a:lstStyle/>
          <a:p>
            <a:r>
              <a:rPr lang="en-US" dirty="0"/>
              <a:t>Source: Onwuegbuzie &amp; Poth (2016)</a:t>
            </a:r>
          </a:p>
        </p:txBody>
      </p:sp>
    </p:spTree>
    <p:extLst>
      <p:ext uri="{BB962C8B-B14F-4D97-AF65-F5344CB8AC3E}">
        <p14:creationId xmlns:p14="http://schemas.microsoft.com/office/powerpoint/2010/main" val="415915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Transparency</a:t>
            </a:r>
          </a:p>
        </p:txBody>
      </p:sp>
      <p:graphicFrame>
        <p:nvGraphicFramePr>
          <p:cNvPr id="8" name="Content Placeholder 7"/>
          <p:cNvGraphicFramePr>
            <a:graphicFrameLocks noGrp="1"/>
          </p:cNvGraphicFramePr>
          <p:nvPr>
            <p:ph sz="quarter" idx="4294967295"/>
            <p:extLst/>
          </p:nvPr>
        </p:nvGraphicFramePr>
        <p:xfrm>
          <a:off x="124736" y="1504990"/>
          <a:ext cx="8856256" cy="5133190"/>
        </p:xfrm>
        <a:graphic>
          <a:graphicData uri="http://schemas.openxmlformats.org/drawingml/2006/table">
            <a:tbl>
              <a:tblPr firstRow="1" bandRow="1">
                <a:tableStyleId>{5C22544A-7EE6-4342-B048-85BDC9FD1C3A}</a:tableStyleId>
              </a:tblPr>
              <a:tblGrid>
                <a:gridCol w="4876044">
                  <a:extLst>
                    <a:ext uri="{9D8B030D-6E8A-4147-A177-3AD203B41FA5}">
                      <a16:colId xmlns:a16="http://schemas.microsoft.com/office/drawing/2014/main" val="20000"/>
                    </a:ext>
                  </a:extLst>
                </a:gridCol>
                <a:gridCol w="839133">
                  <a:extLst>
                    <a:ext uri="{9D8B030D-6E8A-4147-A177-3AD203B41FA5}">
                      <a16:colId xmlns:a16="http://schemas.microsoft.com/office/drawing/2014/main" val="20001"/>
                    </a:ext>
                  </a:extLst>
                </a:gridCol>
                <a:gridCol w="873152">
                  <a:extLst>
                    <a:ext uri="{9D8B030D-6E8A-4147-A177-3AD203B41FA5}">
                      <a16:colId xmlns:a16="http://schemas.microsoft.com/office/drawing/2014/main" val="20002"/>
                    </a:ext>
                  </a:extLst>
                </a:gridCol>
                <a:gridCol w="623680">
                  <a:extLst>
                    <a:ext uri="{9D8B030D-6E8A-4147-A177-3AD203B41FA5}">
                      <a16:colId xmlns:a16="http://schemas.microsoft.com/office/drawing/2014/main" val="20003"/>
                    </a:ext>
                  </a:extLst>
                </a:gridCol>
                <a:gridCol w="810917">
                  <a:extLst>
                    <a:ext uri="{9D8B030D-6E8A-4147-A177-3AD203B41FA5}">
                      <a16:colId xmlns:a16="http://schemas.microsoft.com/office/drawing/2014/main" val="20004"/>
                    </a:ext>
                  </a:extLst>
                </a:gridCol>
                <a:gridCol w="833330">
                  <a:extLst>
                    <a:ext uri="{9D8B030D-6E8A-4147-A177-3AD203B41FA5}">
                      <a16:colId xmlns:a16="http://schemas.microsoft.com/office/drawing/2014/main" val="20005"/>
                    </a:ext>
                  </a:extLst>
                </a:gridCol>
              </a:tblGrid>
              <a:tr h="7046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kern="1200" dirty="0">
                          <a:solidFill>
                            <a:schemeClr val="lt1"/>
                          </a:solidFill>
                          <a:effectLst/>
                          <a:latin typeface="+mn-lt"/>
                          <a:ea typeface="+mn-ea"/>
                          <a:cs typeface="+mn-cs"/>
                        </a:rPr>
                        <a:t>For each of the following statements, please indicate the extent to which you agree or disagree, according to the following</a:t>
                      </a:r>
                      <a:r>
                        <a:rPr kumimoji="0" lang="en-US" sz="1400" b="1" kern="1200" baseline="0" dirty="0">
                          <a:solidFill>
                            <a:schemeClr val="lt1"/>
                          </a:solidFill>
                          <a:effectLst/>
                          <a:latin typeface="+mn-lt"/>
                          <a:ea typeface="+mn-ea"/>
                          <a:cs typeface="+mn-cs"/>
                        </a:rPr>
                        <a:t> scale</a:t>
                      </a:r>
                      <a:r>
                        <a:rPr kumimoji="0" lang="en-US" sz="1400" b="1" kern="1200" dirty="0">
                          <a:solidFill>
                            <a:schemeClr val="lt1"/>
                          </a:solidFill>
                          <a:effectLst/>
                          <a:latin typeface="+mn-lt"/>
                          <a:ea typeface="+mn-ea"/>
                          <a:cs typeface="+mn-cs"/>
                        </a:rPr>
                        <a:t>.  </a:t>
                      </a:r>
                      <a:endParaRPr kumimoji="0" lang="en-CA" sz="1400" b="1" kern="1200" dirty="0">
                        <a:solidFill>
                          <a:schemeClr val="lt1"/>
                        </a:solidFill>
                        <a:effectLst/>
                        <a:latin typeface="+mn-lt"/>
                        <a:ea typeface="+mn-ea"/>
                        <a:cs typeface="+mn-cs"/>
                      </a:endParaRPr>
                    </a:p>
                  </a:txBody>
                  <a:tcPr>
                    <a:solidFill>
                      <a:schemeClr val="tx2"/>
                    </a:solidFill>
                  </a:tcPr>
                </a:tc>
                <a:tc>
                  <a:txBody>
                    <a:bodyPr/>
                    <a:lstStyle/>
                    <a:p>
                      <a:pPr algn="ctr"/>
                      <a:r>
                        <a:rPr lang="en-US" sz="1000" dirty="0"/>
                        <a:t>1</a:t>
                      </a:r>
                    </a:p>
                    <a:p>
                      <a:pPr algn="ctr"/>
                      <a:r>
                        <a:rPr lang="en-US" sz="1000" dirty="0"/>
                        <a:t>Strongly Agree</a:t>
                      </a:r>
                    </a:p>
                  </a:txBody>
                  <a:tcPr>
                    <a:solidFill>
                      <a:schemeClr val="tx2"/>
                    </a:solidFill>
                  </a:tcPr>
                </a:tc>
                <a:tc>
                  <a:txBody>
                    <a:bodyPr/>
                    <a:lstStyle/>
                    <a:p>
                      <a:pPr algn="ctr"/>
                      <a:r>
                        <a:rPr lang="en-US" sz="1000" dirty="0"/>
                        <a:t>2</a:t>
                      </a:r>
                    </a:p>
                    <a:p>
                      <a:pPr algn="ctr"/>
                      <a:r>
                        <a:rPr lang="en-US" sz="1000" dirty="0"/>
                        <a:t>Disagree</a:t>
                      </a:r>
                    </a:p>
                  </a:txBody>
                  <a:tcPr>
                    <a:solidFill>
                      <a:schemeClr val="tx2"/>
                    </a:solidFill>
                  </a:tcPr>
                </a:tc>
                <a:tc>
                  <a:txBody>
                    <a:bodyPr/>
                    <a:lstStyle/>
                    <a:p>
                      <a:pPr algn="ctr"/>
                      <a:r>
                        <a:rPr lang="en-US" sz="1000" dirty="0"/>
                        <a:t>3</a:t>
                      </a:r>
                    </a:p>
                    <a:p>
                      <a:pPr algn="ctr"/>
                      <a:r>
                        <a:rPr lang="en-US" sz="1000" dirty="0"/>
                        <a:t>Agree</a:t>
                      </a:r>
                    </a:p>
                  </a:txBody>
                  <a:tcPr>
                    <a:solidFill>
                      <a:schemeClr val="tx2"/>
                    </a:solidFill>
                  </a:tcPr>
                </a:tc>
                <a:tc>
                  <a:txBody>
                    <a:bodyPr/>
                    <a:lstStyle/>
                    <a:p>
                      <a:pPr algn="ctr"/>
                      <a:r>
                        <a:rPr lang="en-US" sz="1000" dirty="0"/>
                        <a:t>4</a:t>
                      </a:r>
                    </a:p>
                    <a:p>
                      <a:pPr algn="ctr"/>
                      <a:r>
                        <a:rPr lang="en-US" sz="1000" dirty="0"/>
                        <a:t>Strongly Agree</a:t>
                      </a:r>
                    </a:p>
                  </a:txBody>
                  <a:tcPr>
                    <a:solidFill>
                      <a:schemeClr val="tx2"/>
                    </a:solidFill>
                  </a:tcPr>
                </a:tc>
                <a:tc>
                  <a:txBody>
                    <a:bodyPr/>
                    <a:lstStyle/>
                    <a:p>
                      <a:pPr algn="ctr"/>
                      <a:r>
                        <a:rPr lang="en-US" sz="1000" dirty="0"/>
                        <a:t>Comment</a:t>
                      </a:r>
                    </a:p>
                  </a:txBody>
                  <a:tcPr>
                    <a:solidFill>
                      <a:schemeClr val="tx2"/>
                    </a:solidFill>
                  </a:tcPr>
                </a:tc>
                <a:extLst>
                  <a:ext uri="{0D108BD9-81ED-4DB2-BD59-A6C34878D82A}">
                    <a16:rowId xmlns:a16="http://schemas.microsoft.com/office/drawing/2014/main" val="10000"/>
                  </a:ext>
                </a:extLst>
              </a:tr>
              <a:tr h="4564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a:solidFill>
                            <a:schemeClr val="dk1"/>
                          </a:solidFill>
                          <a:effectLst/>
                          <a:latin typeface="+mn-lt"/>
                          <a:ea typeface="+mn-ea"/>
                          <a:cs typeface="+mn-cs"/>
                        </a:rPr>
                        <a:t>20. All the most important procedures are described clearly (if applicable).</a:t>
                      </a:r>
                      <a:endParaRPr kumimoji="0" lang="en-CA" sz="1800" kern="1200" dirty="0">
                        <a:solidFill>
                          <a:schemeClr val="dk1"/>
                        </a:solidFill>
                        <a:effectLst/>
                        <a:latin typeface="+mn-lt"/>
                        <a:ea typeface="+mn-ea"/>
                        <a:cs typeface="+mn-cs"/>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655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a:solidFill>
                            <a:schemeClr val="dk1"/>
                          </a:solidFill>
                          <a:effectLst/>
                          <a:latin typeface="+mn-lt"/>
                          <a:ea typeface="+mn-ea"/>
                          <a:cs typeface="+mn-cs"/>
                        </a:rPr>
                        <a:t>21. The sampling design, sampling scheme(s), sample size, and size of all observational units are specified clearly (if applicable).</a:t>
                      </a:r>
                      <a:endParaRPr kumimoji="0" lang="en-CA" sz="1800" kern="1200" dirty="0">
                        <a:solidFill>
                          <a:schemeClr val="dk1"/>
                        </a:solidFill>
                        <a:effectLst/>
                        <a:latin typeface="+mn-lt"/>
                        <a:ea typeface="+mn-ea"/>
                        <a:cs typeface="+mn-cs"/>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633513">
                <a:tc>
                  <a:txBody>
                    <a:bodyPr/>
                    <a:lstStyle/>
                    <a:p>
                      <a:pPr lvl="0"/>
                      <a:r>
                        <a:rPr kumimoji="0" lang="en-US" sz="1800" kern="1200" dirty="0">
                          <a:solidFill>
                            <a:schemeClr val="dk1"/>
                          </a:solidFill>
                          <a:effectLst/>
                          <a:latin typeface="+mn-lt"/>
                          <a:ea typeface="+mn-ea"/>
                          <a:cs typeface="+mn-cs"/>
                        </a:rPr>
                        <a:t>22. The analysis is described clearly (if applicable).</a:t>
                      </a:r>
                      <a:endParaRPr kumimoji="0" lang="en-CA" sz="1800" kern="1200" dirty="0">
                        <a:solidFill>
                          <a:schemeClr val="dk1"/>
                        </a:solidFill>
                        <a:effectLst/>
                        <a:latin typeface="+mn-lt"/>
                        <a:ea typeface="+mn-ea"/>
                        <a:cs typeface="+mn-cs"/>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6290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a:solidFill>
                            <a:schemeClr val="dk1"/>
                          </a:solidFill>
                          <a:effectLst/>
                          <a:latin typeface="+mn-lt"/>
                          <a:ea typeface="+mn-ea"/>
                          <a:cs typeface="+mn-cs"/>
                        </a:rPr>
                        <a:t>23. All tables and figure are referred to and explained sufficiently (if applicable).</a:t>
                      </a:r>
                      <a:endParaRPr kumimoji="0" lang="en-CA" sz="1800" kern="1200" dirty="0">
                        <a:solidFill>
                          <a:schemeClr val="dk1"/>
                        </a:solidFill>
                        <a:effectLst/>
                        <a:latin typeface="+mn-lt"/>
                        <a:ea typeface="+mn-ea"/>
                        <a:cs typeface="+mn-cs"/>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8808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a:solidFill>
                            <a:schemeClr val="dk1"/>
                          </a:solidFill>
                          <a:effectLst/>
                          <a:latin typeface="+mn-lt"/>
                          <a:ea typeface="+mn-ea"/>
                          <a:cs typeface="+mn-cs"/>
                        </a:rPr>
                        <a:t>24. Directions for future research are provided adequately.</a:t>
                      </a:r>
                      <a:endParaRPr kumimoji="0" lang="en-CA" sz="1800" kern="1200" dirty="0">
                        <a:solidFill>
                          <a:schemeClr val="dk1"/>
                        </a:solidFill>
                        <a:effectLst/>
                        <a:latin typeface="+mn-lt"/>
                        <a:ea typeface="+mn-ea"/>
                        <a:cs typeface="+mn-cs"/>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r h="6927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a:solidFill>
                            <a:schemeClr val="dk1"/>
                          </a:solidFill>
                          <a:effectLst/>
                          <a:latin typeface="+mn-lt"/>
                          <a:ea typeface="+mn-ea"/>
                          <a:cs typeface="+mn-cs"/>
                        </a:rPr>
                        <a:t>25. A clear and substantive conclusion is provided.</a:t>
                      </a:r>
                      <a:endParaRPr kumimoji="0" lang="en-CA" sz="1800" kern="1200" dirty="0">
                        <a:solidFill>
                          <a:schemeClr val="dk1"/>
                        </a:solidFill>
                        <a:effectLst/>
                        <a:latin typeface="+mn-lt"/>
                        <a:ea typeface="+mn-ea"/>
                        <a:cs typeface="+mn-cs"/>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sp>
        <p:nvSpPr>
          <p:cNvPr id="4" name="TextBox 3"/>
          <p:cNvSpPr txBox="1"/>
          <p:nvPr/>
        </p:nvSpPr>
        <p:spPr>
          <a:xfrm>
            <a:off x="4952335" y="6255287"/>
            <a:ext cx="4028658" cy="369332"/>
          </a:xfrm>
          <a:prstGeom prst="rect">
            <a:avLst/>
          </a:prstGeom>
          <a:solidFill>
            <a:schemeClr val="bg1"/>
          </a:solidFill>
        </p:spPr>
        <p:txBody>
          <a:bodyPr wrap="square" rtlCol="0">
            <a:spAutoFit/>
          </a:bodyPr>
          <a:lstStyle/>
          <a:p>
            <a:r>
              <a:rPr lang="en-US" dirty="0"/>
              <a:t>Source: Onwuegbuzie &amp; Poth (2016)</a:t>
            </a:r>
          </a:p>
        </p:txBody>
      </p:sp>
    </p:spTree>
    <p:extLst>
      <p:ext uri="{BB962C8B-B14F-4D97-AF65-F5344CB8AC3E}">
        <p14:creationId xmlns:p14="http://schemas.microsoft.com/office/powerpoint/2010/main" val="3502257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Integration</a:t>
            </a:r>
          </a:p>
        </p:txBody>
      </p:sp>
      <p:graphicFrame>
        <p:nvGraphicFramePr>
          <p:cNvPr id="8" name="Content Placeholder 7"/>
          <p:cNvGraphicFramePr>
            <a:graphicFrameLocks noGrp="1"/>
          </p:cNvGraphicFramePr>
          <p:nvPr>
            <p:ph sz="quarter" idx="4294967295"/>
            <p:extLst/>
          </p:nvPr>
        </p:nvGraphicFramePr>
        <p:xfrm>
          <a:off x="124736" y="1504990"/>
          <a:ext cx="8856256" cy="4188081"/>
        </p:xfrm>
        <a:graphic>
          <a:graphicData uri="http://schemas.openxmlformats.org/drawingml/2006/table">
            <a:tbl>
              <a:tblPr firstRow="1" bandRow="1">
                <a:tableStyleId>{5C22544A-7EE6-4342-B048-85BDC9FD1C3A}</a:tableStyleId>
              </a:tblPr>
              <a:tblGrid>
                <a:gridCol w="4876044">
                  <a:extLst>
                    <a:ext uri="{9D8B030D-6E8A-4147-A177-3AD203B41FA5}">
                      <a16:colId xmlns:a16="http://schemas.microsoft.com/office/drawing/2014/main" val="20000"/>
                    </a:ext>
                  </a:extLst>
                </a:gridCol>
                <a:gridCol w="839133">
                  <a:extLst>
                    <a:ext uri="{9D8B030D-6E8A-4147-A177-3AD203B41FA5}">
                      <a16:colId xmlns:a16="http://schemas.microsoft.com/office/drawing/2014/main" val="20001"/>
                    </a:ext>
                  </a:extLst>
                </a:gridCol>
                <a:gridCol w="873152">
                  <a:extLst>
                    <a:ext uri="{9D8B030D-6E8A-4147-A177-3AD203B41FA5}">
                      <a16:colId xmlns:a16="http://schemas.microsoft.com/office/drawing/2014/main" val="20002"/>
                    </a:ext>
                  </a:extLst>
                </a:gridCol>
                <a:gridCol w="623680">
                  <a:extLst>
                    <a:ext uri="{9D8B030D-6E8A-4147-A177-3AD203B41FA5}">
                      <a16:colId xmlns:a16="http://schemas.microsoft.com/office/drawing/2014/main" val="20003"/>
                    </a:ext>
                  </a:extLst>
                </a:gridCol>
                <a:gridCol w="810917">
                  <a:extLst>
                    <a:ext uri="{9D8B030D-6E8A-4147-A177-3AD203B41FA5}">
                      <a16:colId xmlns:a16="http://schemas.microsoft.com/office/drawing/2014/main" val="20004"/>
                    </a:ext>
                  </a:extLst>
                </a:gridCol>
                <a:gridCol w="833330">
                  <a:extLst>
                    <a:ext uri="{9D8B030D-6E8A-4147-A177-3AD203B41FA5}">
                      <a16:colId xmlns:a16="http://schemas.microsoft.com/office/drawing/2014/main" val="20005"/>
                    </a:ext>
                  </a:extLst>
                </a:gridCol>
              </a:tblGrid>
              <a:tr h="7046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kern="1200" dirty="0">
                          <a:solidFill>
                            <a:schemeClr val="lt1"/>
                          </a:solidFill>
                          <a:effectLst/>
                          <a:latin typeface="+mn-lt"/>
                          <a:ea typeface="+mn-ea"/>
                          <a:cs typeface="+mn-cs"/>
                        </a:rPr>
                        <a:t>For each of the following statements, please indicate the extent to which you agree or disagree, according to the following</a:t>
                      </a:r>
                      <a:r>
                        <a:rPr kumimoji="0" lang="en-US" sz="1400" b="1" kern="1200" baseline="0" dirty="0">
                          <a:solidFill>
                            <a:schemeClr val="lt1"/>
                          </a:solidFill>
                          <a:effectLst/>
                          <a:latin typeface="+mn-lt"/>
                          <a:ea typeface="+mn-ea"/>
                          <a:cs typeface="+mn-cs"/>
                        </a:rPr>
                        <a:t> scale</a:t>
                      </a:r>
                      <a:r>
                        <a:rPr kumimoji="0" lang="en-US" sz="1400" b="1" kern="1200" dirty="0">
                          <a:solidFill>
                            <a:schemeClr val="lt1"/>
                          </a:solidFill>
                          <a:effectLst/>
                          <a:latin typeface="+mn-lt"/>
                          <a:ea typeface="+mn-ea"/>
                          <a:cs typeface="+mn-cs"/>
                        </a:rPr>
                        <a:t>.  </a:t>
                      </a:r>
                      <a:endParaRPr kumimoji="0" lang="en-CA" sz="1400" b="1" kern="1200" dirty="0">
                        <a:solidFill>
                          <a:schemeClr val="lt1"/>
                        </a:solidFill>
                        <a:effectLst/>
                        <a:latin typeface="+mn-lt"/>
                        <a:ea typeface="+mn-ea"/>
                        <a:cs typeface="+mn-cs"/>
                      </a:endParaRPr>
                    </a:p>
                  </a:txBody>
                  <a:tcPr>
                    <a:solidFill>
                      <a:schemeClr val="tx2"/>
                    </a:solidFill>
                  </a:tcPr>
                </a:tc>
                <a:tc>
                  <a:txBody>
                    <a:bodyPr/>
                    <a:lstStyle/>
                    <a:p>
                      <a:pPr algn="ctr"/>
                      <a:r>
                        <a:rPr lang="en-US" sz="1000" dirty="0"/>
                        <a:t>1</a:t>
                      </a:r>
                    </a:p>
                    <a:p>
                      <a:pPr algn="ctr"/>
                      <a:r>
                        <a:rPr lang="en-US" sz="1000" dirty="0"/>
                        <a:t>Strongly Agree</a:t>
                      </a:r>
                    </a:p>
                  </a:txBody>
                  <a:tcPr>
                    <a:solidFill>
                      <a:schemeClr val="tx2"/>
                    </a:solidFill>
                  </a:tcPr>
                </a:tc>
                <a:tc>
                  <a:txBody>
                    <a:bodyPr/>
                    <a:lstStyle/>
                    <a:p>
                      <a:pPr algn="ctr"/>
                      <a:r>
                        <a:rPr lang="en-US" sz="1000" dirty="0"/>
                        <a:t>2</a:t>
                      </a:r>
                    </a:p>
                    <a:p>
                      <a:pPr algn="ctr"/>
                      <a:r>
                        <a:rPr lang="en-US" sz="1000" dirty="0"/>
                        <a:t>Disagree</a:t>
                      </a:r>
                    </a:p>
                  </a:txBody>
                  <a:tcPr>
                    <a:solidFill>
                      <a:schemeClr val="tx2"/>
                    </a:solidFill>
                  </a:tcPr>
                </a:tc>
                <a:tc>
                  <a:txBody>
                    <a:bodyPr/>
                    <a:lstStyle/>
                    <a:p>
                      <a:pPr algn="ctr"/>
                      <a:r>
                        <a:rPr lang="en-US" sz="1000" dirty="0"/>
                        <a:t>3</a:t>
                      </a:r>
                    </a:p>
                    <a:p>
                      <a:pPr algn="ctr"/>
                      <a:r>
                        <a:rPr lang="en-US" sz="1000" dirty="0"/>
                        <a:t>Agree</a:t>
                      </a:r>
                    </a:p>
                  </a:txBody>
                  <a:tcPr>
                    <a:solidFill>
                      <a:schemeClr val="tx2"/>
                    </a:solidFill>
                  </a:tcPr>
                </a:tc>
                <a:tc>
                  <a:txBody>
                    <a:bodyPr/>
                    <a:lstStyle/>
                    <a:p>
                      <a:pPr algn="ctr"/>
                      <a:r>
                        <a:rPr lang="en-US" sz="1000" dirty="0"/>
                        <a:t>4</a:t>
                      </a:r>
                    </a:p>
                    <a:p>
                      <a:pPr algn="ctr"/>
                      <a:r>
                        <a:rPr lang="en-US" sz="1000" dirty="0"/>
                        <a:t>Strongly Agree</a:t>
                      </a:r>
                    </a:p>
                  </a:txBody>
                  <a:tcPr>
                    <a:solidFill>
                      <a:schemeClr val="tx2"/>
                    </a:solidFill>
                  </a:tcPr>
                </a:tc>
                <a:tc>
                  <a:txBody>
                    <a:bodyPr/>
                    <a:lstStyle/>
                    <a:p>
                      <a:pPr algn="ctr"/>
                      <a:r>
                        <a:rPr lang="en-US" sz="1000" dirty="0"/>
                        <a:t>Comment</a:t>
                      </a:r>
                    </a:p>
                  </a:txBody>
                  <a:tcPr>
                    <a:solidFill>
                      <a:schemeClr val="tx2"/>
                    </a:solidFill>
                  </a:tcPr>
                </a:tc>
                <a:extLst>
                  <a:ext uri="{0D108BD9-81ED-4DB2-BD59-A6C34878D82A}">
                    <a16:rowId xmlns:a16="http://schemas.microsoft.com/office/drawing/2014/main" val="10000"/>
                  </a:ext>
                </a:extLst>
              </a:tr>
              <a:tr h="4564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a:solidFill>
                            <a:schemeClr val="dk1"/>
                          </a:solidFill>
                          <a:effectLst/>
                          <a:latin typeface="+mn-lt"/>
                          <a:ea typeface="+mn-ea"/>
                          <a:cs typeface="+mn-cs"/>
                        </a:rPr>
                        <a:t>26. The mixed methods research framework is presented clearly and adequately</a:t>
                      </a:r>
                      <a:endParaRPr kumimoji="0" lang="en-CA" sz="1800" kern="1200" dirty="0">
                        <a:solidFill>
                          <a:schemeClr val="dk1"/>
                        </a:solidFill>
                        <a:effectLst/>
                        <a:latin typeface="+mn-lt"/>
                        <a:ea typeface="+mn-ea"/>
                        <a:cs typeface="+mn-cs"/>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655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a:solidFill>
                            <a:schemeClr val="dk1"/>
                          </a:solidFill>
                          <a:effectLst/>
                          <a:latin typeface="+mn-lt"/>
                          <a:ea typeface="+mn-ea"/>
                          <a:cs typeface="+mn-cs"/>
                        </a:rPr>
                        <a:t>27. Each research question is linked explicitly to the research design used.</a:t>
                      </a:r>
                      <a:endParaRPr kumimoji="0" lang="en-CA" sz="1800" kern="1200" dirty="0">
                        <a:solidFill>
                          <a:schemeClr val="dk1"/>
                        </a:solidFill>
                        <a:effectLst/>
                        <a:latin typeface="+mn-lt"/>
                        <a:ea typeface="+mn-ea"/>
                        <a:cs typeface="+mn-cs"/>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633513">
                <a:tc>
                  <a:txBody>
                    <a:bodyPr/>
                    <a:lstStyle/>
                    <a:p>
                      <a:pPr lvl="0"/>
                      <a:r>
                        <a:rPr kumimoji="0" lang="en-US" sz="1800" kern="1200" dirty="0">
                          <a:solidFill>
                            <a:schemeClr val="dk1"/>
                          </a:solidFill>
                          <a:effectLst/>
                          <a:latin typeface="+mn-lt"/>
                          <a:ea typeface="+mn-ea"/>
                          <a:cs typeface="+mn-cs"/>
                        </a:rPr>
                        <a:t>28. An appropriate mixed methods research design is used.</a:t>
                      </a:r>
                      <a:endParaRPr kumimoji="0" lang="en-CA" sz="1800" kern="1200" dirty="0">
                        <a:solidFill>
                          <a:schemeClr val="dk1"/>
                        </a:solidFill>
                        <a:effectLst/>
                        <a:latin typeface="+mn-lt"/>
                        <a:ea typeface="+mn-ea"/>
                        <a:cs typeface="+mn-cs"/>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6290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a:solidFill>
                            <a:schemeClr val="dk1"/>
                          </a:solidFill>
                          <a:effectLst/>
                          <a:latin typeface="+mn-lt"/>
                          <a:ea typeface="+mn-ea"/>
                          <a:cs typeface="+mn-cs"/>
                        </a:rPr>
                        <a:t>29. The application of the manuscript is presented clearly and adequately (if applicable)</a:t>
                      </a:r>
                      <a:endParaRPr kumimoji="0" lang="en-CA" sz="1800" kern="1200" dirty="0">
                        <a:solidFill>
                          <a:schemeClr val="dk1"/>
                        </a:solidFill>
                        <a:effectLst/>
                        <a:latin typeface="+mn-lt"/>
                        <a:ea typeface="+mn-ea"/>
                        <a:cs typeface="+mn-cs"/>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880863">
                <a:tc>
                  <a:txBody>
                    <a:bodyPr/>
                    <a:lstStyle/>
                    <a:p>
                      <a:r>
                        <a:rPr kumimoji="0" lang="en-US" sz="1800" kern="1200" dirty="0">
                          <a:solidFill>
                            <a:schemeClr val="dk1"/>
                          </a:solidFill>
                          <a:effectLst/>
                          <a:latin typeface="+mn-lt"/>
                          <a:ea typeface="+mn-ea"/>
                          <a:cs typeface="+mn-cs"/>
                        </a:rPr>
                        <a:t>30. Discussion of the validity/legitimation issues is presented clearly and adequately.</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
        <p:nvSpPr>
          <p:cNvPr id="4" name="TextBox 3"/>
          <p:cNvSpPr txBox="1"/>
          <p:nvPr/>
        </p:nvSpPr>
        <p:spPr>
          <a:xfrm>
            <a:off x="4952335" y="6255287"/>
            <a:ext cx="4028658" cy="369332"/>
          </a:xfrm>
          <a:prstGeom prst="rect">
            <a:avLst/>
          </a:prstGeom>
          <a:solidFill>
            <a:schemeClr val="bg1"/>
          </a:solidFill>
        </p:spPr>
        <p:txBody>
          <a:bodyPr wrap="square" rtlCol="0">
            <a:spAutoFit/>
          </a:bodyPr>
          <a:lstStyle/>
          <a:p>
            <a:r>
              <a:rPr lang="en-US" dirty="0"/>
              <a:t>Source: Onwuegbuzie &amp; Poth (2016)</a:t>
            </a:r>
          </a:p>
        </p:txBody>
      </p:sp>
    </p:spTree>
    <p:extLst>
      <p:ext uri="{BB962C8B-B14F-4D97-AF65-F5344CB8AC3E}">
        <p14:creationId xmlns:p14="http://schemas.microsoft.com/office/powerpoint/2010/main" val="2336792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Philosophical Lens</a:t>
            </a:r>
          </a:p>
        </p:txBody>
      </p:sp>
      <p:graphicFrame>
        <p:nvGraphicFramePr>
          <p:cNvPr id="8" name="Content Placeholder 7"/>
          <p:cNvGraphicFramePr>
            <a:graphicFrameLocks noGrp="1"/>
          </p:cNvGraphicFramePr>
          <p:nvPr>
            <p:ph sz="quarter" idx="4294967295"/>
            <p:extLst/>
          </p:nvPr>
        </p:nvGraphicFramePr>
        <p:xfrm>
          <a:off x="124736" y="1504990"/>
          <a:ext cx="8856256" cy="2834640"/>
        </p:xfrm>
        <a:graphic>
          <a:graphicData uri="http://schemas.openxmlformats.org/drawingml/2006/table">
            <a:tbl>
              <a:tblPr firstRow="1" bandRow="1">
                <a:tableStyleId>{5C22544A-7EE6-4342-B048-85BDC9FD1C3A}</a:tableStyleId>
              </a:tblPr>
              <a:tblGrid>
                <a:gridCol w="4876044">
                  <a:extLst>
                    <a:ext uri="{9D8B030D-6E8A-4147-A177-3AD203B41FA5}">
                      <a16:colId xmlns:a16="http://schemas.microsoft.com/office/drawing/2014/main" val="20000"/>
                    </a:ext>
                  </a:extLst>
                </a:gridCol>
                <a:gridCol w="839133">
                  <a:extLst>
                    <a:ext uri="{9D8B030D-6E8A-4147-A177-3AD203B41FA5}">
                      <a16:colId xmlns:a16="http://schemas.microsoft.com/office/drawing/2014/main" val="20001"/>
                    </a:ext>
                  </a:extLst>
                </a:gridCol>
                <a:gridCol w="873152">
                  <a:extLst>
                    <a:ext uri="{9D8B030D-6E8A-4147-A177-3AD203B41FA5}">
                      <a16:colId xmlns:a16="http://schemas.microsoft.com/office/drawing/2014/main" val="20002"/>
                    </a:ext>
                  </a:extLst>
                </a:gridCol>
                <a:gridCol w="623680">
                  <a:extLst>
                    <a:ext uri="{9D8B030D-6E8A-4147-A177-3AD203B41FA5}">
                      <a16:colId xmlns:a16="http://schemas.microsoft.com/office/drawing/2014/main" val="20003"/>
                    </a:ext>
                  </a:extLst>
                </a:gridCol>
                <a:gridCol w="810917">
                  <a:extLst>
                    <a:ext uri="{9D8B030D-6E8A-4147-A177-3AD203B41FA5}">
                      <a16:colId xmlns:a16="http://schemas.microsoft.com/office/drawing/2014/main" val="20004"/>
                    </a:ext>
                  </a:extLst>
                </a:gridCol>
                <a:gridCol w="833330">
                  <a:extLst>
                    <a:ext uri="{9D8B030D-6E8A-4147-A177-3AD203B41FA5}">
                      <a16:colId xmlns:a16="http://schemas.microsoft.com/office/drawing/2014/main" val="20005"/>
                    </a:ext>
                  </a:extLst>
                </a:gridCol>
              </a:tblGrid>
              <a:tr h="7046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kern="1200" dirty="0">
                          <a:solidFill>
                            <a:schemeClr val="lt1"/>
                          </a:solidFill>
                          <a:effectLst/>
                          <a:latin typeface="+mn-lt"/>
                          <a:ea typeface="+mn-ea"/>
                          <a:cs typeface="+mn-cs"/>
                        </a:rPr>
                        <a:t>For each of the following statements, please indicate the extent to which you agree or disagree, according to the following</a:t>
                      </a:r>
                      <a:r>
                        <a:rPr kumimoji="0" lang="en-US" sz="1400" b="1" kern="1200" baseline="0" dirty="0">
                          <a:solidFill>
                            <a:schemeClr val="lt1"/>
                          </a:solidFill>
                          <a:effectLst/>
                          <a:latin typeface="+mn-lt"/>
                          <a:ea typeface="+mn-ea"/>
                          <a:cs typeface="+mn-cs"/>
                        </a:rPr>
                        <a:t> scale</a:t>
                      </a:r>
                      <a:r>
                        <a:rPr kumimoji="0" lang="en-US" sz="1400" b="1" kern="1200" dirty="0">
                          <a:solidFill>
                            <a:schemeClr val="lt1"/>
                          </a:solidFill>
                          <a:effectLst/>
                          <a:latin typeface="+mn-lt"/>
                          <a:ea typeface="+mn-ea"/>
                          <a:cs typeface="+mn-cs"/>
                        </a:rPr>
                        <a:t>.  </a:t>
                      </a:r>
                      <a:endParaRPr kumimoji="0" lang="en-CA" sz="1400" b="1" kern="1200" dirty="0">
                        <a:solidFill>
                          <a:schemeClr val="lt1"/>
                        </a:solidFill>
                        <a:effectLst/>
                        <a:latin typeface="+mn-lt"/>
                        <a:ea typeface="+mn-ea"/>
                        <a:cs typeface="+mn-cs"/>
                      </a:endParaRPr>
                    </a:p>
                  </a:txBody>
                  <a:tcPr>
                    <a:solidFill>
                      <a:schemeClr val="tx2"/>
                    </a:solidFill>
                  </a:tcPr>
                </a:tc>
                <a:tc>
                  <a:txBody>
                    <a:bodyPr/>
                    <a:lstStyle/>
                    <a:p>
                      <a:pPr algn="ctr"/>
                      <a:r>
                        <a:rPr lang="en-US" sz="1000" dirty="0"/>
                        <a:t>1</a:t>
                      </a:r>
                    </a:p>
                    <a:p>
                      <a:pPr algn="ctr"/>
                      <a:r>
                        <a:rPr lang="en-US" sz="1000" dirty="0"/>
                        <a:t>Strongly Agree</a:t>
                      </a:r>
                    </a:p>
                  </a:txBody>
                  <a:tcPr>
                    <a:solidFill>
                      <a:schemeClr val="tx2"/>
                    </a:solidFill>
                  </a:tcPr>
                </a:tc>
                <a:tc>
                  <a:txBody>
                    <a:bodyPr/>
                    <a:lstStyle/>
                    <a:p>
                      <a:pPr algn="ctr"/>
                      <a:r>
                        <a:rPr lang="en-US" sz="1000" dirty="0"/>
                        <a:t>2</a:t>
                      </a:r>
                    </a:p>
                    <a:p>
                      <a:pPr algn="ctr"/>
                      <a:r>
                        <a:rPr lang="en-US" sz="1000" dirty="0"/>
                        <a:t>Disagree</a:t>
                      </a:r>
                    </a:p>
                  </a:txBody>
                  <a:tcPr>
                    <a:solidFill>
                      <a:schemeClr val="tx2"/>
                    </a:solidFill>
                  </a:tcPr>
                </a:tc>
                <a:tc>
                  <a:txBody>
                    <a:bodyPr/>
                    <a:lstStyle/>
                    <a:p>
                      <a:pPr algn="ctr"/>
                      <a:r>
                        <a:rPr lang="en-US" sz="1000" dirty="0"/>
                        <a:t>3</a:t>
                      </a:r>
                    </a:p>
                    <a:p>
                      <a:pPr algn="ctr"/>
                      <a:r>
                        <a:rPr lang="en-US" sz="1000" dirty="0"/>
                        <a:t>Agree</a:t>
                      </a:r>
                    </a:p>
                  </a:txBody>
                  <a:tcPr>
                    <a:solidFill>
                      <a:schemeClr val="tx2"/>
                    </a:solidFill>
                  </a:tcPr>
                </a:tc>
                <a:tc>
                  <a:txBody>
                    <a:bodyPr/>
                    <a:lstStyle/>
                    <a:p>
                      <a:pPr algn="ctr"/>
                      <a:r>
                        <a:rPr lang="en-US" sz="1000" dirty="0"/>
                        <a:t>4</a:t>
                      </a:r>
                    </a:p>
                    <a:p>
                      <a:pPr algn="ctr"/>
                      <a:r>
                        <a:rPr lang="en-US" sz="1000" dirty="0"/>
                        <a:t>Strongly Agree</a:t>
                      </a:r>
                    </a:p>
                  </a:txBody>
                  <a:tcPr>
                    <a:solidFill>
                      <a:schemeClr val="tx2"/>
                    </a:solidFill>
                  </a:tcPr>
                </a:tc>
                <a:tc>
                  <a:txBody>
                    <a:bodyPr/>
                    <a:lstStyle/>
                    <a:p>
                      <a:pPr algn="ctr"/>
                      <a:r>
                        <a:rPr lang="en-US" sz="1000" dirty="0"/>
                        <a:t>Comment</a:t>
                      </a:r>
                    </a:p>
                  </a:txBody>
                  <a:tcPr>
                    <a:solidFill>
                      <a:schemeClr val="tx2"/>
                    </a:solidFill>
                  </a:tcPr>
                </a:tc>
                <a:extLst>
                  <a:ext uri="{0D108BD9-81ED-4DB2-BD59-A6C34878D82A}">
                    <a16:rowId xmlns:a16="http://schemas.microsoft.com/office/drawing/2014/main" val="10000"/>
                  </a:ext>
                </a:extLst>
              </a:tr>
              <a:tr h="4564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a:solidFill>
                            <a:schemeClr val="dk1"/>
                          </a:solidFill>
                          <a:effectLst/>
                          <a:latin typeface="+mn-lt"/>
                          <a:ea typeface="+mn-ea"/>
                          <a:cs typeface="+mn-cs"/>
                        </a:rPr>
                        <a:t>31. All research philosophies that are presented are labelled accurately and adequately.</a:t>
                      </a:r>
                      <a:endParaRPr kumimoji="0" lang="en-CA" sz="18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kern="1200" dirty="0">
                        <a:solidFill>
                          <a:schemeClr val="dk1"/>
                        </a:solidFill>
                        <a:effectLst/>
                        <a:latin typeface="+mn-lt"/>
                        <a:ea typeface="+mn-ea"/>
                        <a:cs typeface="+mn-cs"/>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655458">
                <a:tc>
                  <a:txBody>
                    <a:bodyPr/>
                    <a:lstStyle/>
                    <a:p>
                      <a:pPr lvl="0"/>
                      <a:r>
                        <a:rPr kumimoji="0" lang="en-US" sz="1800" kern="1200" dirty="0">
                          <a:solidFill>
                            <a:schemeClr val="dk1"/>
                          </a:solidFill>
                          <a:effectLst/>
                          <a:latin typeface="+mn-lt"/>
                          <a:ea typeface="+mn-ea"/>
                          <a:cs typeface="+mn-cs"/>
                        </a:rPr>
                        <a:t>32. The research philosophy used by the researcher/author is specified and described clearly and accurately.</a:t>
                      </a:r>
                      <a:endParaRPr kumimoji="0" lang="en-CA" sz="18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kern="1200" dirty="0">
                        <a:solidFill>
                          <a:schemeClr val="dk1"/>
                        </a:solidFill>
                        <a:effectLst/>
                        <a:latin typeface="+mn-lt"/>
                        <a:ea typeface="+mn-ea"/>
                        <a:cs typeface="+mn-cs"/>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sp>
        <p:nvSpPr>
          <p:cNvPr id="4" name="TextBox 3"/>
          <p:cNvSpPr txBox="1"/>
          <p:nvPr/>
        </p:nvSpPr>
        <p:spPr>
          <a:xfrm>
            <a:off x="4952335" y="6255287"/>
            <a:ext cx="4028658" cy="369332"/>
          </a:xfrm>
          <a:prstGeom prst="rect">
            <a:avLst/>
          </a:prstGeom>
          <a:solidFill>
            <a:schemeClr val="bg1"/>
          </a:solidFill>
        </p:spPr>
        <p:txBody>
          <a:bodyPr wrap="square" rtlCol="0">
            <a:spAutoFit/>
          </a:bodyPr>
          <a:lstStyle/>
          <a:p>
            <a:r>
              <a:rPr lang="en-US" dirty="0"/>
              <a:t>Source: Onwuegbuzie &amp; Poth (2016)</a:t>
            </a:r>
          </a:p>
        </p:txBody>
      </p:sp>
    </p:spTree>
    <p:extLst>
      <p:ext uri="{BB962C8B-B14F-4D97-AF65-F5344CB8AC3E}">
        <p14:creationId xmlns:p14="http://schemas.microsoft.com/office/powerpoint/2010/main" val="1429995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2"/>
            <a:ext cx="9036496" cy="634082"/>
          </a:xfrm>
        </p:spPr>
        <p:txBody>
          <a:bodyPr>
            <a:normAutofit/>
          </a:bodyPr>
          <a:lstStyle/>
          <a:p>
            <a:r>
              <a:rPr lang="en-US" sz="3500" dirty="0"/>
              <a:t>Evidence-Based Mixed Methods Guidelines</a:t>
            </a:r>
          </a:p>
        </p:txBody>
      </p:sp>
      <p:sp>
        <p:nvSpPr>
          <p:cNvPr id="3" name="Content Placeholder 2"/>
          <p:cNvSpPr>
            <a:spLocks noGrp="1"/>
          </p:cNvSpPr>
          <p:nvPr>
            <p:ph sz="quarter" idx="1"/>
          </p:nvPr>
        </p:nvSpPr>
        <p:spPr>
          <a:xfrm>
            <a:off x="264604" y="635304"/>
            <a:ext cx="8507288" cy="5217443"/>
          </a:xfrm>
        </p:spPr>
        <p:txBody>
          <a:bodyPr>
            <a:noAutofit/>
          </a:bodyPr>
          <a:lstStyle/>
          <a:p>
            <a:r>
              <a:rPr lang="en-US" sz="2600" dirty="0"/>
              <a:t>Onwuegbuzie, A. J., &amp; Corrigan, J. A. (2014). Improving the quality of mixed research reports in the field of human resource development and beyond: A call for rigor as an ethical practice. </a:t>
            </a:r>
            <a:r>
              <a:rPr lang="en-US" sz="2600" i="1" dirty="0"/>
              <a:t>Human Resource Development Quarterly, 25</a:t>
            </a:r>
            <a:r>
              <a:rPr lang="en-US" sz="2600" dirty="0"/>
              <a:t>, 273-299. doi:10.1002/hrdq.21197</a:t>
            </a:r>
          </a:p>
          <a:p>
            <a:r>
              <a:rPr lang="en-US" sz="2600" dirty="0"/>
              <a:t>Wisdom, J. P., Cavaleri, M. A., Onwuegbuzie, A. J., &amp; Green, C. A. (2012). Methodological reporting in qualitative, quantitative, and mixed methods health services research articles. </a:t>
            </a:r>
            <a:r>
              <a:rPr lang="en-US" sz="2600" i="1" dirty="0"/>
              <a:t>Health Services Research Journal</a:t>
            </a:r>
            <a:r>
              <a:rPr lang="en-US" sz="2600" dirty="0"/>
              <a:t>, </a:t>
            </a:r>
            <a:r>
              <a:rPr lang="en-US" sz="2600" i="1" dirty="0"/>
              <a:t>47</a:t>
            </a:r>
            <a:r>
              <a:rPr lang="en-US" sz="2600" dirty="0"/>
              <a:t>, 721-745. doi:10.1111/j.1475-6773.2011.01344.x</a:t>
            </a:r>
          </a:p>
          <a:p>
            <a:endParaRPr lang="en-US" sz="2600" dirty="0"/>
          </a:p>
        </p:txBody>
      </p:sp>
      <p:pic>
        <p:nvPicPr>
          <p:cNvPr id="5" name="Picture 4"/>
          <p:cNvPicPr>
            <a:picLocks noChangeAspect="1"/>
          </p:cNvPicPr>
          <p:nvPr/>
        </p:nvPicPr>
        <p:blipFill>
          <a:blip r:embed="rId2"/>
          <a:stretch>
            <a:fillRect/>
          </a:stretch>
        </p:blipFill>
        <p:spPr>
          <a:xfrm>
            <a:off x="323528" y="4941169"/>
            <a:ext cx="8568952" cy="1708920"/>
          </a:xfrm>
          <a:prstGeom prst="rect">
            <a:avLst/>
          </a:prstGeom>
        </p:spPr>
      </p:pic>
    </p:spTree>
    <p:extLst>
      <p:ext uri="{BB962C8B-B14F-4D97-AF65-F5344CB8AC3E}">
        <p14:creationId xmlns:p14="http://schemas.microsoft.com/office/powerpoint/2010/main" val="1078629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25700" y="0"/>
            <a:ext cx="4278288" cy="6858000"/>
          </a:xfrm>
          <a:prstGeom prst="rect">
            <a:avLst/>
          </a:prstGeom>
        </p:spPr>
      </p:pic>
      <p:sp>
        <p:nvSpPr>
          <p:cNvPr id="3" name="TextBox 2"/>
          <p:cNvSpPr txBox="1"/>
          <p:nvPr/>
        </p:nvSpPr>
        <p:spPr>
          <a:xfrm>
            <a:off x="251520" y="2276872"/>
            <a:ext cx="2088232" cy="1938992"/>
          </a:xfrm>
          <a:prstGeom prst="rect">
            <a:avLst/>
          </a:prstGeom>
          <a:noFill/>
        </p:spPr>
        <p:txBody>
          <a:bodyPr wrap="square" rtlCol="0">
            <a:spAutoFit/>
          </a:bodyPr>
          <a:lstStyle/>
          <a:p>
            <a:r>
              <a:rPr lang="en-US" sz="1200" dirty="0"/>
              <a:t>Source: Onwuegbuzie, A. J., &amp; Corrigan, J. A. (2014). Improving the quality of mixed research reports in the field of human resource development and beyond: A call for rigor as an ethical practice. </a:t>
            </a:r>
            <a:r>
              <a:rPr lang="en-US" sz="1200" i="1" dirty="0"/>
              <a:t>Human Resource Development Quarterly, 25</a:t>
            </a:r>
            <a:r>
              <a:rPr lang="en-US" sz="1200" dirty="0"/>
              <a:t>, 273-299. doi:10.1002/hrdq.21197</a:t>
            </a:r>
          </a:p>
        </p:txBody>
      </p:sp>
    </p:spTree>
    <p:extLst>
      <p:ext uri="{BB962C8B-B14F-4D97-AF65-F5344CB8AC3E}">
        <p14:creationId xmlns:p14="http://schemas.microsoft.com/office/powerpoint/2010/main" val="3320475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6934200" y="6248400"/>
            <a:ext cx="1905000" cy="457200"/>
          </a:xfrm>
          <a:prstGeom prst="rect">
            <a:avLst/>
          </a:prstGeom>
          <a:noFill/>
          <a:ln>
            <a:miter lim="800000"/>
            <a:headEnd/>
            <a:tailEnd/>
          </a:ln>
        </p:spPr>
        <p:txBody>
          <a:bodyPr/>
          <a:lstStyle/>
          <a:p>
            <a:pPr algn="r" eaLnBrk="1" hangingPunct="1">
              <a:defRPr/>
            </a:pPr>
            <a:fld id="{B05E7348-3664-45ED-9BA8-7AB40A780054}" type="slidenum">
              <a:rPr lang="en-US" sz="1000">
                <a:effectLst>
                  <a:outerShdw blurRad="38100" dist="38100" dir="2700000" algn="tl">
                    <a:srgbClr val="C0C0C0"/>
                  </a:outerShdw>
                </a:effectLst>
              </a:rPr>
              <a:pPr algn="r" eaLnBrk="1" hangingPunct="1">
                <a:defRPr/>
              </a:pPr>
              <a:t>29</a:t>
            </a:fld>
            <a:endParaRPr lang="en-US" sz="1000" dirty="0">
              <a:effectLst>
                <a:outerShdw blurRad="38100" dist="38100" dir="2700000" algn="tl">
                  <a:srgbClr val="C0C0C0"/>
                </a:outerShdw>
              </a:effectLst>
            </a:endParaRPr>
          </a:p>
        </p:txBody>
      </p:sp>
      <p:sp>
        <p:nvSpPr>
          <p:cNvPr id="5123" name="Rectangle 2"/>
          <p:cNvSpPr>
            <a:spLocks noGrp="1" noChangeArrowheads="1"/>
          </p:cNvSpPr>
          <p:nvPr>
            <p:ph type="title" idx="4294967295"/>
          </p:nvPr>
        </p:nvSpPr>
        <p:spPr>
          <a:xfrm>
            <a:off x="251520" y="122238"/>
            <a:ext cx="8763000" cy="792162"/>
          </a:xfrm>
        </p:spPr>
        <p:txBody>
          <a:bodyPr anchor="ctr">
            <a:normAutofit fontScale="90000"/>
          </a:bodyPr>
          <a:lstStyle/>
          <a:p>
            <a:pPr algn="ctr" eaLnBrk="1" hangingPunct="1"/>
            <a:r>
              <a:rPr lang="en-US" sz="3500" dirty="0"/>
              <a:t>Evidence-Based Articles on Writing With Discipline</a:t>
            </a:r>
          </a:p>
        </p:txBody>
      </p:sp>
      <p:sp>
        <p:nvSpPr>
          <p:cNvPr id="5124" name="Rectangle 3"/>
          <p:cNvSpPr>
            <a:spLocks noGrp="1" noChangeArrowheads="1"/>
          </p:cNvSpPr>
          <p:nvPr>
            <p:ph type="body" idx="4294967295"/>
          </p:nvPr>
        </p:nvSpPr>
        <p:spPr>
          <a:xfrm>
            <a:off x="304800" y="1143000"/>
            <a:ext cx="8458200" cy="5334000"/>
          </a:xfrm>
        </p:spPr>
        <p:txBody>
          <a:bodyPr>
            <a:normAutofit fontScale="70000" lnSpcReduction="20000"/>
          </a:bodyPr>
          <a:lstStyle/>
          <a:p>
            <a:pPr>
              <a:lnSpc>
                <a:spcPct val="80000"/>
              </a:lnSpc>
            </a:pPr>
            <a:r>
              <a:rPr lang="en-US" sz="2800" dirty="0">
                <a:hlinkClick r:id="rId3"/>
              </a:rPr>
              <a:t>Link to Article on APA Errors</a:t>
            </a:r>
            <a:endParaRPr lang="en-US" sz="2800" dirty="0"/>
          </a:p>
          <a:p>
            <a:pPr>
              <a:lnSpc>
                <a:spcPct val="80000"/>
              </a:lnSpc>
            </a:pPr>
            <a:endParaRPr lang="en-US" sz="2800" dirty="0"/>
          </a:p>
          <a:p>
            <a:pPr>
              <a:lnSpc>
                <a:spcPct val="80000"/>
              </a:lnSpc>
            </a:pPr>
            <a:r>
              <a:rPr lang="en-US" sz="2800" dirty="0">
                <a:hlinkClick r:id="rId4"/>
              </a:rPr>
              <a:t>Blog Article on APA Errors</a:t>
            </a:r>
            <a:endParaRPr lang="en-US" sz="2800" dirty="0"/>
          </a:p>
          <a:p>
            <a:pPr marL="0" indent="0">
              <a:lnSpc>
                <a:spcPct val="80000"/>
              </a:lnSpc>
              <a:buNone/>
            </a:pPr>
            <a:endParaRPr lang="en-US" sz="2800" dirty="0"/>
          </a:p>
          <a:p>
            <a:pPr>
              <a:lnSpc>
                <a:spcPct val="80000"/>
              </a:lnSpc>
            </a:pPr>
            <a:r>
              <a:rPr lang="en-US" sz="2800" dirty="0">
                <a:hlinkClick r:id="rId5"/>
              </a:rPr>
              <a:t>Link to Article on Conceptual Errors</a:t>
            </a:r>
            <a:endParaRPr lang="en-US" sz="2800" dirty="0"/>
          </a:p>
          <a:p>
            <a:pPr>
              <a:lnSpc>
                <a:spcPct val="80000"/>
              </a:lnSpc>
            </a:pPr>
            <a:endParaRPr lang="en-US" sz="2800" dirty="0"/>
          </a:p>
          <a:p>
            <a:pPr>
              <a:lnSpc>
                <a:spcPct val="80000"/>
              </a:lnSpc>
            </a:pPr>
            <a:r>
              <a:rPr lang="en-US" sz="2800" dirty="0">
                <a:hlinkClick r:id="rId6"/>
              </a:rPr>
              <a:t>Link to Article on Abstracts</a:t>
            </a:r>
            <a:endParaRPr lang="en-US" sz="2800" dirty="0"/>
          </a:p>
          <a:p>
            <a:pPr>
              <a:lnSpc>
                <a:spcPct val="80000"/>
              </a:lnSpc>
            </a:pPr>
            <a:endParaRPr lang="en-US" sz="2800" dirty="0"/>
          </a:p>
          <a:p>
            <a:pPr>
              <a:lnSpc>
                <a:spcPct val="80000"/>
              </a:lnSpc>
            </a:pPr>
            <a:r>
              <a:rPr lang="en-US" sz="2800" dirty="0">
                <a:hlinkClick r:id="rId7"/>
              </a:rPr>
              <a:t>Link to Article on Creating Tables</a:t>
            </a:r>
            <a:endParaRPr lang="en-US" sz="2800" dirty="0"/>
          </a:p>
          <a:p>
            <a:pPr>
              <a:lnSpc>
                <a:spcPct val="80000"/>
              </a:lnSpc>
            </a:pPr>
            <a:endParaRPr lang="en-US" sz="2800" dirty="0"/>
          </a:p>
          <a:p>
            <a:pPr>
              <a:lnSpc>
                <a:spcPct val="80000"/>
              </a:lnSpc>
            </a:pPr>
            <a:r>
              <a:rPr lang="en-US" sz="2800" dirty="0">
                <a:hlinkClick r:id="rId8"/>
              </a:rPr>
              <a:t>Link to Article on Number of Citations</a:t>
            </a:r>
            <a:endParaRPr lang="en-US" sz="2800" dirty="0"/>
          </a:p>
          <a:p>
            <a:pPr>
              <a:lnSpc>
                <a:spcPct val="80000"/>
              </a:lnSpc>
            </a:pPr>
            <a:endParaRPr lang="en-US" sz="2800" dirty="0"/>
          </a:p>
          <a:p>
            <a:pPr>
              <a:lnSpc>
                <a:spcPct val="80000"/>
              </a:lnSpc>
            </a:pPr>
            <a:r>
              <a:rPr lang="en-US" sz="2800" dirty="0">
                <a:hlinkClick r:id="rId9"/>
              </a:rPr>
              <a:t>Link to Article on Citation Errors</a:t>
            </a:r>
            <a:endParaRPr lang="en-US" sz="2800" dirty="0"/>
          </a:p>
          <a:p>
            <a:pPr>
              <a:lnSpc>
                <a:spcPct val="80000"/>
              </a:lnSpc>
            </a:pPr>
            <a:endParaRPr lang="en-US" sz="2800" dirty="0"/>
          </a:p>
          <a:p>
            <a:pPr>
              <a:lnSpc>
                <a:spcPct val="80000"/>
              </a:lnSpc>
            </a:pPr>
            <a:r>
              <a:rPr lang="en-US" sz="2800" dirty="0">
                <a:hlinkClick r:id="rId10"/>
              </a:rPr>
              <a:t>Link to Article on Reference List Errors</a:t>
            </a:r>
            <a:endParaRPr lang="en-US" sz="2800" dirty="0"/>
          </a:p>
          <a:p>
            <a:pPr>
              <a:lnSpc>
                <a:spcPct val="80000"/>
              </a:lnSpc>
            </a:pPr>
            <a:endParaRPr lang="en-US" sz="2800" dirty="0">
              <a:hlinkClick r:id="rId11"/>
            </a:endParaRPr>
          </a:p>
          <a:p>
            <a:pPr>
              <a:lnSpc>
                <a:spcPct val="80000"/>
              </a:lnSpc>
            </a:pPr>
            <a:r>
              <a:rPr lang="en-US" sz="2800" dirty="0">
                <a:hlinkClick r:id="rId12"/>
              </a:rPr>
              <a:t>Link to Article on Readability</a:t>
            </a:r>
            <a:endParaRPr lang="en-US" sz="2800" dirty="0"/>
          </a:p>
          <a:p>
            <a:pPr>
              <a:lnSpc>
                <a:spcPct val="80000"/>
              </a:lnSpc>
            </a:pPr>
            <a:endParaRPr lang="en-US" sz="2800" dirty="0"/>
          </a:p>
          <a:p>
            <a:pPr>
              <a:lnSpc>
                <a:spcPct val="80000"/>
              </a:lnSpc>
            </a:pPr>
            <a:r>
              <a:rPr lang="en-US" sz="2800" dirty="0">
                <a:hlinkClick r:id="rId13"/>
              </a:rPr>
              <a:t>Link to Article on Using Verbs</a:t>
            </a:r>
            <a:endParaRPr lang="en-US" sz="2800" dirty="0"/>
          </a:p>
          <a:p>
            <a:pPr marL="0" indent="0">
              <a:lnSpc>
                <a:spcPct val="80000"/>
              </a:lnSpc>
              <a:buNone/>
            </a:pPr>
            <a:endParaRPr lang="en-US" sz="2800" dirty="0"/>
          </a:p>
          <a:p>
            <a:pPr>
              <a:lnSpc>
                <a:spcPct val="80000"/>
              </a:lnSpc>
            </a:pPr>
            <a:r>
              <a:rPr lang="en-US" sz="2800" dirty="0">
                <a:hlinkClick r:id="rId14" action="ppaction://hlinkfile"/>
              </a:rPr>
              <a:t>Link to Article on Link Words/Phrases</a:t>
            </a:r>
            <a:endParaRPr lang="en-US" sz="2800" dirty="0"/>
          </a:p>
        </p:txBody>
      </p:sp>
      <p:pic>
        <p:nvPicPr>
          <p:cNvPr id="2" name="Picture 1"/>
          <p:cNvPicPr>
            <a:picLocks noChangeAspect="1"/>
          </p:cNvPicPr>
          <p:nvPr/>
        </p:nvPicPr>
        <p:blipFill>
          <a:blip r:embed="rId15"/>
          <a:stretch>
            <a:fillRect/>
          </a:stretch>
        </p:blipFill>
        <p:spPr>
          <a:xfrm>
            <a:off x="5226001" y="2348880"/>
            <a:ext cx="3635896" cy="3024336"/>
          </a:xfrm>
          <a:prstGeom prst="rect">
            <a:avLst/>
          </a:prstGeom>
        </p:spPr>
      </p:pic>
    </p:spTree>
    <p:extLst>
      <p:ext uri="{BB962C8B-B14F-4D97-AF65-F5344CB8AC3E}">
        <p14:creationId xmlns:p14="http://schemas.microsoft.com/office/powerpoint/2010/main" val="3875870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9001000" cy="1143000"/>
          </a:xfrm>
        </p:spPr>
        <p:txBody>
          <a:bodyPr>
            <a:noAutofit/>
          </a:bodyPr>
          <a:lstStyle/>
          <a:p>
            <a:r>
              <a:rPr lang="en-US" sz="3500" b="1" dirty="0"/>
              <a:t/>
            </a:r>
            <a:br>
              <a:rPr lang="en-US" sz="3500" b="1" dirty="0"/>
            </a:br>
            <a:r>
              <a:rPr lang="en-US" sz="3500" b="1" dirty="0"/>
              <a:t>History and Evolution of IJMRA</a:t>
            </a:r>
            <a:r>
              <a:rPr lang="en-US" sz="3500" dirty="0"/>
              <a:t/>
            </a:r>
            <a:br>
              <a:rPr lang="en-US" sz="3500" dirty="0"/>
            </a:br>
            <a:endParaRPr lang="en-US" sz="3500" dirty="0"/>
          </a:p>
        </p:txBody>
      </p:sp>
      <p:sp>
        <p:nvSpPr>
          <p:cNvPr id="3" name="Content Placeholder 2"/>
          <p:cNvSpPr>
            <a:spLocks noGrp="1"/>
          </p:cNvSpPr>
          <p:nvPr>
            <p:ph idx="1"/>
          </p:nvPr>
        </p:nvSpPr>
        <p:spPr/>
        <p:txBody>
          <a:bodyPr>
            <a:normAutofit lnSpcReduction="10000"/>
          </a:bodyPr>
          <a:lstStyle/>
          <a:p>
            <a:r>
              <a:rPr lang="en-US" dirty="0"/>
              <a:t>Inception 2007</a:t>
            </a:r>
          </a:p>
          <a:p>
            <a:r>
              <a:rPr lang="en-US" dirty="0"/>
              <a:t>Onset identical to </a:t>
            </a:r>
            <a:r>
              <a:rPr lang="en-US" i="1" dirty="0"/>
              <a:t>Journal of Mixed Methods Research</a:t>
            </a:r>
          </a:p>
          <a:p>
            <a:r>
              <a:rPr lang="en-US" dirty="0"/>
              <a:t>Published by eContent Management Pty Ltd, Maleny OLD 4552, Australia </a:t>
            </a:r>
          </a:p>
          <a:p>
            <a:pPr lvl="1"/>
            <a:r>
              <a:rPr lang="en-US" dirty="0"/>
              <a:t>James H. Davidson, Publishing Director</a:t>
            </a:r>
          </a:p>
          <a:p>
            <a:r>
              <a:rPr lang="en-US" dirty="0"/>
              <a:t>eContent Management Pty Ltd published articles from Volume 1 (January, 2007) until Volume 8 (December, 2014).</a:t>
            </a:r>
          </a:p>
        </p:txBody>
      </p:sp>
      <p:pic>
        <p:nvPicPr>
          <p:cNvPr id="5" name="Picture 4"/>
          <p:cNvPicPr>
            <a:picLocks noChangeAspect="1"/>
          </p:cNvPicPr>
          <p:nvPr/>
        </p:nvPicPr>
        <p:blipFill>
          <a:blip r:embed="rId2"/>
          <a:stretch>
            <a:fillRect/>
          </a:stretch>
        </p:blipFill>
        <p:spPr>
          <a:xfrm>
            <a:off x="471017" y="137727"/>
            <a:ext cx="899698" cy="1416822"/>
          </a:xfrm>
          <a:prstGeom prst="rect">
            <a:avLst/>
          </a:prstGeom>
        </p:spPr>
      </p:pic>
    </p:spTree>
    <p:extLst>
      <p:ext uri="{BB962C8B-B14F-4D97-AF65-F5344CB8AC3E}">
        <p14:creationId xmlns:p14="http://schemas.microsoft.com/office/powerpoint/2010/main" val="3139383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23747" t="7895" r="17874" b="39474"/>
          <a:stretch/>
        </p:blipFill>
        <p:spPr>
          <a:xfrm>
            <a:off x="0" y="-152400"/>
            <a:ext cx="9067799" cy="7010400"/>
          </a:xfrm>
        </p:spPr>
      </p:pic>
    </p:spTree>
    <p:extLst>
      <p:ext uri="{BB962C8B-B14F-4D97-AF65-F5344CB8AC3E}">
        <p14:creationId xmlns:p14="http://schemas.microsoft.com/office/powerpoint/2010/main" val="3549950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304801"/>
          <a:ext cx="8686799" cy="6172251"/>
        </p:xfrm>
        <a:graphic>
          <a:graphicData uri="http://schemas.openxmlformats.org/drawingml/2006/table">
            <a:tbl>
              <a:tblPr/>
              <a:tblGrid>
                <a:gridCol w="410535">
                  <a:extLst>
                    <a:ext uri="{9D8B030D-6E8A-4147-A177-3AD203B41FA5}">
                      <a16:colId xmlns:a16="http://schemas.microsoft.com/office/drawing/2014/main" val="20000"/>
                    </a:ext>
                  </a:extLst>
                </a:gridCol>
                <a:gridCol w="1556922">
                  <a:extLst>
                    <a:ext uri="{9D8B030D-6E8A-4147-A177-3AD203B41FA5}">
                      <a16:colId xmlns:a16="http://schemas.microsoft.com/office/drawing/2014/main" val="20001"/>
                    </a:ext>
                  </a:extLst>
                </a:gridCol>
                <a:gridCol w="655543">
                  <a:extLst>
                    <a:ext uri="{9D8B030D-6E8A-4147-A177-3AD203B41FA5}">
                      <a16:colId xmlns:a16="http://schemas.microsoft.com/office/drawing/2014/main" val="20002"/>
                    </a:ext>
                  </a:extLst>
                </a:gridCol>
                <a:gridCol w="2949957">
                  <a:extLst>
                    <a:ext uri="{9D8B030D-6E8A-4147-A177-3AD203B41FA5}">
                      <a16:colId xmlns:a16="http://schemas.microsoft.com/office/drawing/2014/main" val="20003"/>
                    </a:ext>
                  </a:extLst>
                </a:gridCol>
                <a:gridCol w="3113842">
                  <a:extLst>
                    <a:ext uri="{9D8B030D-6E8A-4147-A177-3AD203B41FA5}">
                      <a16:colId xmlns:a16="http://schemas.microsoft.com/office/drawing/2014/main" val="20004"/>
                    </a:ext>
                  </a:extLst>
                </a:gridCol>
              </a:tblGrid>
              <a:tr h="901795">
                <a:tc>
                  <a:txBody>
                    <a:bodyPr/>
                    <a:lstStyle/>
                    <a:p>
                      <a:pPr marL="0" marR="0">
                        <a:spcBef>
                          <a:spcPts val="0"/>
                        </a:spcBef>
                        <a:spcAft>
                          <a:spcPts val="0"/>
                        </a:spcAft>
                      </a:pPr>
                      <a:r>
                        <a:rPr lang="en-US" sz="1600" b="1" dirty="0">
                          <a:latin typeface="Times New Roman"/>
                          <a:ea typeface="Times New Roman"/>
                          <a:cs typeface="Times New Roman"/>
                        </a:rPr>
                        <a:t>No </a:t>
                      </a:r>
                      <a:endParaRPr lang="en-US" sz="1600" dirty="0">
                        <a:latin typeface="Times New Roman"/>
                        <a:ea typeface="Times New Roman"/>
                        <a:cs typeface="Times New Roman"/>
                      </a:endParaRPr>
                    </a:p>
                  </a:txBody>
                  <a:tcPr marL="11678" marR="1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600" b="1" dirty="0">
                          <a:latin typeface="Times New Roman"/>
                          <a:ea typeface="Times New Roman"/>
                          <a:cs typeface="Times New Roman"/>
                        </a:rPr>
                        <a:t>APA Error Code</a:t>
                      </a:r>
                      <a:endParaRPr lang="en-US" sz="1600" dirty="0">
                        <a:latin typeface="Times New Roman"/>
                        <a:ea typeface="Times New Roman"/>
                        <a:cs typeface="Times New Roman"/>
                      </a:endParaRPr>
                    </a:p>
                  </a:txBody>
                  <a:tcPr marL="11678" marR="1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600" b="1" dirty="0">
                          <a:latin typeface="Times New Roman"/>
                          <a:ea typeface="Times New Roman"/>
                          <a:cs typeface="Times New Roman"/>
                        </a:rPr>
                        <a:t>  % </a:t>
                      </a:r>
                      <a:endParaRPr lang="en-US" sz="1600" dirty="0">
                        <a:latin typeface="Times New Roman"/>
                        <a:ea typeface="Times New Roman"/>
                        <a:cs typeface="Times New Roman"/>
                      </a:endParaRPr>
                    </a:p>
                  </a:txBody>
                  <a:tcPr marL="11678" marR="1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600" b="1" dirty="0">
                          <a:latin typeface="Times New Roman"/>
                          <a:ea typeface="Times New Roman"/>
                          <a:cs typeface="Times New Roman"/>
                        </a:rPr>
                        <a:t>Description of Error and Reference to Fifth Edition APA Rule Page No.</a:t>
                      </a:r>
                      <a:endParaRPr lang="en-US" sz="1600" dirty="0">
                        <a:latin typeface="Times New Roman"/>
                        <a:ea typeface="Times New Roman"/>
                        <a:cs typeface="Times New Roman"/>
                      </a:endParaRPr>
                    </a:p>
                  </a:txBody>
                  <a:tcPr marL="11678" marR="1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600" b="1" dirty="0">
                          <a:latin typeface="Times New Roman"/>
                          <a:ea typeface="Times New Roman"/>
                          <a:cs typeface="Times New Roman"/>
                        </a:rPr>
                        <a:t>Description of Error and Reference to Sixth Edition APA Rule Page No.</a:t>
                      </a:r>
                      <a:endParaRPr lang="en-US" sz="1600" dirty="0">
                        <a:latin typeface="Times New Roman"/>
                        <a:ea typeface="Times New Roman"/>
                        <a:cs typeface="Times New Roman"/>
                      </a:endParaRPr>
                    </a:p>
                  </a:txBody>
                  <a:tcPr marL="11678" marR="1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2565068">
                <a:tc>
                  <a:txBody>
                    <a:bodyPr/>
                    <a:lstStyle/>
                    <a:p>
                      <a:pPr marL="0" marR="0">
                        <a:spcBef>
                          <a:spcPts val="0"/>
                        </a:spcBef>
                        <a:spcAft>
                          <a:spcPts val="0"/>
                        </a:spcAft>
                      </a:pPr>
                      <a:r>
                        <a:rPr lang="en-US" sz="1600" dirty="0">
                          <a:latin typeface="Times New Roman"/>
                          <a:ea typeface="Times New Roman"/>
                          <a:cs typeface="Times New Roman"/>
                        </a:rPr>
                        <a:t>1</a:t>
                      </a:r>
                    </a:p>
                  </a:txBody>
                  <a:tcPr marL="11678" marR="1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latin typeface="Times New Roman"/>
                          <a:ea typeface="Times New Roman"/>
                          <a:cs typeface="Times New Roman"/>
                        </a:rPr>
                        <a:t>Numbers</a:t>
                      </a:r>
                      <a:endParaRPr lang="en-US" sz="1600" dirty="0">
                        <a:latin typeface="Times New Roman"/>
                        <a:ea typeface="Times New Roman"/>
                        <a:cs typeface="Times New Roman"/>
                      </a:endParaRPr>
                    </a:p>
                  </a:txBody>
                  <a:tcPr marL="11678" marR="1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600" dirty="0">
                          <a:latin typeface="Times New Roman"/>
                          <a:ea typeface="Times New Roman"/>
                          <a:cs typeface="Times New Roman"/>
                        </a:rPr>
                        <a:t>57.3%</a:t>
                      </a:r>
                    </a:p>
                  </a:txBody>
                  <a:tcPr marL="11678" marR="1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latin typeface="Times New Roman"/>
                          <a:ea typeface="Times New Roman"/>
                          <a:cs typeface="Times New Roman"/>
                        </a:rPr>
                        <a:t>Not using figures (e.g., all numbers 10 and above; p. 122); not using numbers to represent time, dates, ages, sample, subsample, or population size or in a numbered series (pp. 124-125)</a:t>
                      </a:r>
                      <a:endParaRPr lang="en-US" sz="1600" dirty="0">
                        <a:latin typeface="Times New Roman"/>
                        <a:ea typeface="Times New Roman"/>
                        <a:cs typeface="Times New Roman"/>
                      </a:endParaRPr>
                    </a:p>
                  </a:txBody>
                  <a:tcPr marL="11678" marR="1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Times New Roman"/>
                          <a:ea typeface="Times New Roman"/>
                          <a:cs typeface="Times New Roman"/>
                        </a:rPr>
                        <a:t>No change in the rule, with the exceptions that (a) do not use figures for sample size, population size, or specific numbers of subjects or participants in an experiment; (b) use words for approximations of numbers of days, months, and years; and (c) do not use numerals for numbers below 10 that are grouped with numbers above 10 (p. 112)</a:t>
                      </a:r>
                    </a:p>
                  </a:txBody>
                  <a:tcPr marL="11678" marR="1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01795">
                <a:tc>
                  <a:txBody>
                    <a:bodyPr/>
                    <a:lstStyle/>
                    <a:p>
                      <a:pPr marL="0" marR="0">
                        <a:spcBef>
                          <a:spcPts val="0"/>
                        </a:spcBef>
                        <a:spcAft>
                          <a:spcPts val="0"/>
                        </a:spcAft>
                      </a:pPr>
                      <a:r>
                        <a:rPr lang="en-US" sz="1600" dirty="0">
                          <a:latin typeface="Times New Roman"/>
                          <a:ea typeface="Times New Roman"/>
                          <a:cs typeface="Times New Roman"/>
                        </a:rPr>
                        <a:t>2</a:t>
                      </a:r>
                    </a:p>
                  </a:txBody>
                  <a:tcPr marL="11678" marR="1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Times New Roman"/>
                          <a:ea typeface="Times New Roman"/>
                          <a:cs typeface="Times New Roman"/>
                        </a:rPr>
                        <a:t>Hyphenation</a:t>
                      </a:r>
                    </a:p>
                  </a:txBody>
                  <a:tcPr marL="11678" marR="1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600" dirty="0">
                          <a:latin typeface="Times New Roman"/>
                          <a:ea typeface="Times New Roman"/>
                          <a:cs typeface="Times New Roman"/>
                        </a:rPr>
                        <a:t>55.5%</a:t>
                      </a:r>
                    </a:p>
                  </a:txBody>
                  <a:tcPr marL="11678" marR="1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latin typeface="Times New Roman"/>
                          <a:ea typeface="Times New Roman"/>
                          <a:cs typeface="Times New Roman"/>
                        </a:rPr>
                        <a:t>Not hyphenating a compound with a participle when it precedes the term it modifies (p. 91) </a:t>
                      </a:r>
                      <a:endParaRPr lang="en-US" sz="1600" dirty="0">
                        <a:latin typeface="Times New Roman"/>
                        <a:ea typeface="Times New Roman"/>
                        <a:cs typeface="Times New Roman"/>
                      </a:endParaRPr>
                    </a:p>
                  </a:txBody>
                  <a:tcPr marL="11678" marR="1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Times New Roman"/>
                          <a:ea typeface="Times New Roman"/>
                          <a:cs typeface="Times New Roman"/>
                        </a:rPr>
                        <a:t>No change in the rule (p. 97)</a:t>
                      </a:r>
                    </a:p>
                  </a:txBody>
                  <a:tcPr marL="11678" marR="1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03593">
                <a:tc>
                  <a:txBody>
                    <a:bodyPr/>
                    <a:lstStyle/>
                    <a:p>
                      <a:pPr marL="0" marR="0">
                        <a:spcBef>
                          <a:spcPts val="0"/>
                        </a:spcBef>
                        <a:spcAft>
                          <a:spcPts val="0"/>
                        </a:spcAft>
                      </a:pPr>
                      <a:r>
                        <a:rPr lang="en-US" sz="1600" dirty="0">
                          <a:latin typeface="Times New Roman"/>
                          <a:ea typeface="Times New Roman"/>
                          <a:cs typeface="Times New Roman"/>
                        </a:rPr>
                        <a:t>3</a:t>
                      </a:r>
                    </a:p>
                  </a:txBody>
                  <a:tcPr marL="11678" marR="1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Times New Roman"/>
                          <a:ea typeface="Times New Roman"/>
                          <a:cs typeface="Times New Roman"/>
                        </a:rPr>
                        <a:t>Use of </a:t>
                      </a:r>
                      <a:r>
                        <a:rPr lang="en-US" sz="1600" i="1" dirty="0">
                          <a:latin typeface="Times New Roman"/>
                          <a:ea typeface="Times New Roman"/>
                          <a:cs typeface="Times New Roman"/>
                        </a:rPr>
                        <a:t>et al.</a:t>
                      </a:r>
                      <a:endParaRPr lang="en-US" sz="1600" dirty="0">
                        <a:latin typeface="Times New Roman"/>
                        <a:ea typeface="Times New Roman"/>
                        <a:cs typeface="Times New Roman"/>
                      </a:endParaRPr>
                    </a:p>
                  </a:txBody>
                  <a:tcPr marL="11678" marR="1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600" dirty="0">
                          <a:latin typeface="Times New Roman"/>
                          <a:ea typeface="Times New Roman"/>
                          <a:cs typeface="Times New Roman"/>
                        </a:rPr>
                        <a:t>44.5%</a:t>
                      </a:r>
                    </a:p>
                  </a:txBody>
                  <a:tcPr marL="11678" marR="1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latin typeface="Times New Roman"/>
                          <a:ea typeface="Times New Roman"/>
                          <a:cs typeface="Times New Roman"/>
                        </a:rPr>
                        <a:t>Not citing all authors the first time; in subsequent citations, not including only the surname of the first author followed by "et al." (not italicized and with a period after “al”; p. 208)</a:t>
                      </a:r>
                      <a:endParaRPr lang="en-US" sz="1600" dirty="0">
                        <a:latin typeface="Times New Roman"/>
                        <a:ea typeface="Times New Roman"/>
                        <a:cs typeface="Times New Roman"/>
                      </a:endParaRPr>
                    </a:p>
                  </a:txBody>
                  <a:tcPr marL="11678" marR="1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latin typeface="Times New Roman"/>
                          <a:ea typeface="Times New Roman"/>
                          <a:cs typeface="Times New Roman"/>
                        </a:rPr>
                        <a:t>Clarifications were provided for citing works by six or more authors (p. 175)</a:t>
                      </a:r>
                    </a:p>
                  </a:txBody>
                  <a:tcPr marL="11678" marR="116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10655416"/>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14400" y="274638"/>
            <a:ext cx="7772400" cy="3306762"/>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a:ln>
                <a:noFill/>
              </a:ln>
              <a:solidFill>
                <a:srgbClr val="C00000"/>
              </a:solidFill>
              <a:effectLst/>
              <a:uLnTx/>
              <a:uFillTx/>
              <a:latin typeface="+mj-lt"/>
              <a:ea typeface="+mj-ea"/>
              <a:cs typeface="+mj-cs"/>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29879769"/>
      </p:ext>
    </p:extLst>
  </p:cSld>
  <p:clrMapOvr>
    <a:masterClrMapping/>
  </p:clrMapOvr>
  <p:transition spd="med">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304800" y="381000"/>
            <a:ext cx="8382000" cy="6172200"/>
          </a:xfrm>
        </p:spPr>
        <p:txBody>
          <a:bodyPr>
            <a:normAutofit/>
          </a:bodyPr>
          <a:lstStyle/>
          <a:p>
            <a:r>
              <a:rPr lang="en-US" sz="9000" i="1" dirty="0"/>
              <a:t>Happy Writing!!!!!</a:t>
            </a:r>
          </a:p>
          <a:p>
            <a:pPr marL="0" indent="0">
              <a:buNone/>
            </a:pPr>
            <a:endParaRPr lang="en-US" sz="9000" dirty="0"/>
          </a:p>
        </p:txBody>
      </p:sp>
    </p:spTree>
    <p:extLst>
      <p:ext uri="{BB962C8B-B14F-4D97-AF65-F5344CB8AC3E}">
        <p14:creationId xmlns:p14="http://schemas.microsoft.com/office/powerpoint/2010/main" val="26886316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solidFill>
                  <a:schemeClr val="tx1"/>
                </a:solidFill>
                <a:latin typeface="Arial" panose="020B0604020202020204" pitchFamily="34" charset="0"/>
              </a:defRPr>
            </a:lvl1pPr>
            <a:lvl2pPr marL="557213" indent="-214313">
              <a:defRPr>
                <a:solidFill>
                  <a:schemeClr val="tx1"/>
                </a:solidFill>
                <a:latin typeface="Arial" panose="020B0604020202020204" pitchFamily="34" charset="0"/>
              </a:defRPr>
            </a:lvl2pPr>
            <a:lvl3pPr marL="857250" indent="-171450">
              <a:defRPr>
                <a:solidFill>
                  <a:schemeClr val="tx1"/>
                </a:solidFill>
                <a:latin typeface="Arial" panose="020B0604020202020204" pitchFamily="34" charset="0"/>
              </a:defRPr>
            </a:lvl3pPr>
            <a:lvl4pPr marL="1200150" indent="-171450">
              <a:defRPr>
                <a:solidFill>
                  <a:schemeClr val="tx1"/>
                </a:solidFill>
                <a:latin typeface="Arial" panose="020B0604020202020204" pitchFamily="34" charset="0"/>
              </a:defRPr>
            </a:lvl4pPr>
            <a:lvl5pPr marL="1543050" indent="-17145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fld id="{C97AEA1E-675F-4CF5-BDC5-3EF2898BA456}" type="slidenum">
              <a:rPr lang="en-US" altLang="en-US"/>
              <a:pPr/>
              <a:t>34</a:t>
            </a:fld>
            <a:endParaRPr lang="en-US" altLang="en-US" dirty="0"/>
          </a:p>
        </p:txBody>
      </p:sp>
      <p:sp>
        <p:nvSpPr>
          <p:cNvPr id="652290" name="Rectangle 2"/>
          <p:cNvSpPr>
            <a:spLocks noGrp="1" noChangeArrowheads="1"/>
          </p:cNvSpPr>
          <p:nvPr>
            <p:ph type="title"/>
          </p:nvPr>
        </p:nvSpPr>
        <p:spPr>
          <a:xfrm>
            <a:off x="183697" y="169817"/>
            <a:ext cx="8854168" cy="914400"/>
          </a:xfrm>
        </p:spPr>
        <p:txBody>
          <a:bodyPr>
            <a:noAutofit/>
          </a:bodyPr>
          <a:lstStyle/>
          <a:p>
            <a:pPr algn="ctr" eaLnBrk="1" hangingPunct="1">
              <a:defRPr/>
            </a:pPr>
            <a:endParaRPr lang="en-US" sz="3300" b="1" dirty="0">
              <a:solidFill>
                <a:srgbClr val="C00000"/>
              </a:solidFill>
            </a:endParaRPr>
          </a:p>
        </p:txBody>
      </p:sp>
      <p:sp>
        <p:nvSpPr>
          <p:cNvPr id="2" name="Content Placeholder 1"/>
          <p:cNvSpPr>
            <a:spLocks noGrp="1"/>
          </p:cNvSpPr>
          <p:nvPr>
            <p:ph idx="1"/>
          </p:nvPr>
        </p:nvSpPr>
        <p:spPr>
          <a:xfrm>
            <a:off x="2510518" y="3206184"/>
            <a:ext cx="5821136" cy="908617"/>
          </a:xfrm>
        </p:spPr>
        <p:txBody>
          <a:bodyPr/>
          <a:lstStyle/>
          <a:p>
            <a:pPr lvl="3">
              <a:buNone/>
              <a:defRPr/>
            </a:pPr>
            <a:r>
              <a:rPr lang="en-US" sz="1800" dirty="0"/>
              <a:t>. </a:t>
            </a:r>
          </a:p>
        </p:txBody>
      </p:sp>
      <p:pic>
        <p:nvPicPr>
          <p:cNvPr id="79876" name="Picture 4" descr="http://jencorkill.com/wp-content/uploads/2014/01/Write-Bravely_2560-x-1600_1920x1200.jpg"/>
          <p:cNvPicPr>
            <a:picLocks noChangeAspect="1" noChangeArrowheads="1"/>
          </p:cNvPicPr>
          <p:nvPr/>
        </p:nvPicPr>
        <p:blipFill>
          <a:blip r:embed="rId3"/>
          <a:srcRect/>
          <a:stretch>
            <a:fillRect/>
          </a:stretch>
        </p:blipFill>
        <p:spPr bwMode="auto">
          <a:xfrm>
            <a:off x="0" y="0"/>
            <a:ext cx="9143999" cy="6857999"/>
          </a:xfrm>
          <a:prstGeom prst="rect">
            <a:avLst/>
          </a:prstGeom>
          <a:noFill/>
        </p:spPr>
      </p:pic>
    </p:spTree>
    <p:extLst>
      <p:ext uri="{BB962C8B-B14F-4D97-AF65-F5344CB8AC3E}">
        <p14:creationId xmlns:p14="http://schemas.microsoft.com/office/powerpoint/2010/main" val="1811674801"/>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a:t>If you have further questions you would like to follow up with me, I can be contacted at:</a:t>
            </a:r>
          </a:p>
          <a:p>
            <a:pPr marL="0" indent="0" algn="ctr">
              <a:buNone/>
            </a:pPr>
            <a:r>
              <a:rPr lang="en-US" dirty="0"/>
              <a:t>tonyonwuegbuzie@aol.com</a:t>
            </a:r>
          </a:p>
          <a:p>
            <a:endParaRPr lang="en-US" dirty="0"/>
          </a:p>
        </p:txBody>
      </p:sp>
      <p:pic>
        <p:nvPicPr>
          <p:cNvPr id="4" name="Picture 3"/>
          <p:cNvPicPr>
            <a:picLocks noChangeAspect="1"/>
          </p:cNvPicPr>
          <p:nvPr/>
        </p:nvPicPr>
        <p:blipFill>
          <a:blip r:embed="rId2"/>
          <a:stretch>
            <a:fillRect/>
          </a:stretch>
        </p:blipFill>
        <p:spPr>
          <a:xfrm>
            <a:off x="107504" y="3933056"/>
            <a:ext cx="9036496" cy="2638445"/>
          </a:xfrm>
          <a:prstGeom prst="rect">
            <a:avLst/>
          </a:prstGeom>
        </p:spPr>
      </p:pic>
    </p:spTree>
    <p:extLst>
      <p:ext uri="{BB962C8B-B14F-4D97-AF65-F5344CB8AC3E}">
        <p14:creationId xmlns:p14="http://schemas.microsoft.com/office/powerpoint/2010/main" val="2502478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9001000" cy="1143000"/>
          </a:xfrm>
        </p:spPr>
        <p:txBody>
          <a:bodyPr>
            <a:noAutofit/>
          </a:bodyPr>
          <a:lstStyle/>
          <a:p>
            <a:r>
              <a:rPr lang="en-US" sz="3500" b="1" dirty="0"/>
              <a:t/>
            </a:r>
            <a:br>
              <a:rPr lang="en-US" sz="3500" b="1" dirty="0"/>
            </a:br>
            <a:r>
              <a:rPr lang="en-US" sz="3500" b="1" dirty="0"/>
              <a:t>           History and Evolution of IJMRA</a:t>
            </a:r>
            <a:r>
              <a:rPr lang="en-US" sz="3500" dirty="0"/>
              <a:t/>
            </a:r>
            <a:br>
              <a:rPr lang="en-US" sz="3500" dirty="0"/>
            </a:br>
            <a:endParaRPr lang="en-US" sz="3500" dirty="0"/>
          </a:p>
        </p:txBody>
      </p:sp>
      <p:sp>
        <p:nvSpPr>
          <p:cNvPr id="3" name="Content Placeholder 2"/>
          <p:cNvSpPr>
            <a:spLocks noGrp="1"/>
          </p:cNvSpPr>
          <p:nvPr>
            <p:ph idx="1"/>
          </p:nvPr>
        </p:nvSpPr>
        <p:spPr/>
        <p:txBody>
          <a:bodyPr>
            <a:normAutofit/>
          </a:bodyPr>
          <a:lstStyle/>
          <a:p>
            <a:r>
              <a:rPr lang="en-US" dirty="0"/>
              <a:t>In 2015, Routledge Taylor and Francis, Taylor and Francis Group took over ownership of IJMRA from eContent Management Pty Ltd  </a:t>
            </a:r>
          </a:p>
          <a:p>
            <a:pPr lvl="1"/>
            <a:r>
              <a:rPr lang="en-US" dirty="0"/>
              <a:t>Published Volume 9</a:t>
            </a:r>
          </a:p>
          <a:p>
            <a:r>
              <a:rPr lang="en-US" dirty="0"/>
              <a:t>Unfortunately, after only 1 year, Routledge Taylor and Francis ceased publication of IJMRA on December 31, 2015, with Volume 9 issue 1 being the final issue published</a:t>
            </a:r>
          </a:p>
        </p:txBody>
      </p:sp>
      <p:pic>
        <p:nvPicPr>
          <p:cNvPr id="4" name="Picture 3"/>
          <p:cNvPicPr>
            <a:picLocks noChangeAspect="1"/>
          </p:cNvPicPr>
          <p:nvPr/>
        </p:nvPicPr>
        <p:blipFill>
          <a:blip r:embed="rId2"/>
          <a:stretch>
            <a:fillRect/>
          </a:stretch>
        </p:blipFill>
        <p:spPr>
          <a:xfrm>
            <a:off x="91728" y="477907"/>
            <a:ext cx="2032000" cy="971550"/>
          </a:xfrm>
          <a:prstGeom prst="rect">
            <a:avLst/>
          </a:prstGeom>
        </p:spPr>
      </p:pic>
    </p:spTree>
    <p:extLst>
      <p:ext uri="{BB962C8B-B14F-4D97-AF65-F5344CB8AC3E}">
        <p14:creationId xmlns:p14="http://schemas.microsoft.com/office/powerpoint/2010/main" val="1237017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9001000" cy="1143000"/>
          </a:xfrm>
        </p:spPr>
        <p:txBody>
          <a:bodyPr>
            <a:noAutofit/>
          </a:bodyPr>
          <a:lstStyle/>
          <a:p>
            <a:r>
              <a:rPr lang="en-US" sz="3500" b="1" dirty="0"/>
              <a:t/>
            </a:r>
            <a:br>
              <a:rPr lang="en-US" sz="3500" b="1" dirty="0"/>
            </a:br>
            <a:r>
              <a:rPr lang="en-US" sz="3500" b="1" dirty="0"/>
              <a:t>           History and Evolution of IJMRA</a:t>
            </a:r>
            <a:r>
              <a:rPr lang="en-US" sz="3500" dirty="0"/>
              <a:t/>
            </a:r>
            <a:br>
              <a:rPr lang="en-US" sz="3500" dirty="0"/>
            </a:br>
            <a:endParaRPr lang="en-US" sz="3500" dirty="0"/>
          </a:p>
        </p:txBody>
      </p:sp>
      <p:sp>
        <p:nvSpPr>
          <p:cNvPr id="3" name="Content Placeholder 2"/>
          <p:cNvSpPr>
            <a:spLocks noGrp="1"/>
          </p:cNvSpPr>
          <p:nvPr>
            <p:ph idx="1"/>
          </p:nvPr>
        </p:nvSpPr>
        <p:spPr/>
        <p:txBody>
          <a:bodyPr>
            <a:normAutofit/>
          </a:bodyPr>
          <a:lstStyle/>
          <a:p>
            <a:r>
              <a:rPr lang="en-US" dirty="0"/>
              <a:t>After much discussion with the Routledge Taylor and Francis Publishers, I was given the opportunity legally to own IJMRA, which I enthusiastically and gratefully accepted.</a:t>
            </a:r>
          </a:p>
        </p:txBody>
      </p:sp>
      <p:pic>
        <p:nvPicPr>
          <p:cNvPr id="4" name="Picture 3"/>
          <p:cNvPicPr>
            <a:picLocks noChangeAspect="1"/>
          </p:cNvPicPr>
          <p:nvPr/>
        </p:nvPicPr>
        <p:blipFill>
          <a:blip r:embed="rId2"/>
          <a:stretch>
            <a:fillRect/>
          </a:stretch>
        </p:blipFill>
        <p:spPr>
          <a:xfrm>
            <a:off x="91728" y="477907"/>
            <a:ext cx="2032000" cy="971550"/>
          </a:xfrm>
          <a:prstGeom prst="rect">
            <a:avLst/>
          </a:prstGeom>
        </p:spPr>
      </p:pic>
      <p:pic>
        <p:nvPicPr>
          <p:cNvPr id="5" name="Picture 4"/>
          <p:cNvPicPr>
            <a:picLocks noChangeAspect="1"/>
          </p:cNvPicPr>
          <p:nvPr/>
        </p:nvPicPr>
        <p:blipFill>
          <a:blip r:embed="rId3"/>
          <a:stretch>
            <a:fillRect/>
          </a:stretch>
        </p:blipFill>
        <p:spPr>
          <a:xfrm>
            <a:off x="827584" y="4005064"/>
            <a:ext cx="7704856" cy="2703890"/>
          </a:xfrm>
          <a:prstGeom prst="rect">
            <a:avLst/>
          </a:prstGeom>
        </p:spPr>
      </p:pic>
    </p:spTree>
    <p:extLst>
      <p:ext uri="{BB962C8B-B14F-4D97-AF65-F5344CB8AC3E}">
        <p14:creationId xmlns:p14="http://schemas.microsoft.com/office/powerpoint/2010/main" val="3570578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9001000" cy="1143000"/>
          </a:xfrm>
        </p:spPr>
        <p:txBody>
          <a:bodyPr>
            <a:noAutofit/>
          </a:bodyPr>
          <a:lstStyle/>
          <a:p>
            <a:r>
              <a:rPr lang="en-US" sz="3500" b="1" dirty="0"/>
              <a:t/>
            </a:r>
            <a:br>
              <a:rPr lang="en-US" sz="3500" b="1" dirty="0"/>
            </a:br>
            <a:r>
              <a:rPr lang="en-US" sz="3500" b="1" dirty="0"/>
              <a:t>           History and Evolution of IJMRA</a:t>
            </a:r>
            <a:r>
              <a:rPr lang="en-US" sz="3500" dirty="0"/>
              <a:t/>
            </a:r>
            <a:br>
              <a:rPr lang="en-US" sz="3500" dirty="0"/>
            </a:br>
            <a:endParaRPr lang="en-US" sz="3500" dirty="0"/>
          </a:p>
        </p:txBody>
      </p:sp>
      <p:sp>
        <p:nvSpPr>
          <p:cNvPr id="3" name="Content Placeholder 2"/>
          <p:cNvSpPr>
            <a:spLocks noGrp="1"/>
          </p:cNvSpPr>
          <p:nvPr>
            <p:ph idx="1"/>
          </p:nvPr>
        </p:nvSpPr>
        <p:spPr/>
        <p:txBody>
          <a:bodyPr>
            <a:normAutofit/>
          </a:bodyPr>
          <a:lstStyle/>
          <a:p>
            <a:r>
              <a:rPr lang="en-US" dirty="0"/>
              <a:t>After a year (i.e., 2016), in which IJMRA was dormant, as Editor-in-Chief, I am re-launching IJMRA in 2017 with Volume 10, Issue 1.</a:t>
            </a:r>
          </a:p>
        </p:txBody>
      </p:sp>
      <p:pic>
        <p:nvPicPr>
          <p:cNvPr id="4" name="Picture 3"/>
          <p:cNvPicPr>
            <a:picLocks noChangeAspect="1"/>
          </p:cNvPicPr>
          <p:nvPr/>
        </p:nvPicPr>
        <p:blipFill>
          <a:blip r:embed="rId2"/>
          <a:stretch>
            <a:fillRect/>
          </a:stretch>
        </p:blipFill>
        <p:spPr>
          <a:xfrm>
            <a:off x="395536" y="3573016"/>
            <a:ext cx="8291264" cy="2448272"/>
          </a:xfrm>
          <a:prstGeom prst="rect">
            <a:avLst/>
          </a:prstGeom>
        </p:spPr>
      </p:pic>
    </p:spTree>
    <p:extLst>
      <p:ext uri="{BB962C8B-B14F-4D97-AF65-F5344CB8AC3E}">
        <p14:creationId xmlns:p14="http://schemas.microsoft.com/office/powerpoint/2010/main" val="1670987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9001000" cy="1143000"/>
          </a:xfrm>
        </p:spPr>
        <p:txBody>
          <a:bodyPr>
            <a:noAutofit/>
          </a:bodyPr>
          <a:lstStyle/>
          <a:p>
            <a:r>
              <a:rPr lang="en-US" sz="3500" b="1" dirty="0"/>
              <a:t>IJMRA Today…..</a:t>
            </a:r>
            <a:endParaRPr lang="en-US" sz="3500" dirty="0"/>
          </a:p>
        </p:txBody>
      </p:sp>
      <p:sp>
        <p:nvSpPr>
          <p:cNvPr id="3" name="Content Placeholder 2"/>
          <p:cNvSpPr>
            <a:spLocks noGrp="1"/>
          </p:cNvSpPr>
          <p:nvPr>
            <p:ph idx="1"/>
          </p:nvPr>
        </p:nvSpPr>
        <p:spPr>
          <a:xfrm>
            <a:off x="493203" y="1310034"/>
            <a:ext cx="8229600" cy="4525963"/>
          </a:xfrm>
        </p:spPr>
        <p:txBody>
          <a:bodyPr>
            <a:normAutofit/>
          </a:bodyPr>
          <a:lstStyle/>
          <a:p>
            <a:r>
              <a:rPr lang="en-US" dirty="0"/>
              <a:t>Thank you to Professor Anthony Harris, Chair of the Department of Educational Leadership, at Sam Houston State University for part-sponsoring IJMRA</a:t>
            </a:r>
          </a:p>
        </p:txBody>
      </p:sp>
      <p:pic>
        <p:nvPicPr>
          <p:cNvPr id="5" name="Picture 4"/>
          <p:cNvPicPr>
            <a:picLocks noChangeAspect="1"/>
          </p:cNvPicPr>
          <p:nvPr/>
        </p:nvPicPr>
        <p:blipFill>
          <a:blip r:embed="rId2"/>
          <a:stretch>
            <a:fillRect/>
          </a:stretch>
        </p:blipFill>
        <p:spPr>
          <a:xfrm>
            <a:off x="2448123" y="3573016"/>
            <a:ext cx="4319761" cy="3083645"/>
          </a:xfrm>
          <a:prstGeom prst="rect">
            <a:avLst/>
          </a:prstGeom>
        </p:spPr>
      </p:pic>
    </p:spTree>
    <p:extLst>
      <p:ext uri="{BB962C8B-B14F-4D97-AF65-F5344CB8AC3E}">
        <p14:creationId xmlns:p14="http://schemas.microsoft.com/office/powerpoint/2010/main" val="3546518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00" y="10104"/>
            <a:ext cx="9001000" cy="1143000"/>
          </a:xfrm>
        </p:spPr>
        <p:txBody>
          <a:bodyPr>
            <a:noAutofit/>
          </a:bodyPr>
          <a:lstStyle/>
          <a:p>
            <a:r>
              <a:rPr lang="en-US" sz="3500" b="1" dirty="0"/>
              <a:t/>
            </a:r>
            <a:br>
              <a:rPr lang="en-US" sz="3500" b="1" dirty="0"/>
            </a:br>
            <a:r>
              <a:rPr lang="en-US" sz="3500" b="1" dirty="0"/>
              <a:t>IJMRA Today…..</a:t>
            </a:r>
            <a:r>
              <a:rPr lang="en-US" sz="3500" dirty="0"/>
              <a:t/>
            </a:r>
            <a:br>
              <a:rPr lang="en-US" sz="3500" dirty="0"/>
            </a:br>
            <a:endParaRPr lang="en-US" sz="3500" dirty="0"/>
          </a:p>
        </p:txBody>
      </p:sp>
      <p:sp>
        <p:nvSpPr>
          <p:cNvPr id="3" name="Content Placeholder 2"/>
          <p:cNvSpPr>
            <a:spLocks noGrp="1"/>
          </p:cNvSpPr>
          <p:nvPr>
            <p:ph idx="1"/>
          </p:nvPr>
        </p:nvSpPr>
        <p:spPr>
          <a:xfrm>
            <a:off x="143000" y="1052736"/>
            <a:ext cx="8893496" cy="5544616"/>
          </a:xfrm>
        </p:spPr>
        <p:txBody>
          <a:bodyPr>
            <a:noAutofit/>
          </a:bodyPr>
          <a:lstStyle/>
          <a:p>
            <a:r>
              <a:rPr lang="en-US" sz="2800" dirty="0"/>
              <a:t>The following renowned scholars agreed to serve on the editor team in the following capacity:</a:t>
            </a:r>
          </a:p>
          <a:p>
            <a:pPr lvl="1"/>
            <a:r>
              <a:rPr lang="en-US" dirty="0"/>
              <a:t>Co-Editor: </a:t>
            </a:r>
            <a:r>
              <a:rPr lang="en-US" b="1" dirty="0"/>
              <a:t>Professor R. Burke Johnson</a:t>
            </a:r>
            <a:r>
              <a:rPr lang="en-US" dirty="0"/>
              <a:t> (University of South Alabama, USA)</a:t>
            </a:r>
          </a:p>
          <a:p>
            <a:pPr lvl="1"/>
            <a:r>
              <a:rPr lang="en-US" dirty="0"/>
              <a:t>Co-Editor: </a:t>
            </a:r>
            <a:r>
              <a:rPr lang="en-US" b="1" dirty="0"/>
              <a:t>Dr. John H. Hitchcock</a:t>
            </a:r>
            <a:r>
              <a:rPr lang="en-US" dirty="0"/>
              <a:t> (Indiana University, USA)</a:t>
            </a:r>
          </a:p>
          <a:p>
            <a:pPr lvl="1"/>
            <a:r>
              <a:rPr lang="en-US" dirty="0"/>
              <a:t>Co-Editor: </a:t>
            </a:r>
            <a:r>
              <a:rPr lang="en-US" b="1" dirty="0"/>
              <a:t>Professor Brigitte Smit</a:t>
            </a:r>
            <a:r>
              <a:rPr lang="en-US" dirty="0"/>
              <a:t> (University of South Africa, South Africa)</a:t>
            </a:r>
          </a:p>
          <a:p>
            <a:pPr lvl="1"/>
            <a:r>
              <a:rPr lang="en-US" dirty="0"/>
              <a:t>Media Editor: </a:t>
            </a:r>
            <a:r>
              <a:rPr lang="en-US" b="1" dirty="0"/>
              <a:t>Dr. Vanessa Scherman</a:t>
            </a:r>
            <a:r>
              <a:rPr lang="en-US" dirty="0"/>
              <a:t> (University of South Africa, South Africa)</a:t>
            </a:r>
          </a:p>
          <a:p>
            <a:pPr lvl="1"/>
            <a:r>
              <a:rPr lang="en-US" dirty="0"/>
              <a:t>Managing Editor: </a:t>
            </a:r>
            <a:r>
              <a:rPr lang="en-US" b="1" dirty="0"/>
              <a:t>Dr. Donggil Song</a:t>
            </a:r>
            <a:r>
              <a:rPr lang="en-US" dirty="0"/>
              <a:t> (Sam Houston State University, USA)</a:t>
            </a:r>
          </a:p>
          <a:p>
            <a:endParaRPr lang="en-US" sz="2800" dirty="0"/>
          </a:p>
        </p:txBody>
      </p:sp>
    </p:spTree>
    <p:extLst>
      <p:ext uri="{BB962C8B-B14F-4D97-AF65-F5344CB8AC3E}">
        <p14:creationId xmlns:p14="http://schemas.microsoft.com/office/powerpoint/2010/main" val="1490731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94356" y="3292206"/>
            <a:ext cx="1884126" cy="236706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240" y="121738"/>
            <a:ext cx="1884126" cy="2194955"/>
          </a:xfrm>
          <a:prstGeom prst="rect">
            <a:avLst/>
          </a:prstGeom>
        </p:spPr>
      </p:pic>
      <p:pic>
        <p:nvPicPr>
          <p:cNvPr id="6" name="Picture 5"/>
          <p:cNvPicPr>
            <a:picLocks noChangeAspect="1"/>
          </p:cNvPicPr>
          <p:nvPr/>
        </p:nvPicPr>
        <p:blipFill>
          <a:blip r:embed="rId4"/>
          <a:stretch>
            <a:fillRect/>
          </a:stretch>
        </p:blipFill>
        <p:spPr>
          <a:xfrm>
            <a:off x="903758" y="3406645"/>
            <a:ext cx="1656506" cy="229881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9912" y="111873"/>
            <a:ext cx="1728192" cy="2194956"/>
          </a:xfrm>
          <a:prstGeom prst="rect">
            <a:avLst/>
          </a:prstGeom>
        </p:spPr>
      </p:pic>
      <p:pic>
        <p:nvPicPr>
          <p:cNvPr id="8" name="Picture 7"/>
          <p:cNvPicPr>
            <a:picLocks noChangeAspect="1"/>
          </p:cNvPicPr>
          <p:nvPr/>
        </p:nvPicPr>
        <p:blipFill>
          <a:blip r:embed="rId6"/>
          <a:stretch>
            <a:fillRect/>
          </a:stretch>
        </p:blipFill>
        <p:spPr>
          <a:xfrm>
            <a:off x="687908" y="188639"/>
            <a:ext cx="2466975" cy="2100195"/>
          </a:xfrm>
          <a:prstGeom prst="rect">
            <a:avLst/>
          </a:prstGeom>
        </p:spPr>
      </p:pic>
      <p:sp>
        <p:nvSpPr>
          <p:cNvPr id="9" name="TextBox 8"/>
          <p:cNvSpPr txBox="1"/>
          <p:nvPr/>
        </p:nvSpPr>
        <p:spPr>
          <a:xfrm>
            <a:off x="453851" y="2339889"/>
            <a:ext cx="2966020" cy="784830"/>
          </a:xfrm>
          <a:prstGeom prst="rect">
            <a:avLst/>
          </a:prstGeom>
          <a:noFill/>
        </p:spPr>
        <p:txBody>
          <a:bodyPr wrap="square" rtlCol="0">
            <a:spAutoFit/>
          </a:bodyPr>
          <a:lstStyle/>
          <a:p>
            <a:pPr algn="ctr"/>
            <a:r>
              <a:rPr lang="en-US" sz="1500" dirty="0"/>
              <a:t>R. Burke Johnson</a:t>
            </a:r>
          </a:p>
          <a:p>
            <a:pPr algn="ctr"/>
            <a:r>
              <a:rPr lang="en-US" sz="1500" dirty="0"/>
              <a:t>University of South Alabama, USA</a:t>
            </a:r>
          </a:p>
          <a:p>
            <a:pPr algn="ctr"/>
            <a:r>
              <a:rPr lang="en-US" sz="1500" dirty="0"/>
              <a:t>Co-Editor</a:t>
            </a:r>
          </a:p>
        </p:txBody>
      </p:sp>
      <p:pic>
        <p:nvPicPr>
          <p:cNvPr id="10" name="Picture 9"/>
          <p:cNvPicPr>
            <a:picLocks noChangeAspect="1"/>
          </p:cNvPicPr>
          <p:nvPr/>
        </p:nvPicPr>
        <p:blipFill>
          <a:blip r:embed="rId7"/>
          <a:stretch>
            <a:fillRect/>
          </a:stretch>
        </p:blipFill>
        <p:spPr>
          <a:xfrm>
            <a:off x="3498726" y="3620243"/>
            <a:ext cx="2290564" cy="2367064"/>
          </a:xfrm>
          <a:prstGeom prst="rect">
            <a:avLst/>
          </a:prstGeom>
        </p:spPr>
      </p:pic>
      <p:sp>
        <p:nvSpPr>
          <p:cNvPr id="11" name="TextBox 10"/>
          <p:cNvSpPr txBox="1"/>
          <p:nvPr/>
        </p:nvSpPr>
        <p:spPr>
          <a:xfrm>
            <a:off x="3361556" y="2377218"/>
            <a:ext cx="3048818" cy="784830"/>
          </a:xfrm>
          <a:prstGeom prst="rect">
            <a:avLst/>
          </a:prstGeom>
          <a:noFill/>
        </p:spPr>
        <p:txBody>
          <a:bodyPr wrap="square" rtlCol="0">
            <a:spAutoFit/>
          </a:bodyPr>
          <a:lstStyle/>
          <a:p>
            <a:pPr algn="ctr"/>
            <a:r>
              <a:rPr lang="en-US" sz="1500" dirty="0"/>
              <a:t>Tony Onwuegbuzie </a:t>
            </a:r>
          </a:p>
          <a:p>
            <a:r>
              <a:rPr lang="en-US" sz="1500" dirty="0"/>
              <a:t>Sam Houston State University, USA</a:t>
            </a:r>
          </a:p>
          <a:p>
            <a:pPr algn="ctr"/>
            <a:r>
              <a:rPr lang="en-US" sz="1500" dirty="0"/>
              <a:t>Editor-in-Chief</a:t>
            </a:r>
          </a:p>
        </p:txBody>
      </p:sp>
      <p:sp>
        <p:nvSpPr>
          <p:cNvPr id="12" name="TextBox 11"/>
          <p:cNvSpPr txBox="1"/>
          <p:nvPr/>
        </p:nvSpPr>
        <p:spPr>
          <a:xfrm>
            <a:off x="6317720" y="2324798"/>
            <a:ext cx="3048818" cy="784830"/>
          </a:xfrm>
          <a:prstGeom prst="rect">
            <a:avLst/>
          </a:prstGeom>
          <a:noFill/>
        </p:spPr>
        <p:txBody>
          <a:bodyPr wrap="square" rtlCol="0">
            <a:spAutoFit/>
          </a:bodyPr>
          <a:lstStyle/>
          <a:p>
            <a:pPr algn="ctr"/>
            <a:r>
              <a:rPr lang="en-US" sz="1500" dirty="0"/>
              <a:t>John H. Hitchcock</a:t>
            </a:r>
          </a:p>
          <a:p>
            <a:pPr algn="ctr"/>
            <a:r>
              <a:rPr lang="en-US" sz="1500" dirty="0"/>
              <a:t>Indiana University, USA</a:t>
            </a:r>
          </a:p>
          <a:p>
            <a:pPr algn="ctr"/>
            <a:r>
              <a:rPr lang="en-US" sz="1500" dirty="0"/>
              <a:t>Co-Editor</a:t>
            </a:r>
          </a:p>
        </p:txBody>
      </p:sp>
      <p:sp>
        <p:nvSpPr>
          <p:cNvPr id="13" name="TextBox 12"/>
          <p:cNvSpPr txBox="1"/>
          <p:nvPr/>
        </p:nvSpPr>
        <p:spPr>
          <a:xfrm>
            <a:off x="34304" y="5723473"/>
            <a:ext cx="3278307" cy="784830"/>
          </a:xfrm>
          <a:prstGeom prst="rect">
            <a:avLst/>
          </a:prstGeom>
          <a:noFill/>
        </p:spPr>
        <p:txBody>
          <a:bodyPr wrap="square" rtlCol="0">
            <a:spAutoFit/>
          </a:bodyPr>
          <a:lstStyle/>
          <a:p>
            <a:pPr algn="ctr"/>
            <a:r>
              <a:rPr lang="en-US" sz="1500" dirty="0"/>
              <a:t>Vanessa Scherman</a:t>
            </a:r>
          </a:p>
          <a:p>
            <a:pPr algn="ctr"/>
            <a:r>
              <a:rPr lang="en-US" sz="1500" dirty="0"/>
              <a:t>University of South Africa, South Africa</a:t>
            </a:r>
          </a:p>
          <a:p>
            <a:pPr algn="ctr"/>
            <a:r>
              <a:rPr lang="en-US" sz="1500" dirty="0"/>
              <a:t>Media Editor</a:t>
            </a:r>
          </a:p>
        </p:txBody>
      </p:sp>
      <p:sp>
        <p:nvSpPr>
          <p:cNvPr id="14" name="TextBox 13"/>
          <p:cNvSpPr txBox="1"/>
          <p:nvPr/>
        </p:nvSpPr>
        <p:spPr>
          <a:xfrm>
            <a:off x="5897265" y="5659270"/>
            <a:ext cx="3278307" cy="784830"/>
          </a:xfrm>
          <a:prstGeom prst="rect">
            <a:avLst/>
          </a:prstGeom>
          <a:noFill/>
        </p:spPr>
        <p:txBody>
          <a:bodyPr wrap="square" rtlCol="0">
            <a:spAutoFit/>
          </a:bodyPr>
          <a:lstStyle/>
          <a:p>
            <a:pPr algn="ctr"/>
            <a:r>
              <a:rPr lang="en-US" sz="1500" dirty="0"/>
              <a:t>Brigitte Smit</a:t>
            </a:r>
          </a:p>
          <a:p>
            <a:pPr algn="ctr"/>
            <a:r>
              <a:rPr lang="en-US" sz="1500" dirty="0"/>
              <a:t>University of South Africa, South Africa</a:t>
            </a:r>
          </a:p>
          <a:p>
            <a:pPr algn="ctr"/>
            <a:r>
              <a:rPr lang="en-US" sz="1500" dirty="0"/>
              <a:t>Co-Editor</a:t>
            </a:r>
          </a:p>
        </p:txBody>
      </p:sp>
      <p:sp>
        <p:nvSpPr>
          <p:cNvPr id="16" name="TextBox 15"/>
          <p:cNvSpPr txBox="1"/>
          <p:nvPr/>
        </p:nvSpPr>
        <p:spPr>
          <a:xfrm>
            <a:off x="3312611" y="5987390"/>
            <a:ext cx="3048818" cy="784830"/>
          </a:xfrm>
          <a:prstGeom prst="rect">
            <a:avLst/>
          </a:prstGeom>
          <a:noFill/>
        </p:spPr>
        <p:txBody>
          <a:bodyPr wrap="square" rtlCol="0">
            <a:spAutoFit/>
          </a:bodyPr>
          <a:lstStyle/>
          <a:p>
            <a:pPr algn="ctr"/>
            <a:r>
              <a:rPr lang="en-US" sz="1500" dirty="0"/>
              <a:t>Donggil Song</a:t>
            </a:r>
          </a:p>
          <a:p>
            <a:r>
              <a:rPr lang="en-US" sz="1500" dirty="0"/>
              <a:t>Sam Houston State University, USA</a:t>
            </a:r>
          </a:p>
          <a:p>
            <a:pPr algn="ctr"/>
            <a:r>
              <a:rPr lang="en-US" sz="1500" dirty="0"/>
              <a:t>Managing Editor</a:t>
            </a:r>
          </a:p>
        </p:txBody>
      </p:sp>
    </p:spTree>
    <p:extLst>
      <p:ext uri="{BB962C8B-B14F-4D97-AF65-F5344CB8AC3E}">
        <p14:creationId xmlns:p14="http://schemas.microsoft.com/office/powerpoint/2010/main" val="29848788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2784</TotalTime>
  <Words>2252</Words>
  <Application>Microsoft Office PowerPoint</Application>
  <PresentationFormat>On-screen Show (4:3)</PresentationFormat>
  <Paragraphs>265</Paragraphs>
  <Slides>35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Times New Roman</vt:lpstr>
      <vt:lpstr>Wingdings</vt:lpstr>
      <vt:lpstr>WP TypographicSymbols</vt:lpstr>
      <vt:lpstr>Office Theme</vt:lpstr>
      <vt:lpstr>PowerPoint Presentation</vt:lpstr>
      <vt:lpstr>International Journal of  Multiple Research Approaches (IJMRA) </vt:lpstr>
      <vt:lpstr> History and Evolution of IJMRA </vt:lpstr>
      <vt:lpstr>            History and Evolution of IJMRA </vt:lpstr>
      <vt:lpstr>            History and Evolution of IJMRA </vt:lpstr>
      <vt:lpstr>            History and Evolution of IJMRA </vt:lpstr>
      <vt:lpstr>IJMRA Today…..</vt:lpstr>
      <vt:lpstr> IJMRA Today….. </vt:lpstr>
      <vt:lpstr>PowerPoint Presentation</vt:lpstr>
      <vt:lpstr> IJMRA Associate Editors</vt:lpstr>
      <vt:lpstr> IJMRA: Volume 10, Issue 1 </vt:lpstr>
      <vt:lpstr> IJMRA: Volume 10, Issue 1 </vt:lpstr>
      <vt:lpstr>IJMRA: Website</vt:lpstr>
      <vt:lpstr> IJMRA: Volume 10, Issue 2 </vt:lpstr>
      <vt:lpstr>Scope of IJMRA</vt:lpstr>
      <vt:lpstr> Publishing in IJMRA</vt:lpstr>
      <vt:lpstr>IJMRA Definition of Mixed Methods Research (Johnson, Onwuegbuzie, &amp; Turner, 2007)</vt:lpstr>
      <vt:lpstr>IJMRA Definition of Mixed Methods Research (Johnson, Onwuegbuzie, &amp; Turner, 2007)</vt:lpstr>
      <vt:lpstr>How to Publish in IJMRA</vt:lpstr>
      <vt:lpstr>Evidence-Based Mixed Methods Reviewer Sheet</vt:lpstr>
      <vt:lpstr>Warrantedness</vt:lpstr>
      <vt:lpstr>Justification</vt:lpstr>
      <vt:lpstr>Writing Quality</vt:lpstr>
      <vt:lpstr>Transparency</vt:lpstr>
      <vt:lpstr>Integration</vt:lpstr>
      <vt:lpstr>Philosophical Lens</vt:lpstr>
      <vt:lpstr>Evidence-Based Mixed Methods Guidelines</vt:lpstr>
      <vt:lpstr>PowerPoint Presentation</vt:lpstr>
      <vt:lpstr>Evidence-Based Articles on Writing With Discipline</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Alberta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Yvette McWatt</dc:creator>
  <cp:lastModifiedBy>Yvette McWatt</cp:lastModifiedBy>
  <cp:revision>70</cp:revision>
  <dcterms:created xsi:type="dcterms:W3CDTF">2016-02-05T20:17:14Z</dcterms:created>
  <dcterms:modified xsi:type="dcterms:W3CDTF">2017-03-07T17:27:19Z</dcterms:modified>
</cp:coreProperties>
</file>