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80513"/>
  <p:custDataLst>
    <p:tags r:id="rId9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66"/>
    <a:srgbClr val="CBCBCB"/>
    <a:srgbClr val="F8F8F8"/>
    <a:srgbClr val="393939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67" autoAdjust="0"/>
  </p:normalViewPr>
  <p:slideViewPr>
    <p:cSldViewPr>
      <p:cViewPr varScale="1">
        <p:scale>
          <a:sx n="63" d="100"/>
          <a:sy n="63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04040404040407E-2"/>
          <c:y val="3.0379746835443037E-2"/>
          <c:w val="0.92592592592592593"/>
          <c:h val="0.79493670886075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339966"/>
            </a:solidFill>
            <a:ln w="1191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3827">
                <a:noFill/>
              </a:ln>
            </c:spPr>
            <c:txPr>
              <a:bodyPr/>
              <a:lstStyle/>
              <a:p>
                <a:pPr>
                  <a:defRPr sz="112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08</c:v>
                </c:pt>
                <c:pt idx="1">
                  <c:v>09</c:v>
                </c:pt>
                <c:pt idx="2">
                  <c:v>10</c:v>
                </c:pt>
              </c:strCache>
            </c:strRef>
          </c:cat>
          <c:val>
            <c:numRef>
              <c:f>Sheet1!$B$2:$B$4</c:f>
              <c:numCache>
                <c:formatCode>"$"#,##0_);[Red]\("$"#,##0\)</c:formatCode>
                <c:ptCount val="3"/>
                <c:pt idx="0">
                  <c:v>2759</c:v>
                </c:pt>
                <c:pt idx="1">
                  <c:v>3753</c:v>
                </c:pt>
                <c:pt idx="2">
                  <c:v>4649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792384"/>
        <c:axId val="37516352"/>
      </c:barChart>
      <c:catAx>
        <c:axId val="6779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9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8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51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516352"/>
        <c:scaling>
          <c:orientation val="minMax"/>
        </c:scaling>
        <c:delete val="1"/>
        <c:axPos val="l"/>
        <c:majorGridlines>
          <c:spPr>
            <a:ln w="2978">
              <a:solidFill>
                <a:schemeClr val="tx1"/>
              </a:solidFill>
              <a:prstDash val="solid"/>
            </a:ln>
          </c:spPr>
        </c:majorGridlines>
        <c:numFmt formatCode="&quot;$&quot;#,##0_);[Red]\(&quot;$&quot;#,##0\)" sourceLinked="1"/>
        <c:majorTickMark val="out"/>
        <c:minorTickMark val="none"/>
        <c:tickLblPos val="nextTo"/>
        <c:crossAx val="67792384"/>
        <c:crosses val="autoZero"/>
        <c:crossBetween val="between"/>
      </c:valAx>
      <c:spPr>
        <a:noFill/>
        <a:ln w="1191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97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333333333333333E-2"/>
          <c:y val="2.5462962962962962E-2"/>
          <c:w val="0.93939393939393945"/>
          <c:h val="0.81712962962962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808000"/>
            </a:solidFill>
            <a:ln w="1149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2986">
                <a:noFill/>
              </a:ln>
            </c:spPr>
            <c:txPr>
              <a:bodyPr/>
              <a:lstStyle/>
              <a:p>
                <a:pPr>
                  <a:defRPr sz="108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08</c:v>
                </c:pt>
                <c:pt idx="1">
                  <c:v>09</c:v>
                </c:pt>
                <c:pt idx="2">
                  <c:v>10</c:v>
                </c:pt>
              </c:strCache>
            </c:strRef>
          </c:cat>
          <c:val>
            <c:numRef>
              <c:f>Sheet1!$B$2:$B$4</c:f>
              <c:numCache>
                <c:formatCode>"$"#,##0_);[Red]\("$"#,##0\)</c:formatCode>
                <c:ptCount val="3"/>
                <c:pt idx="0">
                  <c:v>708</c:v>
                </c:pt>
                <c:pt idx="1">
                  <c:v>953</c:v>
                </c:pt>
                <c:pt idx="2">
                  <c:v>1146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423552"/>
        <c:axId val="74122368"/>
      </c:barChart>
      <c:catAx>
        <c:axId val="7842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12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122368"/>
        <c:scaling>
          <c:orientation val="minMax"/>
        </c:scaling>
        <c:delete val="1"/>
        <c:axPos val="l"/>
        <c:majorGridlines>
          <c:spPr>
            <a:ln w="2873">
              <a:solidFill>
                <a:schemeClr val="tx1"/>
              </a:solidFill>
              <a:prstDash val="solid"/>
            </a:ln>
          </c:spPr>
        </c:majorGridlines>
        <c:numFmt formatCode="&quot;$&quot;#,##0_);[Red]\(&quot;$&quot;#,##0\)" sourceLinked="1"/>
        <c:majorTickMark val="out"/>
        <c:minorTickMark val="none"/>
        <c:tickLblPos val="nextTo"/>
        <c:crossAx val="78423552"/>
        <c:crosses val="autoZero"/>
        <c:crossBetween val="between"/>
      </c:valAx>
      <c:spPr>
        <a:noFill/>
        <a:ln w="114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60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145907473309607E-2"/>
          <c:y val="2.9255319148936171E-2"/>
          <c:w val="0.92882562277580072"/>
          <c:h val="0.789893617021276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969696"/>
            </a:solidFill>
            <a:ln w="1358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7176">
                <a:noFill/>
              </a:ln>
            </c:spPr>
            <c:txPr>
              <a:bodyPr/>
              <a:lstStyle/>
              <a:p>
                <a:pPr>
                  <a:defRPr sz="125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08</c:v>
                </c:pt>
                <c:pt idx="1">
                  <c:v>09</c:v>
                </c:pt>
                <c:pt idx="2">
                  <c:v>10</c:v>
                </c:pt>
              </c:strCache>
            </c:strRef>
          </c:cat>
          <c:val>
            <c:numRef>
              <c:f>Sheet1!$B$2:$B$4</c:f>
              <c:numCache>
                <c:formatCode>"$"#,##0.00_);[Red]\("$"#,##0.00\)</c:formatCode>
                <c:ptCount val="3"/>
                <c:pt idx="0">
                  <c:v>1.21</c:v>
                </c:pt>
                <c:pt idx="1">
                  <c:v>1.57</c:v>
                </c:pt>
                <c:pt idx="2">
                  <c:v>1.88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943616"/>
        <c:axId val="34244864"/>
      </c:barChart>
      <c:catAx>
        <c:axId val="11294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424486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4244864"/>
        <c:scaling>
          <c:orientation val="minMax"/>
        </c:scaling>
        <c:delete val="1"/>
        <c:axPos val="l"/>
        <c:majorGridlines>
          <c:spPr>
            <a:ln w="3397">
              <a:solidFill>
                <a:schemeClr val="tx1"/>
              </a:solidFill>
              <a:prstDash val="solid"/>
            </a:ln>
          </c:spPr>
        </c:majorGridlines>
        <c:numFmt formatCode="&quot;$&quot;#,##0.00_);[Red]\(&quot;$&quot;#,##0.00\)" sourceLinked="1"/>
        <c:majorTickMark val="out"/>
        <c:minorTickMark val="none"/>
        <c:tickLblPos val="nextTo"/>
        <c:crossAx val="112943616"/>
        <c:crosses val="autoZero"/>
        <c:crossBetween val="between"/>
      </c:valAx>
      <c:spPr>
        <a:noFill/>
        <a:ln w="1358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56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794" tIns="44897" rIns="89794" bIns="44897" numCol="1" anchor="t" anchorCtr="0" compatLnSpc="1">
            <a:prstTxWarp prst="textNoShape">
              <a:avLst/>
            </a:prstTxWarp>
          </a:bodyPr>
          <a:lstStyle>
            <a:lvl1pPr algn="l" defTabSz="898525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9538" y="0"/>
            <a:ext cx="293846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794" tIns="44897" rIns="89794" bIns="44897" numCol="1" anchor="t" anchorCtr="0" compatLnSpc="1">
            <a:prstTxWarp prst="textNoShape">
              <a:avLst/>
            </a:prstTxWarp>
          </a:bodyPr>
          <a:lstStyle>
            <a:lvl1pPr algn="r" defTabSz="898525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9025"/>
            <a:ext cx="293846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794" tIns="44897" rIns="89794" bIns="44897" numCol="1" anchor="b" anchorCtr="0" compatLnSpc="1">
            <a:prstTxWarp prst="textNoShape">
              <a:avLst/>
            </a:prstTxWarp>
          </a:bodyPr>
          <a:lstStyle>
            <a:lvl1pPr algn="l" defTabSz="898525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9538" y="8709025"/>
            <a:ext cx="293846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89794" tIns="44897" rIns="89794" bIns="44897" numCol="1" anchor="b" anchorCtr="0" compatLnSpc="1">
            <a:prstTxWarp prst="textNoShape">
              <a:avLst/>
            </a:prstTxWarp>
          </a:bodyPr>
          <a:lstStyle>
            <a:lvl1pPr algn="r" defTabSz="898525">
              <a:defRPr kumimoji="0" sz="1200" smtClean="0"/>
            </a:lvl1pPr>
          </a:lstStyle>
          <a:p>
            <a:pPr>
              <a:defRPr/>
            </a:pPr>
            <a:fld id="{ADD7ABA5-A23F-494B-A8FE-90C15F0D4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90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5FB3E78E-8DAF-40FF-B44B-24D46D6B5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02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C5AB2161-F4F0-4F41-86E6-6A17A36F1A85}" type="slidenum">
              <a:rPr kumimoji="0" lang="en-US" sz="1200"/>
              <a:pPr/>
              <a:t>1</a:t>
            </a:fld>
            <a:endParaRPr kumimoji="0" 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6963" y="669925"/>
            <a:ext cx="4664075" cy="3498850"/>
          </a:xfrm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243388"/>
            <a:ext cx="4975225" cy="4019550"/>
          </a:xfrm>
          <a:solidFill>
            <a:srgbClr val="FFFFFF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FA7D6A86-1503-4BEC-9086-099984CD3552}" type="slidenum">
              <a:rPr kumimoji="0" lang="en-US" sz="1200"/>
              <a:pPr/>
              <a:t>2</a:t>
            </a:fld>
            <a:endParaRPr kumimoji="0" lang="en-US" sz="12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6963" y="669925"/>
            <a:ext cx="4664075" cy="3498850"/>
          </a:xfrm>
          <a:solidFill>
            <a:srgbClr val="FFFFFF"/>
          </a:solidFill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243388"/>
            <a:ext cx="4975225" cy="4019550"/>
          </a:xfrm>
          <a:solidFill>
            <a:srgbClr val="FFFFFF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1B0052AE-0FA7-432B-ADE0-C0EFF4006DED}" type="slidenum">
              <a:rPr kumimoji="0" lang="en-US" sz="1200"/>
              <a:pPr/>
              <a:t>3</a:t>
            </a:fld>
            <a:endParaRPr kumimoji="0" 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6963" y="669925"/>
            <a:ext cx="4664075" cy="3498850"/>
          </a:xfrm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243388"/>
            <a:ext cx="4975225" cy="4019550"/>
          </a:xfrm>
          <a:solidFill>
            <a:srgbClr val="FFFFFF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0" r="11839"/>
          <a:stretch>
            <a:fillRect/>
          </a:stretch>
        </p:blipFill>
        <p:spPr bwMode="auto">
          <a:xfrm>
            <a:off x="0" y="2895600"/>
            <a:ext cx="91424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4038600"/>
            <a:ext cx="9142413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2743200"/>
            <a:ext cx="9142413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895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 anchor="t"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 anchor="t"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 anchor="t"/>
          <a:lstStyle>
            <a:lvl1pPr>
              <a:defRPr smtClean="0"/>
            </a:lvl1pPr>
          </a:lstStyle>
          <a:p>
            <a:pPr>
              <a:defRPr/>
            </a:pPr>
            <a:fld id="{0AFEE5DC-C0A4-490D-BDBF-0A88E3560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7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94301-1D81-4939-B7C9-9124600CD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0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1717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3627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6E693-2461-45E1-A60F-403100F97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06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3BB6F-350B-415C-8D7D-3A1986A0B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0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9392-C3CE-40C4-A38D-3AD20AE0F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8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AC3CC-3994-4E91-8647-EBEC6DE7F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E308-65CD-4BAB-A2F5-6BD631735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2CFF9-DA78-4B80-A002-E41B96F06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4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DAFB9-307C-4C85-8848-ECD5781B8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7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0E868-2EB5-41F4-81A6-DCA1EB0AD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1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729D7-FA40-46ED-9106-911E381B0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0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3347-D110-4F3F-B0C6-C819E6C1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1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0" r="11839"/>
          <a:stretch>
            <a:fillRect/>
          </a:stretch>
        </p:blipFill>
        <p:spPr bwMode="auto">
          <a:xfrm>
            <a:off x="0" y="0"/>
            <a:ext cx="91424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686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1E60FE1-6E69-4633-AF41-565F27414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43000"/>
            <a:ext cx="9142413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slide" Target="slide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Financial Performance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smtClean="0"/>
              <a:t>An Overview of Financial Performance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Agenda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295400"/>
            <a:ext cx="3810000" cy="5561013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1000" y="1524000"/>
            <a:ext cx="3352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spcAft>
                <a:spcPct val="30000"/>
              </a:spcAft>
            </a:pPr>
            <a:r>
              <a:rPr lang="en-US">
                <a:latin typeface="Arial Narrow" pitchFamily="34" charset="0"/>
              </a:rPr>
              <a:t>The Acme Corporation supplies products and services to people world-wide.</a:t>
            </a:r>
          </a:p>
          <a:p>
            <a:pPr algn="l">
              <a:spcBef>
                <a:spcPct val="20000"/>
              </a:spcBef>
              <a:spcAft>
                <a:spcPct val="30000"/>
              </a:spcAft>
            </a:pPr>
            <a:r>
              <a:rPr lang="en-US">
                <a:latin typeface="Arial Narrow" pitchFamily="34" charset="0"/>
              </a:rPr>
              <a:t>This presentation provides an overview of our financial performance. </a:t>
            </a:r>
          </a:p>
          <a:p>
            <a:pPr algn="l">
              <a:spcBef>
                <a:spcPct val="20000"/>
              </a:spcBef>
              <a:spcAft>
                <a:spcPct val="30000"/>
              </a:spcAft>
            </a:pPr>
            <a:r>
              <a:rPr lang="en-US">
                <a:latin typeface="Arial Narrow" pitchFamily="34" charset="0"/>
              </a:rPr>
              <a:t>Unless marked as Company Confidential, all information has been made public.</a:t>
            </a:r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52400" y="1447800"/>
            <a:ext cx="152400" cy="5408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919663" y="2490788"/>
            <a:ext cx="3810000" cy="3048000"/>
          </a:xfrm>
          <a:noFill/>
        </p:spPr>
        <p:txBody>
          <a:bodyPr/>
          <a:lstStyle/>
          <a:p>
            <a:pPr>
              <a:spcAft>
                <a:spcPct val="40000"/>
              </a:spcAft>
              <a:buFontTx/>
              <a:buNone/>
            </a:pPr>
            <a:r>
              <a:rPr lang="en-US" smtClean="0"/>
              <a:t>    Highlights</a:t>
            </a:r>
          </a:p>
          <a:p>
            <a:pPr>
              <a:spcAft>
                <a:spcPct val="40000"/>
              </a:spcAft>
              <a:buFontTx/>
              <a:buNone/>
            </a:pPr>
            <a:r>
              <a:rPr lang="en-US" smtClean="0"/>
              <a:t> Income</a:t>
            </a:r>
          </a:p>
          <a:p>
            <a:pPr>
              <a:spcAft>
                <a:spcPct val="40000"/>
              </a:spcAft>
              <a:buFontTx/>
              <a:buNone/>
            </a:pPr>
            <a:r>
              <a:rPr lang="en-US" smtClean="0"/>
              <a:t>Balance Sheet</a:t>
            </a:r>
          </a:p>
          <a:p>
            <a:pPr>
              <a:spcAft>
                <a:spcPct val="40000"/>
              </a:spcAft>
              <a:buFontTx/>
              <a:buNone/>
            </a:pPr>
            <a:r>
              <a:rPr lang="en-US" smtClean="0"/>
              <a:t>    </a:t>
            </a:r>
          </a:p>
        </p:txBody>
      </p:sp>
      <p:pic>
        <p:nvPicPr>
          <p:cNvPr id="6151" name="Picture 7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>
            <a:clrChange>
              <a:clrFrom>
                <a:srgbClr val="006363"/>
              </a:clrFrom>
              <a:clrTo>
                <a:srgbClr val="00636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438400"/>
            <a:ext cx="5334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3" name="Picture 9">
            <a:hlinkClick r:id="rId5" action="ppaction://hlinksldjump"/>
          </p:cNvPr>
          <p:cNvPicPr>
            <a:picLocks noChangeArrowheads="1"/>
          </p:cNvPicPr>
          <p:nvPr/>
        </p:nvPicPr>
        <p:blipFill>
          <a:blip r:embed="rId6">
            <a:clrChange>
              <a:clrFrom>
                <a:srgbClr val="006363"/>
              </a:clrFrom>
              <a:clrTo>
                <a:srgbClr val="00636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25" y="2962275"/>
            <a:ext cx="74295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4" name="Picture 10">
            <a:hlinkClick r:id="rId7" action="ppaction://hlinksldjump"/>
          </p:cNvPr>
          <p:cNvPicPr>
            <a:picLocks noChangeArrowheads="1"/>
          </p:cNvPicPr>
          <p:nvPr/>
        </p:nvPicPr>
        <p:blipFill>
          <a:blip r:embed="rId4">
            <a:clrChange>
              <a:clrFrom>
                <a:srgbClr val="006363"/>
              </a:clrFrom>
              <a:clrTo>
                <a:srgbClr val="00636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962400"/>
            <a:ext cx="5334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Highlights</a:t>
            </a:r>
          </a:p>
        </p:txBody>
      </p:sp>
      <p:graphicFrame>
        <p:nvGraphicFramePr>
          <p:cNvPr id="5123" name="Object 6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90706857"/>
              </p:ext>
            </p:extLst>
          </p:nvPr>
        </p:nvGraphicFramePr>
        <p:xfrm>
          <a:off x="1219200" y="1955800"/>
          <a:ext cx="654367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5" imgW="5661172" imgH="3757069" progId="Word.Document.8">
                  <p:embed/>
                </p:oleObj>
              </mc:Choice>
              <mc:Fallback>
                <p:oleObj name="Document" r:id="rId5" imgW="5661172" imgH="3757069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55800"/>
                        <a:ext cx="6543675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Income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841375" y="1295400"/>
            <a:ext cx="193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Net</a:t>
            </a:r>
            <a:br>
              <a:rPr lang="en-US" sz="2000" b="1">
                <a:solidFill>
                  <a:schemeClr val="tx2"/>
                </a:solidFill>
                <a:latin typeface="Arial" charset="0"/>
              </a:rPr>
            </a:br>
            <a:r>
              <a:rPr lang="en-US" sz="2000" b="1">
                <a:solidFill>
                  <a:schemeClr val="tx2"/>
                </a:solidFill>
                <a:latin typeface="Arial" charset="0"/>
              </a:rPr>
              <a:t>Revenues</a:t>
            </a:r>
            <a:endParaRPr lang="en-US"/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3506788" y="1295400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Net</a:t>
            </a:r>
            <a:br>
              <a:rPr lang="en-US" sz="2000" b="1">
                <a:solidFill>
                  <a:schemeClr val="tx2"/>
                </a:solidFill>
                <a:latin typeface="Arial" charset="0"/>
              </a:rPr>
            </a:br>
            <a:r>
              <a:rPr lang="en-US" sz="2000" b="1">
                <a:solidFill>
                  <a:schemeClr val="tx2"/>
                </a:solidFill>
                <a:latin typeface="Arial" charset="0"/>
              </a:rPr>
              <a:t>Income</a:t>
            </a:r>
            <a:endParaRPr lang="en-US"/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6443663" y="1295400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Earnings / Share</a:t>
            </a:r>
            <a:endParaRPr lang="en-US"/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666733"/>
              </p:ext>
            </p:extLst>
          </p:nvPr>
        </p:nvGraphicFramePr>
        <p:xfrm>
          <a:off x="279400" y="2489200"/>
          <a:ext cx="2641600" cy="376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015226"/>
              </p:ext>
            </p:extLst>
          </p:nvPr>
        </p:nvGraphicFramePr>
        <p:xfrm>
          <a:off x="3014663" y="2484438"/>
          <a:ext cx="3030537" cy="370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107124"/>
              </p:ext>
            </p:extLst>
          </p:nvPr>
        </p:nvGraphicFramePr>
        <p:xfrm>
          <a:off x="6153150" y="2432050"/>
          <a:ext cx="2897188" cy="3832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Balance Sheet</a:t>
            </a:r>
          </a:p>
        </p:txBody>
      </p:sp>
      <p:graphicFrame>
        <p:nvGraphicFramePr>
          <p:cNvPr id="11270" name="Object 6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04655111"/>
              </p:ext>
            </p:extLst>
          </p:nvPr>
        </p:nvGraphicFramePr>
        <p:xfrm>
          <a:off x="538163" y="1447800"/>
          <a:ext cx="7915275" cy="508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3" imgW="7871588" imgH="5061071" progId="Word.Document.8">
                  <p:embed/>
                </p:oleObj>
              </mc:Choice>
              <mc:Fallback>
                <p:oleObj name="Document" r:id="rId3" imgW="7871588" imgH="5061071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1447800"/>
                        <a:ext cx="7915275" cy="508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one"/>
  <p:tag name="BRANCHTO" val="264"/>
</p:tagLst>
</file>

<file path=ppt/theme/theme1.xml><?xml version="1.0" encoding="utf-8"?>
<a:theme xmlns:a="http://schemas.openxmlformats.org/drawingml/2006/main" name="Corporate Financial Overview (Standard)">
  <a:themeElements>
    <a:clrScheme name="Corporate Financial Overview (Standard) 2">
      <a:dk1>
        <a:srgbClr val="000000"/>
      </a:dk1>
      <a:lt1>
        <a:srgbClr val="FFFFCC"/>
      </a:lt1>
      <a:dk2>
        <a:srgbClr val="000000"/>
      </a:dk2>
      <a:lt2>
        <a:srgbClr val="808000"/>
      </a:lt2>
      <a:accent1>
        <a:srgbClr val="669900"/>
      </a:accent1>
      <a:accent2>
        <a:srgbClr val="800000"/>
      </a:accent2>
      <a:accent3>
        <a:srgbClr val="FFFFE2"/>
      </a:accent3>
      <a:accent4>
        <a:srgbClr val="000000"/>
      </a:accent4>
      <a:accent5>
        <a:srgbClr val="B8CAAA"/>
      </a:accent5>
      <a:accent6>
        <a:srgbClr val="730000"/>
      </a:accent6>
      <a:hlink>
        <a:srgbClr val="CC9900"/>
      </a:hlink>
      <a:folHlink>
        <a:srgbClr val="FFFF99"/>
      </a:folHlink>
    </a:clrScheme>
    <a:fontScheme name="Corporate Financial Overview (Standard)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rporate Financial Overview (Standard) 1">
        <a:dk1>
          <a:srgbClr val="000000"/>
        </a:dk1>
        <a:lt1>
          <a:srgbClr val="006666"/>
        </a:lt1>
        <a:dk2>
          <a:srgbClr val="FFFFFF"/>
        </a:dk2>
        <a:lt2>
          <a:srgbClr val="969696"/>
        </a:lt2>
        <a:accent1>
          <a:srgbClr val="99FFCC"/>
        </a:accent1>
        <a:accent2>
          <a:srgbClr val="00CCCC"/>
        </a:accent2>
        <a:accent3>
          <a:srgbClr val="AAB8B8"/>
        </a:accent3>
        <a:accent4>
          <a:srgbClr val="000000"/>
        </a:accent4>
        <a:accent5>
          <a:srgbClr val="CAFFE2"/>
        </a:accent5>
        <a:accent6>
          <a:srgbClr val="00B9B9"/>
        </a:accent6>
        <a:hlink>
          <a:srgbClr val="CCCCFF"/>
        </a:hlink>
        <a:folHlink>
          <a:srgbClr val="A3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Financial Overview (Standard) 2">
        <a:dk1>
          <a:srgbClr val="000000"/>
        </a:dk1>
        <a:lt1>
          <a:srgbClr val="FFFFCC"/>
        </a:lt1>
        <a:dk2>
          <a:srgbClr val="000000"/>
        </a:dk2>
        <a:lt2>
          <a:srgbClr val="808000"/>
        </a:lt2>
        <a:accent1>
          <a:srgbClr val="66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B8CAAA"/>
        </a:accent5>
        <a:accent6>
          <a:srgbClr val="730000"/>
        </a:accent6>
        <a:hlink>
          <a:srgbClr val="CC99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Financial Overview (Standard) 3">
        <a:dk1>
          <a:srgbClr val="000000"/>
        </a:dk1>
        <a:lt1>
          <a:srgbClr val="FFFFFF"/>
        </a:lt1>
        <a:dk2>
          <a:srgbClr val="DDDDDD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Financial Overview (Standard) 4">
        <a:dk1>
          <a:srgbClr val="000000"/>
        </a:dk1>
        <a:lt1>
          <a:srgbClr val="336699"/>
        </a:lt1>
        <a:dk2>
          <a:srgbClr val="FFFFFF"/>
        </a:dk2>
        <a:lt2>
          <a:srgbClr val="6F9FCF"/>
        </a:lt2>
        <a:accent1>
          <a:srgbClr val="336633"/>
        </a:accent1>
        <a:accent2>
          <a:srgbClr val="00FFFF"/>
        </a:accent2>
        <a:accent3>
          <a:srgbClr val="ADB8CA"/>
        </a:accent3>
        <a:accent4>
          <a:srgbClr val="000000"/>
        </a:accent4>
        <a:accent5>
          <a:srgbClr val="ADB8AD"/>
        </a:accent5>
        <a:accent6>
          <a:srgbClr val="00E7E7"/>
        </a:accent6>
        <a:hlink>
          <a:srgbClr val="009999"/>
        </a:hlink>
        <a:folHlink>
          <a:srgbClr val="9CBC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Office\Templates\Presentations\Corporate Financial Overview (Standard).pot</Template>
  <TotalTime>52</TotalTime>
  <Words>61</Words>
  <Application>Microsoft Office PowerPoint</Application>
  <PresentationFormat>On-screen Show (4:3)</PresentationFormat>
  <Paragraphs>19</Paragraphs>
  <Slides>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Corporate Financial Overview (Standard)</vt:lpstr>
      <vt:lpstr>Document</vt:lpstr>
      <vt:lpstr>Microsoft Word 97 - 2003 Document</vt:lpstr>
      <vt:lpstr>Financial Performance</vt:lpstr>
      <vt:lpstr>Agenda</vt:lpstr>
      <vt:lpstr>Highlights</vt:lpstr>
      <vt:lpstr>Income</vt:lpstr>
      <vt:lpstr>Balance Sheet</vt:lpstr>
    </vt:vector>
  </TitlesOfParts>
  <Company>DCF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Performance</dc:title>
  <dc:creator>Carol Hurtig</dc:creator>
  <cp:lastModifiedBy>Carol Hurtig</cp:lastModifiedBy>
  <cp:revision>12</cp:revision>
  <cp:lastPrinted>1996-09-28T00:14:58Z</cp:lastPrinted>
  <dcterms:created xsi:type="dcterms:W3CDTF">2001-03-07T16:44:06Z</dcterms:created>
  <dcterms:modified xsi:type="dcterms:W3CDTF">2011-04-04T02:05:33Z</dcterms:modified>
</cp:coreProperties>
</file>