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drawings/drawing1.xml" ContentType="application/vnd.openxmlformats-officedocument.drawingml.chartshap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60" r:id="rId1"/>
  </p:sldMasterIdLst>
  <p:notesMasterIdLst>
    <p:notesMasterId r:id="rId4"/>
  </p:notes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2787"/>
    <p:restoredTop sz="90929"/>
  </p:normalViewPr>
  <p:slideViewPr>
    <p:cSldViewPr>
      <p:cViewPr varScale="1">
        <p:scale>
          <a:sx n="66" d="100"/>
          <a:sy n="66" d="100"/>
        </p:scale>
        <p:origin x="96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package" Target="../embeddings/Microsoft_Excel_Worksheet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45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8.2228116710875335E-2"/>
          <c:y val="0.28132387706855794"/>
          <c:w val="0.62334217506631295"/>
          <c:h val="0.44208037825059104"/>
        </c:manualLayout>
      </c:layout>
      <c:pie3DChart>
        <c:varyColors val="1"/>
        <c:ser>
          <c:idx val="0"/>
          <c:order val="0"/>
          <c:tx>
            <c:strRef>
              <c:f>Sheet1!$E$1</c:f>
              <c:strCache>
                <c:ptCount val="1"/>
                <c:pt idx="0">
                  <c:v>April</c:v>
                </c:pt>
              </c:strCache>
            </c:strRef>
          </c:tx>
          <c:spPr>
            <a:solidFill>
              <a:schemeClr val="accent1"/>
            </a:solidFill>
            <a:ln w="11503">
              <a:solidFill>
                <a:srgbClr val="000000"/>
              </a:solidFill>
              <a:prstDash val="solid"/>
            </a:ln>
          </c:spPr>
          <c:dPt>
            <c:idx val="0"/>
            <c:bubble3D val="0"/>
            <c:explosion val="28"/>
            <c:extLst>
              <c:ext xmlns:c16="http://schemas.microsoft.com/office/drawing/2014/chart" uri="{C3380CC4-5D6E-409C-BE32-E72D297353CC}">
                <c16:uniqueId val="{00000000-72BC-4323-9E5B-A50ECC00AFC2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 w="11503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2-72BC-4323-9E5B-A50ECC00AFC2}"/>
              </c:ext>
            </c:extLst>
          </c:dPt>
          <c:dPt>
            <c:idx val="2"/>
            <c:bubble3D val="0"/>
            <c:spPr>
              <a:solidFill>
                <a:schemeClr val="hlink"/>
              </a:solidFill>
              <a:ln w="11503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4-72BC-4323-9E5B-A50ECC00AFC2}"/>
              </c:ext>
            </c:extLst>
          </c:dPt>
          <c:dPt>
            <c:idx val="3"/>
            <c:bubble3D val="0"/>
            <c:spPr>
              <a:solidFill>
                <a:schemeClr val="folHlink"/>
              </a:solidFill>
              <a:ln w="11503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6-72BC-4323-9E5B-A50ECC00AFC2}"/>
              </c:ext>
            </c:extLst>
          </c:dPt>
          <c:dLbls>
            <c:numFmt formatCode="0%" sourceLinked="0"/>
            <c:spPr>
              <a:noFill/>
              <a:ln w="23006">
                <a:noFill/>
              </a:ln>
            </c:spPr>
            <c:txPr>
              <a:bodyPr wrap="square" lIns="38100" tIns="19050" rIns="38100" bIns="19050" anchor="ctr">
                <a:spAutoFit/>
              </a:bodyPr>
              <a:lstStyle/>
              <a:p>
                <a:pPr>
                  <a:defRPr sz="1630" b="1" i="0" u="none" strike="noStrike" baseline="0">
                    <a:solidFill>
                      <a:schemeClr val="tx1"/>
                    </a:solidFill>
                    <a:latin typeface="Times New Roman"/>
                    <a:ea typeface="Times New Roman"/>
                    <a:cs typeface="Times New Roman"/>
                  </a:defRPr>
                </a:pPr>
                <a:endParaRPr lang="en-US"/>
              </a:p>
            </c:txPr>
            <c:dLblPos val="outEnd"/>
            <c:showLegendKey val="0"/>
            <c:showVal val="0"/>
            <c:showCatName val="0"/>
            <c:showSerName val="0"/>
            <c:showPercent val="1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Sheet1!$A$2:$A$5</c:f>
              <c:strCache>
                <c:ptCount val="4"/>
                <c:pt idx="0">
                  <c:v>Cans</c:v>
                </c:pt>
                <c:pt idx="1">
                  <c:v>Bottles</c:v>
                </c:pt>
                <c:pt idx="2">
                  <c:v>Newsprint</c:v>
                </c:pt>
                <c:pt idx="3">
                  <c:v>Regular Paper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21</c:v>
                </c:pt>
                <c:pt idx="1">
                  <c:v>13</c:v>
                </c:pt>
                <c:pt idx="2">
                  <c:v>21</c:v>
                </c:pt>
                <c:pt idx="3">
                  <c:v>45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7-72BC-4323-9E5B-A50ECC00AFC2}"/>
            </c:ext>
          </c:extLst>
        </c:ser>
        <c:dLbls>
          <c:dLblPos val="outEnd"/>
          <c:showLegendKey val="0"/>
          <c:showVal val="0"/>
          <c:showCatName val="0"/>
          <c:showSerName val="0"/>
          <c:showPercent val="1"/>
          <c:showBubbleSize val="0"/>
          <c:showLeaderLines val="0"/>
        </c:dLbls>
      </c:pie3DChart>
      <c:spPr>
        <a:noFill/>
        <a:ln w="23006">
          <a:noFill/>
        </a:ln>
      </c:spPr>
    </c:plotArea>
    <c:legend>
      <c:legendPos val="r"/>
      <c:layout>
        <c:manualLayout>
          <c:xMode val="edge"/>
          <c:yMode val="edge"/>
          <c:x val="0.72546419098143233"/>
          <c:y val="0.68794326241134751"/>
          <c:w val="0.24801061007957559"/>
          <c:h val="0.31442080378250592"/>
        </c:manualLayout>
      </c:layout>
      <c:overlay val="0"/>
      <c:spPr>
        <a:noFill/>
        <a:ln w="2876">
          <a:solidFill>
            <a:schemeClr val="tx1"/>
          </a:solidFill>
          <a:prstDash val="solid"/>
        </a:ln>
      </c:spPr>
      <c:txPr>
        <a:bodyPr/>
        <a:lstStyle/>
        <a:p>
          <a:pPr>
            <a:defRPr sz="1499" b="1" i="0" u="none" strike="noStrike" baseline="0">
              <a:solidFill>
                <a:schemeClr val="tx1"/>
              </a:solidFill>
              <a:latin typeface="Times New Roman"/>
              <a:ea typeface="Times New Roman"/>
              <a:cs typeface="Times New Roman"/>
            </a:defRPr>
          </a:pPr>
          <a:endParaRPr lang="en-US"/>
        </a:p>
      </c:txPr>
    </c:legend>
    <c:plotVisOnly val="1"/>
    <c:dispBlanksAs val="zero"/>
    <c:showDLblsOverMax val="0"/>
  </c:chart>
  <c:spPr>
    <a:noFill/>
    <a:ln>
      <a:noFill/>
    </a:ln>
  </c:spPr>
  <c:txPr>
    <a:bodyPr/>
    <a:lstStyle/>
    <a:p>
      <a:pPr>
        <a:defRPr sz="1630" b="1" i="0" u="none" strike="noStrike" baseline="0">
          <a:solidFill>
            <a:schemeClr val="tx1"/>
          </a:solidFill>
          <a:latin typeface="Times New Roman"/>
          <a:ea typeface="Times New Roman"/>
          <a:cs typeface="Times New Roman"/>
        </a:defRPr>
      </a:pPr>
      <a:endParaRPr lang="en-US"/>
    </a:p>
  </c:txPr>
  <c:externalData r:id="rId1">
    <c:autoUpdate val="0"/>
  </c:externalData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0.2555</cdr:x>
      <cdr:y>0.024</cdr:y>
    </cdr:from>
    <cdr:to>
      <cdr:x>0.99425</cdr:x>
      <cdr:y>0.30775</cdr:y>
    </cdr:to>
    <cdr:sp macro="" textlink="">
      <cdr:nvSpPr>
        <cdr:cNvPr id="1025" name="Text 1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834963" y="96698"/>
          <a:ext cx="5305591" cy="114325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  <a:extLst xmlns:a="http://schemas.openxmlformats.org/drawingml/2006/main">
          <a:ext uri="{909E8E84-426E-40DD-AFC4-6F175D3DCCD1}">
            <a14:hiddenFill xmlns:a14="http://schemas.microsoft.com/office/drawing/2010/main">
              <a:solidFill>
                <a:srgbClr xmlns:mc="http://schemas.openxmlformats.org/markup-compatibility/2006" val="000000" mc:Ignorable="a14" a14:legacySpreadsheetColorIndex="64"/>
              </a:solidFill>
            </a14:hiddenFill>
          </a:ext>
          <a:ext uri="{91240B29-F687-4F45-9708-019B960494DF}">
            <a14:hiddenLine xmlns:a14="http://schemas.microsoft.com/office/drawing/2010/main" w="9525">
              <a:solidFill>
                <a:srgbClr xmlns:mc="http://schemas.openxmlformats.org/markup-compatibility/2006" val="000000" mc:Ignorable="a14" a14:legacySpreadsheetColorIndex="64"/>
              </a:solidFill>
              <a:miter lim="800000"/>
              <a:headEnd/>
              <a:tailEnd/>
            </a14:hiddenLine>
          </a:ext>
        </a:extLst>
      </cdr:spPr>
      <cdr:txBody>
        <a:bodyPr xmlns:a="http://schemas.openxmlformats.org/drawingml/2006/main" vertOverflow="clip" wrap="square" lIns="45720" tIns="36576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en-US" sz="1800" b="1" i="0" u="none" strike="noStrike" baseline="0">
              <a:solidFill>
                <a:srgbClr val="000000"/>
              </a:solidFill>
              <a:latin typeface="Arial"/>
              <a:cs typeface="Arial"/>
            </a:rPr>
            <a:t>Nearly one-half of our recycled materials is regular paper. Use it efficiently!</a:t>
          </a:r>
        </a:p>
      </cdr:txBody>
    </cdr:sp>
  </cdr:relSizeAnchor>
</c:userShape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C076C45-8552-4DB0-85CD-7AD24C703397}" type="datetimeFigureOut">
              <a:rPr lang="en-US" smtClean="0"/>
              <a:t>9/28/2016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734E0C9-DAE6-4AC2-AB40-348D58A859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755271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34E0C9-DAE6-4AC2-AB40-348D58A859CE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466841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42416" y="2514601"/>
            <a:ext cx="6600451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2416" y="4777380"/>
            <a:ext cx="6600451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8"/>
          <p:cNvSpPr/>
          <p:nvPr/>
        </p:nvSpPr>
        <p:spPr bwMode="auto">
          <a:xfrm>
            <a:off x="-31719" y="4321158"/>
            <a:ext cx="1395473" cy="781781"/>
          </a:xfrm>
          <a:custGeom>
            <a:avLst/>
            <a:gdLst/>
            <a:ahLst/>
            <a:cxnLst/>
            <a:rect l="l" t="t" r="r" b="b"/>
            <a:pathLst>
              <a:path w="8042" h="10000">
                <a:moveTo>
                  <a:pt x="5799" y="10000"/>
                </a:moveTo>
                <a:cubicBezTo>
                  <a:pt x="5880" y="10000"/>
                  <a:pt x="5934" y="9940"/>
                  <a:pt x="5961" y="9880"/>
                </a:cubicBezTo>
                <a:cubicBezTo>
                  <a:pt x="5961" y="9820"/>
                  <a:pt x="5988" y="9820"/>
                  <a:pt x="5988" y="9820"/>
                </a:cubicBezTo>
                <a:lnTo>
                  <a:pt x="8042" y="5260"/>
                </a:lnTo>
                <a:cubicBezTo>
                  <a:pt x="8096" y="5140"/>
                  <a:pt x="8096" y="4901"/>
                  <a:pt x="8042" y="4721"/>
                </a:cubicBezTo>
                <a:lnTo>
                  <a:pt x="5988" y="221"/>
                </a:lnTo>
                <a:cubicBezTo>
                  <a:pt x="5988" y="160"/>
                  <a:pt x="5961" y="160"/>
                  <a:pt x="5961" y="160"/>
                </a:cubicBezTo>
                <a:cubicBezTo>
                  <a:pt x="5934" y="101"/>
                  <a:pt x="5880" y="41"/>
                  <a:pt x="5799" y="41"/>
                </a:cubicBezTo>
                <a:lnTo>
                  <a:pt x="18" y="0"/>
                </a:lnTo>
                <a:cubicBezTo>
                  <a:pt x="12" y="3330"/>
                  <a:pt x="6" y="6661"/>
                  <a:pt x="0" y="9991"/>
                </a:cubicBezTo>
                <a:lnTo>
                  <a:pt x="5799" y="100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3334" y="4529541"/>
            <a:ext cx="584978" cy="365125"/>
          </a:xfrm>
        </p:spPr>
        <p:txBody>
          <a:bodyPr/>
          <a:lstStyle/>
          <a:p>
            <a:fld id="{FA48508C-4961-42C2-B600-38BB2A0CB95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159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609600"/>
            <a:ext cx="6591985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17AA1C49-4D68-4B4A-992D-A0449F4E85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65174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15972" y="3505200"/>
            <a:ext cx="5653888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17AA1C49-4D68-4B4A-992D-A0449F4E851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751482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438401"/>
            <a:ext cx="6591985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17AA1C49-4D68-4B4A-992D-A0449F4E85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603133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688292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688292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17AA1C49-4D68-4B4A-992D-A0449F4E851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1198987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627407"/>
            <a:ext cx="6591984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591985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17AA1C49-4D68-4B4A-992D-A0449F4E85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054887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3C2D55-CD1A-4313-92AC-D021D815E1F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833024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8535" y="627406"/>
            <a:ext cx="1656132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42416" y="627406"/>
            <a:ext cx="4716348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95B6BD9-463B-425C-B95E-F48B95AEF3D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65867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1" y="624110"/>
            <a:ext cx="6589199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42415" y="2133600"/>
            <a:ext cx="6591985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FD64B-C9FF-41CA-9B75-C49F45667E5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42081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074562"/>
            <a:ext cx="6591985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3581400"/>
            <a:ext cx="659198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6721C6AB-01DD-489E-886A-8B6EF154653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0977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42416" y="2136706"/>
            <a:ext cx="3197531" cy="376739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7307" y="2136706"/>
            <a:ext cx="3197093" cy="376739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2ADA49C2-8D81-4E0B-89AE-16A48BA02A4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7128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65352" y="2226626"/>
            <a:ext cx="287459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42415" y="2802888"/>
            <a:ext cx="3197532" cy="310570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56154" y="2223398"/>
            <a:ext cx="28732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333715" y="2799660"/>
            <a:ext cx="3195680" cy="310570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BB586727-6EFA-4D7C-907B-72FB384C341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29988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6C1866-4942-4A3A-A5D1-B126A3CBC63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965736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B8A601-DD1E-4518-A689-1213D721E25E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63508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46088"/>
            <a:ext cx="2629584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3494" y="446089"/>
            <a:ext cx="3790906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1598613"/>
            <a:ext cx="2629584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5CCEA0-3065-4423-8C0C-8A8E6126190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48762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800600"/>
            <a:ext cx="6591985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942415" y="634965"/>
            <a:ext cx="6591985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367338"/>
            <a:ext cx="6591985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410F1C41-4348-458B-BA1A-2C5B7E3E0FA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81571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5"/>
          <p:cNvGrpSpPr/>
          <p:nvPr/>
        </p:nvGrpSpPr>
        <p:grpSpPr>
          <a:xfrm>
            <a:off x="1" y="228600"/>
            <a:ext cx="1981200" cy="6638628"/>
            <a:chOff x="2487613" y="285750"/>
            <a:chExt cx="2428875" cy="5654676"/>
          </a:xfrm>
        </p:grpSpPr>
        <p:sp>
          <p:nvSpPr>
            <p:cNvPr id="37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8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9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0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1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2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3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4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5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6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7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8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49" name="Group 48"/>
          <p:cNvGrpSpPr/>
          <p:nvPr/>
        </p:nvGrpSpPr>
        <p:grpSpPr>
          <a:xfrm>
            <a:off x="20421" y="285"/>
            <a:ext cx="1952272" cy="6852968"/>
            <a:chOff x="6627813" y="195717"/>
            <a:chExt cx="1952625" cy="5678034"/>
          </a:xfrm>
        </p:grpSpPr>
        <p:sp>
          <p:nvSpPr>
            <p:cNvPr id="50" name="Freeform 27"/>
            <p:cNvSpPr/>
            <p:nvPr/>
          </p:nvSpPr>
          <p:spPr bwMode="auto">
            <a:xfrm>
              <a:off x="6627813" y="195717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1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2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3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4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5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6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7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8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9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0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1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62" name="Rectangle 61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2133600"/>
            <a:ext cx="6591985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72400" y="6135089"/>
            <a:ext cx="766380" cy="3701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42415" y="6135809"/>
            <a:ext cx="571648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11228" y="787783"/>
            <a:ext cx="58497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17AA1C49-4D68-4B4A-992D-A0449F4E851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56803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Recycling Breakdown</a:t>
            </a:r>
            <a:endParaRPr lang="en-US" dirty="0"/>
          </a:p>
        </p:txBody>
      </p:sp>
      <p:graphicFrame>
        <p:nvGraphicFramePr>
          <p:cNvPr id="2" name="Object 7"/>
          <p:cNvGraphicFramePr>
            <a:graphicFrameLocks noGrp="1"/>
          </p:cNvGraphicFramePr>
          <p:nvPr>
            <p:ph idx="1"/>
          </p:nvPr>
        </p:nvGraphicFramePr>
        <p:xfrm>
          <a:off x="1993900" y="2202028"/>
          <a:ext cx="6489700" cy="36413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Community Conservation</a:t>
            </a: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Quarterly school newspaper drive</a:t>
            </a:r>
          </a:p>
          <a:p>
            <a:r>
              <a:rPr lang="en-US" dirty="0" smtClean="0"/>
              <a:t>Spring Nature Doo fertilizer sale</a:t>
            </a:r>
          </a:p>
          <a:p>
            <a:r>
              <a:rPr lang="en-US" dirty="0" smtClean="0"/>
              <a:t>Annual beach cleanup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37</TotalTime>
  <Words>31</Words>
  <Application>Microsoft Office PowerPoint</Application>
  <PresentationFormat>On-screen Show (4:3)</PresentationFormat>
  <Paragraphs>7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Century Gothic</vt:lpstr>
      <vt:lpstr>Times New Roman</vt:lpstr>
      <vt:lpstr>Wingdings 3</vt:lpstr>
      <vt:lpstr>Wisp</vt:lpstr>
      <vt:lpstr>Recycling Breakdown</vt:lpstr>
      <vt:lpstr>Community Conservation</vt:lpstr>
    </vt:vector>
  </TitlesOfParts>
  <Company>DCF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Recycling Breakdown</dc:title>
  <dc:creator>Carol Hurtig</dc:creator>
  <cp:lastModifiedBy>Sylvie Lambert</cp:lastModifiedBy>
  <cp:revision>13</cp:revision>
  <dcterms:created xsi:type="dcterms:W3CDTF">1997-01-31T18:58:42Z</dcterms:created>
  <dcterms:modified xsi:type="dcterms:W3CDTF">2016-09-28T06:28:09Z</dcterms:modified>
</cp:coreProperties>
</file>

<file path=docProps/thumbnail.jpeg>
</file>