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7" d="100"/>
          <a:sy n="67" d="100"/>
        </p:scale>
        <p:origin x="78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45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2228116710875335E-2"/>
          <c:y val="0.28132387706855794"/>
          <c:w val="0.62334217506631295"/>
          <c:h val="0.44208037825059104"/>
        </c:manualLayout>
      </c:layout>
      <c:pie3DChart>
        <c:varyColors val="1"/>
        <c:ser>
          <c:idx val="0"/>
          <c:order val="0"/>
          <c:tx>
            <c:strRef>
              <c:f>Sheet1!$E$1</c:f>
              <c:strCache>
                <c:ptCount val="1"/>
                <c:pt idx="0">
                  <c:v>April</c:v>
                </c:pt>
              </c:strCache>
            </c:strRef>
          </c:tx>
          <c:spPr>
            <a:solidFill>
              <a:schemeClr val="accent1"/>
            </a:solidFill>
            <a:ln w="11503">
              <a:solidFill>
                <a:srgbClr val="000000"/>
              </a:solidFill>
              <a:prstDash val="solid"/>
            </a:ln>
          </c:spPr>
          <c:dPt>
            <c:idx val="0"/>
            <c:bubble3D val="0"/>
            <c:explosion val="28"/>
          </c:dPt>
          <c:dPt>
            <c:idx val="1"/>
            <c:bubble3D val="0"/>
            <c:spPr>
              <a:solidFill>
                <a:schemeClr val="accent2"/>
              </a:solidFill>
              <a:ln w="11503">
                <a:solidFill>
                  <a:srgbClr val="000000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chemeClr val="hlink"/>
              </a:solidFill>
              <a:ln w="11503">
                <a:solidFill>
                  <a:srgbClr val="000000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chemeClr val="folHlink"/>
              </a:solidFill>
              <a:ln w="11503">
                <a:solidFill>
                  <a:srgbClr val="000000"/>
                </a:solidFill>
                <a:prstDash val="solid"/>
              </a:ln>
            </c:spPr>
          </c:dPt>
          <c:dLbls>
            <c:numFmt formatCode="0%" sourceLinked="0"/>
            <c:spPr>
              <a:noFill/>
              <a:ln w="23006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30" b="1" i="0" u="none" strike="noStrike" baseline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Sheet1!$A$2:$A$5</c:f>
              <c:strCache>
                <c:ptCount val="4"/>
                <c:pt idx="0">
                  <c:v>Cans</c:v>
                </c:pt>
                <c:pt idx="1">
                  <c:v>Bottles</c:v>
                </c:pt>
                <c:pt idx="2">
                  <c:v>Newsprint</c:v>
                </c:pt>
                <c:pt idx="3">
                  <c:v>Regular Paper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21</c:v>
                </c:pt>
                <c:pt idx="1">
                  <c:v>13</c:v>
                </c:pt>
                <c:pt idx="2">
                  <c:v>21</c:v>
                </c:pt>
                <c:pt idx="3">
                  <c:v>45</c:v>
                </c:pt>
              </c:numCache>
            </c:numRef>
          </c:val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  <c:spPr>
        <a:noFill/>
        <a:ln w="23006">
          <a:noFill/>
        </a:ln>
      </c:spPr>
    </c:plotArea>
    <c:legend>
      <c:legendPos val="r"/>
      <c:layout>
        <c:manualLayout>
          <c:xMode val="edge"/>
          <c:yMode val="edge"/>
          <c:x val="0.72546419098143233"/>
          <c:y val="0.68794326241134751"/>
          <c:w val="0.24801061007957559"/>
          <c:h val="0.31442080378250592"/>
        </c:manualLayout>
      </c:layout>
      <c:overlay val="0"/>
      <c:spPr>
        <a:noFill/>
        <a:ln w="2876">
          <a:solidFill>
            <a:schemeClr val="tx1"/>
          </a:solidFill>
          <a:prstDash val="solid"/>
        </a:ln>
      </c:spPr>
      <c:txPr>
        <a:bodyPr/>
        <a:lstStyle/>
        <a:p>
          <a:pPr>
            <a:defRPr sz="1499" b="1" i="0" u="none" strike="noStrike" baseline="0">
              <a:solidFill>
                <a:schemeClr val="tx1"/>
              </a:solidFill>
              <a:latin typeface="Times New Roman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63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0.2555</cdr:x>
      <cdr:y>0.024</cdr:y>
    </cdr:from>
    <cdr:to>
      <cdr:x>0.99425</cdr:x>
      <cdr:y>0.30775</cdr:y>
    </cdr:to>
    <cdr:sp macro="" textlink="">
      <cdr:nvSpPr>
        <cdr:cNvPr id="1025" name="Text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34963" y="96698"/>
          <a:ext cx="5305591" cy="114325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45720" tIns="36576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800" b="1" i="0" u="none" strike="noStrike" baseline="0">
              <a:solidFill>
                <a:srgbClr val="000000"/>
              </a:solidFill>
              <a:latin typeface="Arial"/>
              <a:cs typeface="Arial"/>
            </a:rPr>
            <a:t>Nearly one-half of our recycled materials is regular paper. Use it efficiently!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076C45-8552-4DB0-85CD-7AD24C703397}" type="datetimeFigureOut">
              <a:rPr lang="en-US" smtClean="0"/>
              <a:t>10/4/2013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34E0C9-DAE6-4AC2-AB40-348D58A859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552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34E0C9-DAE6-4AC2-AB40-348D58A859C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6684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FA48508C-4961-42C2-B600-38BB2A0CB9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159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17AA1C49-4D68-4B4A-992D-A0449F4E85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517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17AA1C49-4D68-4B4A-992D-A0449F4E85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51482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17AA1C49-4D68-4B4A-992D-A0449F4E85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0313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17AA1C49-4D68-4B4A-992D-A0449F4E85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198987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17AA1C49-4D68-4B4A-992D-A0449F4E85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5488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C2D55-CD1A-4313-92AC-D021D815E1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3302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B6BD9-463B-425C-B95E-F48B95AEF3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586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FD64B-C9FF-41CA-9B75-C49F45667E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208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6721C6AB-01DD-489E-886A-8B6EF15465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097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2ADA49C2-8D81-4E0B-89AE-16A48BA02A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12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B586727-6EFA-4D7C-907B-72FB384C34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998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C1866-4942-4A3A-A5D1-B126A3CBC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573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8A601-DD1E-4518-A689-1213D721E2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50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CCEA0-3065-4423-8C0C-8A8E612619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87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10F1C41-4348-458B-BA1A-2C5B7E3E0F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157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7AA1C49-4D68-4B4A-992D-A0449F4E85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680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Recycling Breakdown</a:t>
            </a:r>
            <a:endParaRPr lang="en-US" dirty="0"/>
          </a:p>
        </p:txBody>
      </p:sp>
      <p:graphicFrame>
        <p:nvGraphicFramePr>
          <p:cNvPr id="2" name="Object 7"/>
          <p:cNvGraphicFramePr>
            <a:graphicFrameLocks noGrp="1"/>
          </p:cNvGraphicFramePr>
          <p:nvPr>
            <p:ph idx="1"/>
          </p:nvPr>
        </p:nvGraphicFramePr>
        <p:xfrm>
          <a:off x="1993900" y="2202028"/>
          <a:ext cx="6489700" cy="36413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Community Conservation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Quarterly school newspaper drive</a:t>
            </a:r>
          </a:p>
          <a:p>
            <a:r>
              <a:rPr lang="en-US" dirty="0" smtClean="0"/>
              <a:t>Spring Nature Doo fertilizer sale</a:t>
            </a:r>
          </a:p>
          <a:p>
            <a:r>
              <a:rPr lang="en-US" dirty="0" smtClean="0"/>
              <a:t>Annual beach cleanup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37</TotalTime>
  <Words>31</Words>
  <Application>Microsoft Office PowerPoint</Application>
  <PresentationFormat>On-screen Show (4:3)</PresentationFormat>
  <Paragraphs>7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Century Gothic</vt:lpstr>
      <vt:lpstr>Times New Roman</vt:lpstr>
      <vt:lpstr>Wingdings 3</vt:lpstr>
      <vt:lpstr>Wisp</vt:lpstr>
      <vt:lpstr>Recycling Breakdown</vt:lpstr>
      <vt:lpstr>Community Conservation</vt:lpstr>
    </vt:vector>
  </TitlesOfParts>
  <Company>DCF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Recycling Breakdown</dc:title>
  <dc:creator>Carol Hurtig</dc:creator>
  <cp:lastModifiedBy>Stephan Gigliotti</cp:lastModifiedBy>
  <cp:revision>13</cp:revision>
  <dcterms:created xsi:type="dcterms:W3CDTF">1997-01-31T18:58:42Z</dcterms:created>
  <dcterms:modified xsi:type="dcterms:W3CDTF">2013-10-05T03:52:31Z</dcterms:modified>
</cp:coreProperties>
</file>