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010400" cy="9296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98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72" y="108184"/>
            <a:ext cx="7715884" cy="973708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656646" y="0"/>
            <a:ext cx="5107940" cy="2700655"/>
          </a:xfrm>
          <a:custGeom>
            <a:avLst/>
            <a:gdLst/>
            <a:ahLst/>
            <a:cxnLst/>
            <a:rect l="l" t="t" r="r" b="b"/>
            <a:pathLst>
              <a:path w="5107940" h="2700655">
                <a:moveTo>
                  <a:pt x="5107495" y="0"/>
                </a:moveTo>
                <a:lnTo>
                  <a:pt x="0" y="0"/>
                </a:lnTo>
                <a:lnTo>
                  <a:pt x="5107495" y="2700655"/>
                </a:lnTo>
                <a:lnTo>
                  <a:pt x="5107495" y="0"/>
                </a:lnTo>
                <a:close/>
              </a:path>
            </a:pathLst>
          </a:custGeom>
          <a:solidFill>
            <a:srgbClr val="FFDF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7772400" cy="9879965"/>
          </a:xfrm>
          <a:custGeom>
            <a:avLst/>
            <a:gdLst/>
            <a:ahLst/>
            <a:cxnLst/>
            <a:rect l="l" t="t" r="r" b="b"/>
            <a:pathLst>
              <a:path w="7772400" h="9879965">
                <a:moveTo>
                  <a:pt x="6321031" y="0"/>
                </a:moveTo>
                <a:lnTo>
                  <a:pt x="0" y="0"/>
                </a:lnTo>
                <a:lnTo>
                  <a:pt x="0" y="3528060"/>
                </a:lnTo>
                <a:lnTo>
                  <a:pt x="6321031" y="0"/>
                </a:lnTo>
                <a:close/>
              </a:path>
              <a:path w="7772400" h="9879965">
                <a:moveTo>
                  <a:pt x="7772400" y="8201659"/>
                </a:moveTo>
                <a:lnTo>
                  <a:pt x="998854" y="9879965"/>
                </a:lnTo>
                <a:lnTo>
                  <a:pt x="7772400" y="9879965"/>
                </a:lnTo>
                <a:lnTo>
                  <a:pt x="7772400" y="8201659"/>
                </a:lnTo>
                <a:close/>
              </a:path>
            </a:pathLst>
          </a:custGeom>
          <a:solidFill>
            <a:srgbClr val="007C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8272140"/>
            <a:ext cx="5645150" cy="1607185"/>
          </a:xfrm>
          <a:custGeom>
            <a:avLst/>
            <a:gdLst/>
            <a:ahLst/>
            <a:cxnLst/>
            <a:rect l="l" t="t" r="r" b="b"/>
            <a:pathLst>
              <a:path w="5645150" h="1607184">
                <a:moveTo>
                  <a:pt x="0" y="0"/>
                </a:moveTo>
                <a:lnTo>
                  <a:pt x="0" y="1607185"/>
                </a:lnTo>
                <a:lnTo>
                  <a:pt x="5645150" y="1607185"/>
                </a:lnTo>
                <a:lnTo>
                  <a:pt x="0" y="0"/>
                </a:lnTo>
                <a:close/>
              </a:path>
            </a:pathLst>
          </a:custGeom>
          <a:solidFill>
            <a:srgbClr val="FFDF3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6194" y="9147809"/>
            <a:ext cx="3577589" cy="55752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804" y="139700"/>
            <a:ext cx="4241800" cy="1252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 indent="-635">
              <a:lnSpc>
                <a:spcPts val="3140"/>
              </a:lnSpc>
              <a:spcBef>
                <a:spcPts val="395"/>
              </a:spcBef>
            </a:pPr>
            <a:r>
              <a:rPr dirty="0"/>
              <a:t>Experimental</a:t>
            </a:r>
            <a:r>
              <a:rPr spc="-100" dirty="0"/>
              <a:t> </a:t>
            </a:r>
            <a:r>
              <a:rPr dirty="0"/>
              <a:t>Oncology</a:t>
            </a:r>
            <a:r>
              <a:rPr spc="-100" dirty="0"/>
              <a:t> </a:t>
            </a:r>
            <a:r>
              <a:rPr spc="-25" dirty="0"/>
              <a:t>661 </a:t>
            </a:r>
            <a:r>
              <a:rPr dirty="0"/>
              <a:t>Seminar</a:t>
            </a:r>
            <a:r>
              <a:rPr spc="-35" dirty="0"/>
              <a:t> </a:t>
            </a:r>
            <a:r>
              <a:rPr spc="-10" dirty="0"/>
              <a:t>Series</a:t>
            </a:r>
          </a:p>
          <a:p>
            <a:pPr marL="12700">
              <a:lnSpc>
                <a:spcPts val="3080"/>
              </a:lnSpc>
            </a:pPr>
            <a:r>
              <a:t>Fall</a:t>
            </a:r>
            <a:r>
              <a:rPr spc="-25"/>
              <a:t> </a:t>
            </a:r>
            <a:r>
              <a:rPr spc="-20"/>
              <a:t>202</a:t>
            </a:r>
            <a:r>
              <a:rPr lang="en-US" spc="-20"/>
              <a:t>3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704138" y="3605237"/>
            <a:ext cx="94615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400" b="1" dirty="0">
                <a:latin typeface="Times New Roman"/>
                <a:cs typeface="Times New Roman"/>
              </a:rPr>
              <a:t>October 5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2669" y="5498620"/>
            <a:ext cx="103505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400" b="1" dirty="0">
                <a:latin typeface="Times New Roman"/>
                <a:cs typeface="Times New Roman"/>
              </a:rPr>
              <a:t>October 19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4138" y="6445311"/>
            <a:ext cx="1028700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400" b="1" spc="-10" dirty="0">
                <a:latin typeface="Times New Roman"/>
                <a:cs typeface="Times New Roman"/>
              </a:rPr>
              <a:t>October 26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33701" y="2231187"/>
            <a:ext cx="4500880" cy="10361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7C42"/>
                </a:solidFill>
                <a:latin typeface="Calibri"/>
                <a:cs typeface="Calibri"/>
              </a:rPr>
              <a:t>Thursdays,</a:t>
            </a:r>
            <a:r>
              <a:rPr sz="2400" b="1" spc="-35" dirty="0">
                <a:solidFill>
                  <a:srgbClr val="007C42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C42"/>
                </a:solidFill>
                <a:latin typeface="Calibri"/>
                <a:cs typeface="Calibri"/>
              </a:rPr>
              <a:t>12:00</a:t>
            </a:r>
            <a:r>
              <a:rPr sz="2400" b="1" spc="-35" dirty="0">
                <a:solidFill>
                  <a:srgbClr val="007C42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C42"/>
                </a:solidFill>
                <a:latin typeface="Calibri"/>
                <a:cs typeface="Calibri"/>
              </a:rPr>
              <a:t>Noon</a:t>
            </a:r>
            <a:r>
              <a:rPr sz="2400" b="1" spc="-30" dirty="0">
                <a:solidFill>
                  <a:srgbClr val="007C42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7C42"/>
                </a:solidFill>
                <a:latin typeface="Calibri"/>
                <a:cs typeface="Calibri"/>
              </a:rPr>
              <a:t>(MST)</a:t>
            </a:r>
            <a:endParaRPr sz="2400" dirty="0">
              <a:latin typeface="Calibri"/>
              <a:cs typeface="Calibri"/>
            </a:endParaRPr>
          </a:p>
          <a:p>
            <a:pPr marL="12065" marR="5080" algn="ctr">
              <a:lnSpc>
                <a:spcPts val="1730"/>
              </a:lnSpc>
              <a:spcBef>
                <a:spcPts val="1710"/>
              </a:spcBef>
            </a:pPr>
            <a:r>
              <a:rPr lang="en-US" sz="1500" b="1" dirty="0">
                <a:solidFill>
                  <a:srgbClr val="065294"/>
                </a:solidFill>
                <a:latin typeface="Calibri"/>
                <a:cs typeface="Calibri"/>
              </a:rPr>
              <a:t>Seminars at held IN PERSON at the Zane Feldman Auditorium (2286 Cross Cancer Institute)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59076" y="3568810"/>
            <a:ext cx="5359400" cy="99899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565"/>
              </a:lnSpc>
              <a:spcBef>
                <a:spcPts val="90"/>
              </a:spcBef>
            </a:pPr>
            <a:r>
              <a:rPr sz="1400" b="1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Rethinking the Paradigm: New roles for non-coding RNA in controlling the cancer </a:t>
            </a:r>
            <a:r>
              <a:rPr lang="en-US" sz="1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glycome</a:t>
            </a:r>
            <a:r>
              <a:rPr sz="1400" b="1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1450"/>
              </a:lnSpc>
            </a:pPr>
            <a:r>
              <a:rPr sz="1400" b="1" spc="-10" dirty="0">
                <a:latin typeface="Times New Roman"/>
                <a:cs typeface="Times New Roman"/>
              </a:rPr>
              <a:t>D</a:t>
            </a:r>
            <a:r>
              <a:rPr sz="1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</a:t>
            </a:r>
            <a:r>
              <a:rPr sz="1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Lara Mahal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Canada Excellence Research Chair in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Glycomics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Department of Chemistry, University of Alberta</a:t>
            </a:r>
          </a:p>
          <a:p>
            <a:pPr marL="12700">
              <a:lnSpc>
                <a:spcPts val="1450"/>
              </a:lnSpc>
            </a:pP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12865" y="4605531"/>
            <a:ext cx="5140960" cy="67069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4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Tau aggregation: One protein, many misfolding possibilities”</a:t>
            </a:r>
            <a:endParaRPr lang="en-US" sz="1400" b="1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Dr. Sue-Ann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Assistant Professor, Department of Biochemistry, University of Alberta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1004" y="4665421"/>
            <a:ext cx="1034415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400" b="1" dirty="0">
                <a:latin typeface="Times New Roman"/>
                <a:cs typeface="Times New Roman"/>
              </a:rPr>
              <a:t>October 12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1F1C59-35EA-4BEC-3533-2EB1825084FF}"/>
              </a:ext>
            </a:extLst>
          </p:cNvPr>
          <p:cNvSpPr txBox="1"/>
          <p:nvPr/>
        </p:nvSpPr>
        <p:spPr>
          <a:xfrm>
            <a:off x="1859076" y="5405496"/>
            <a:ext cx="49217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“Friend or Foe” Unraveling the role of myeloid cells in cancer”</a:t>
            </a:r>
            <a:endParaRPr lang="en-US" sz="1400" b="1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Shokrollah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Elahi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Professor,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FoMD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Department of Dentistry, University of Alberta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BF6C16-C2CF-00A3-E10B-A8F91922A480}"/>
              </a:ext>
            </a:extLst>
          </p:cNvPr>
          <p:cNvSpPr txBox="1"/>
          <p:nvPr/>
        </p:nvSpPr>
        <p:spPr>
          <a:xfrm>
            <a:off x="1912865" y="6354841"/>
            <a:ext cx="4921716" cy="1568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“Deficiencies in DNA Replication and Repair in Cancer”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Aft>
                <a:spcPts val="120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Uri </a:t>
            </a:r>
            <a:r>
              <a:rPr lang="en-US" sz="1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Tabori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Associate Professor, Department of Medical Biophysics, University of Toronto (Dr. Kristi Baker’s guest)  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163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Experimental Oncology 661 Seminar Series Fall 2023</vt:lpstr>
    </vt:vector>
  </TitlesOfParts>
  <Company>Alberta Health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Oncology 661 Seminar Series Fall 2022</dc:title>
  <dc:creator>Alishak09</dc:creator>
  <cp:lastModifiedBy>Ronald Marinas</cp:lastModifiedBy>
  <cp:revision>7</cp:revision>
  <cp:lastPrinted>2023-09-29T17:12:28Z</cp:lastPrinted>
  <dcterms:created xsi:type="dcterms:W3CDTF">2023-09-25T16:36:57Z</dcterms:created>
  <dcterms:modified xsi:type="dcterms:W3CDTF">2023-10-19T19:44:21Z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2022-09-28T00:00:00Z</vt:filetime>
  </property>
  <property fmtid="{D5CDD505-2E9C-101B-9397-08002B2CF9AE}" pid="3" name="Creator">
    <vt:lpwstr>Acrobat PDFMaker 22 for Word</vt:lpwstr>
  </property>
  <property fmtid="{D5CDD505-2E9C-101B-9397-08002B2CF9AE}" pid="4" name="LastSaved">
    <vt:filetime>2023-09-25T00:00:00Z</vt:filetime>
  </property>
  <property fmtid="{D5CDD505-2E9C-101B-9397-08002B2CF9AE}" pid="5" name="Producer">
    <vt:lpwstr>Adobe PDF Library 22.2.223</vt:lpwstr>
  </property>
  <property fmtid="{D5CDD505-2E9C-101B-9397-08002B2CF9AE}" pid="6" name="SourceModified">
    <vt:lpwstr>D:20220928135935</vt:lpwstr>
  </property>
</Properties>
</file>