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61" r:id="rId5"/>
    <p:sldId id="283" r:id="rId6"/>
    <p:sldId id="284" r:id="rId7"/>
    <p:sldId id="260" r:id="rId8"/>
    <p:sldId id="287" r:id="rId9"/>
    <p:sldId id="264" r:id="rId10"/>
    <p:sldId id="288" r:id="rId11"/>
    <p:sldId id="263" r:id="rId12"/>
    <p:sldId id="262" r:id="rId13"/>
    <p:sldId id="265" r:id="rId14"/>
    <p:sldId id="266" r:id="rId15"/>
    <p:sldId id="267" r:id="rId16"/>
    <p:sldId id="268" r:id="rId17"/>
    <p:sldId id="269" r:id="rId18"/>
    <p:sldId id="270" r:id="rId19"/>
    <p:sldId id="285" r:id="rId20"/>
    <p:sldId id="286" r:id="rId21"/>
    <p:sldId id="274" r:id="rId22"/>
    <p:sldId id="275" r:id="rId23"/>
    <p:sldId id="277" r:id="rId24"/>
    <p:sldId id="278" r:id="rId25"/>
    <p:sldId id="279" r:id="rId26"/>
    <p:sldId id="280" r:id="rId27"/>
    <p:sldId id="281" r:id="rId28"/>
    <p:sldId id="282" r:id="rId29"/>
    <p:sldId id="289" r:id="rId30"/>
    <p:sldId id="291" r:id="rId31"/>
    <p:sldId id="293" r:id="rId32"/>
    <p:sldId id="294" r:id="rId33"/>
    <p:sldId id="295" r:id="rId34"/>
    <p:sldId id="296" r:id="rId35"/>
    <p:sldId id="290" r:id="rId36"/>
    <p:sldId id="298" r:id="rId37"/>
    <p:sldId id="299" r:id="rId38"/>
    <p:sldId id="300" r:id="rId39"/>
    <p:sldId id="297" r:id="rId40"/>
    <p:sldId id="25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99" autoAdjust="0"/>
    <p:restoredTop sz="80909" autoAdjust="0"/>
  </p:normalViewPr>
  <p:slideViewPr>
    <p:cSldViewPr snapToGrid="0">
      <p:cViewPr varScale="1">
        <p:scale>
          <a:sx n="62" d="100"/>
          <a:sy n="62"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262F5-96F0-4DCC-8AA4-F312D54A936E}" type="doc">
      <dgm:prSet loTypeId="urn:microsoft.com/office/officeart/2005/8/layout/hProcess9" loCatId="process" qsTypeId="urn:microsoft.com/office/officeart/2005/8/quickstyle/simple1" qsCatId="simple" csTypeId="urn:microsoft.com/office/officeart/2005/8/colors/accent1_2" csCatId="accent1" phldr="1"/>
      <dgm:spPr/>
    </dgm:pt>
    <dgm:pt modelId="{4713C84F-8501-4491-BFD2-FEAEB5F6E787}">
      <dgm:prSet phldrT="[Text]"/>
      <dgm:spPr/>
      <dgm:t>
        <a:bodyPr/>
        <a:lstStyle/>
        <a:p>
          <a:r>
            <a:rPr lang="en-US" dirty="0" smtClean="0"/>
            <a:t>Outline the broad knowledge areas related to research questions</a:t>
          </a:r>
          <a:endParaRPr lang="en-US" dirty="0"/>
        </a:p>
      </dgm:t>
    </dgm:pt>
    <dgm:pt modelId="{679124BC-2DA9-47BF-B2B2-1EEDEB7FF077}" type="parTrans" cxnId="{6BB09CD7-D336-4B1F-847F-CB5D0EBBA772}">
      <dgm:prSet/>
      <dgm:spPr/>
      <dgm:t>
        <a:bodyPr/>
        <a:lstStyle/>
        <a:p>
          <a:endParaRPr lang="en-US"/>
        </a:p>
      </dgm:t>
    </dgm:pt>
    <dgm:pt modelId="{00DFF3AC-77CF-43B4-A06C-1DB1E6F4C57D}" type="sibTrans" cxnId="{6BB09CD7-D336-4B1F-847F-CB5D0EBBA772}">
      <dgm:prSet/>
      <dgm:spPr/>
      <dgm:t>
        <a:bodyPr/>
        <a:lstStyle/>
        <a:p>
          <a:endParaRPr lang="en-US"/>
        </a:p>
      </dgm:t>
    </dgm:pt>
    <dgm:pt modelId="{9A8AFBE1-9C14-4F00-8C46-5280013D5916}">
      <dgm:prSet phldrT="[Text]"/>
      <dgm:spPr/>
      <dgm:t>
        <a:bodyPr/>
        <a:lstStyle/>
        <a:p>
          <a:r>
            <a:rPr lang="en-US" dirty="0" smtClean="0"/>
            <a:t>Take care to phrase questions in a manner that will encourage honesty</a:t>
          </a:r>
          <a:endParaRPr lang="en-US" dirty="0"/>
        </a:p>
      </dgm:t>
    </dgm:pt>
    <dgm:pt modelId="{5A9D727E-F452-4474-904A-9F77B0928B2E}" type="parTrans" cxnId="{A6AEEAAA-D264-46DD-BC61-22ADE7F92BEF}">
      <dgm:prSet/>
      <dgm:spPr/>
      <dgm:t>
        <a:bodyPr/>
        <a:lstStyle/>
        <a:p>
          <a:endParaRPr lang="en-US"/>
        </a:p>
      </dgm:t>
    </dgm:pt>
    <dgm:pt modelId="{AF346936-2E44-44BF-A372-69F8FBA67C65}" type="sibTrans" cxnId="{A6AEEAAA-D264-46DD-BC61-22ADE7F92BEF}">
      <dgm:prSet/>
      <dgm:spPr/>
      <dgm:t>
        <a:bodyPr/>
        <a:lstStyle/>
        <a:p>
          <a:endParaRPr lang="en-US"/>
        </a:p>
      </dgm:t>
    </dgm:pt>
    <dgm:pt modelId="{C032022C-5FB8-4F1A-B5A3-0B403D997ACD}">
      <dgm:prSet phldrT="[Text]"/>
      <dgm:spPr/>
      <dgm:t>
        <a:bodyPr/>
        <a:lstStyle/>
        <a:p>
          <a:r>
            <a:rPr lang="en-US" dirty="0" smtClean="0"/>
            <a:t>Use how questions</a:t>
          </a:r>
          <a:endParaRPr lang="en-US" dirty="0"/>
        </a:p>
      </dgm:t>
    </dgm:pt>
    <dgm:pt modelId="{F8A9E5D5-26D4-4DFF-97B5-8F97D63A2974}" type="parTrans" cxnId="{8D0522F6-5359-4D85-AFC5-8330B80F5202}">
      <dgm:prSet/>
      <dgm:spPr/>
      <dgm:t>
        <a:bodyPr/>
        <a:lstStyle/>
        <a:p>
          <a:endParaRPr lang="en-US"/>
        </a:p>
      </dgm:t>
    </dgm:pt>
    <dgm:pt modelId="{D909EA38-2D1F-406D-9983-AC80C172489D}" type="sibTrans" cxnId="{8D0522F6-5359-4D85-AFC5-8330B80F5202}">
      <dgm:prSet/>
      <dgm:spPr/>
      <dgm:t>
        <a:bodyPr/>
        <a:lstStyle/>
        <a:p>
          <a:endParaRPr lang="en-US"/>
        </a:p>
      </dgm:t>
    </dgm:pt>
    <dgm:pt modelId="{08AC3F7F-7E7B-4026-A131-07943465FF03}">
      <dgm:prSet/>
      <dgm:spPr/>
      <dgm:t>
        <a:bodyPr/>
        <a:lstStyle/>
        <a:p>
          <a:r>
            <a:rPr lang="en-US" dirty="0" smtClean="0"/>
            <a:t>Develop questions within these broad areas</a:t>
          </a:r>
          <a:endParaRPr lang="en-US" dirty="0"/>
        </a:p>
      </dgm:t>
    </dgm:pt>
    <dgm:pt modelId="{57A90D92-B5A4-4784-855E-722E6AB8BDDE}" type="parTrans" cxnId="{71A27AF6-98F2-426F-882A-5AC44DD9003E}">
      <dgm:prSet/>
      <dgm:spPr/>
      <dgm:t>
        <a:bodyPr/>
        <a:lstStyle/>
        <a:p>
          <a:endParaRPr lang="en-US"/>
        </a:p>
      </dgm:t>
    </dgm:pt>
    <dgm:pt modelId="{5E5C0342-A823-4E82-B401-0D651A896265}" type="sibTrans" cxnId="{71A27AF6-98F2-426F-882A-5AC44DD9003E}">
      <dgm:prSet/>
      <dgm:spPr/>
      <dgm:t>
        <a:bodyPr/>
        <a:lstStyle/>
        <a:p>
          <a:endParaRPr lang="en-US"/>
        </a:p>
      </dgm:t>
    </dgm:pt>
    <dgm:pt modelId="{F72DB71A-7E58-4BFA-9D86-8BE2B21E3BB2}">
      <dgm:prSet/>
      <dgm:spPr/>
      <dgm:t>
        <a:bodyPr/>
        <a:lstStyle/>
        <a:p>
          <a:r>
            <a:rPr lang="en-US" dirty="0" smtClean="0"/>
            <a:t>Think about your respondents and use appropriate language</a:t>
          </a:r>
          <a:endParaRPr lang="en-US" dirty="0"/>
        </a:p>
      </dgm:t>
    </dgm:pt>
    <dgm:pt modelId="{1C8CB803-716B-44E5-B44E-A2EE0BC33F72}" type="parTrans" cxnId="{4269BFCD-7465-4CFC-9B3A-B3D26866E89B}">
      <dgm:prSet/>
      <dgm:spPr/>
      <dgm:t>
        <a:bodyPr/>
        <a:lstStyle/>
        <a:p>
          <a:endParaRPr lang="en-US"/>
        </a:p>
      </dgm:t>
    </dgm:pt>
    <dgm:pt modelId="{1AEDE60B-CC65-4D09-B594-95451000DF14}" type="sibTrans" cxnId="{4269BFCD-7465-4CFC-9B3A-B3D26866E89B}">
      <dgm:prSet/>
      <dgm:spPr/>
      <dgm:t>
        <a:bodyPr/>
        <a:lstStyle/>
        <a:p>
          <a:endParaRPr lang="en-US"/>
        </a:p>
      </dgm:t>
    </dgm:pt>
    <dgm:pt modelId="{BEB3A243-43D4-4100-B50A-B56326BF578C}" type="pres">
      <dgm:prSet presAssocID="{84A262F5-96F0-4DCC-8AA4-F312D54A936E}" presName="CompostProcess" presStyleCnt="0">
        <dgm:presLayoutVars>
          <dgm:dir/>
          <dgm:resizeHandles val="exact"/>
        </dgm:presLayoutVars>
      </dgm:prSet>
      <dgm:spPr/>
    </dgm:pt>
    <dgm:pt modelId="{D8EB7D11-6321-46A9-99BF-C8DC2FB99B4A}" type="pres">
      <dgm:prSet presAssocID="{84A262F5-96F0-4DCC-8AA4-F312D54A936E}" presName="arrow" presStyleLbl="bgShp" presStyleIdx="0" presStyleCnt="1"/>
      <dgm:spPr/>
    </dgm:pt>
    <dgm:pt modelId="{3D5F4F3C-FC79-48EE-8FAE-B62CE23A0377}" type="pres">
      <dgm:prSet presAssocID="{84A262F5-96F0-4DCC-8AA4-F312D54A936E}" presName="linearProcess" presStyleCnt="0"/>
      <dgm:spPr/>
    </dgm:pt>
    <dgm:pt modelId="{C1A18734-A671-4860-9809-1C5405679F55}" type="pres">
      <dgm:prSet presAssocID="{4713C84F-8501-4491-BFD2-FEAEB5F6E787}" presName="textNode" presStyleLbl="node1" presStyleIdx="0" presStyleCnt="5">
        <dgm:presLayoutVars>
          <dgm:bulletEnabled val="1"/>
        </dgm:presLayoutVars>
      </dgm:prSet>
      <dgm:spPr/>
      <dgm:t>
        <a:bodyPr/>
        <a:lstStyle/>
        <a:p>
          <a:endParaRPr lang="en-US"/>
        </a:p>
      </dgm:t>
    </dgm:pt>
    <dgm:pt modelId="{5CDE6472-C07B-4189-B19D-504FF6B5D6B3}" type="pres">
      <dgm:prSet presAssocID="{00DFF3AC-77CF-43B4-A06C-1DB1E6F4C57D}" presName="sibTrans" presStyleCnt="0"/>
      <dgm:spPr/>
    </dgm:pt>
    <dgm:pt modelId="{8E8C3A1C-54A7-4542-A475-C1712B4B67D4}" type="pres">
      <dgm:prSet presAssocID="{08AC3F7F-7E7B-4026-A131-07943465FF03}" presName="textNode" presStyleLbl="node1" presStyleIdx="1" presStyleCnt="5">
        <dgm:presLayoutVars>
          <dgm:bulletEnabled val="1"/>
        </dgm:presLayoutVars>
      </dgm:prSet>
      <dgm:spPr/>
      <dgm:t>
        <a:bodyPr/>
        <a:lstStyle/>
        <a:p>
          <a:endParaRPr lang="en-US"/>
        </a:p>
      </dgm:t>
    </dgm:pt>
    <dgm:pt modelId="{28141C50-9BB3-4772-AB9E-303E3DA78220}" type="pres">
      <dgm:prSet presAssocID="{5E5C0342-A823-4E82-B401-0D651A896265}" presName="sibTrans" presStyleCnt="0"/>
      <dgm:spPr/>
    </dgm:pt>
    <dgm:pt modelId="{5F09FDCA-7436-4C4F-9F10-29331748CD71}" type="pres">
      <dgm:prSet presAssocID="{F72DB71A-7E58-4BFA-9D86-8BE2B21E3BB2}" presName="textNode" presStyleLbl="node1" presStyleIdx="2" presStyleCnt="5">
        <dgm:presLayoutVars>
          <dgm:bulletEnabled val="1"/>
        </dgm:presLayoutVars>
      </dgm:prSet>
      <dgm:spPr/>
      <dgm:t>
        <a:bodyPr/>
        <a:lstStyle/>
        <a:p>
          <a:endParaRPr lang="en-US"/>
        </a:p>
      </dgm:t>
    </dgm:pt>
    <dgm:pt modelId="{E99CFA9D-D110-4FDD-B223-D9ADC4BFB62C}" type="pres">
      <dgm:prSet presAssocID="{1AEDE60B-CC65-4D09-B594-95451000DF14}" presName="sibTrans" presStyleCnt="0"/>
      <dgm:spPr/>
    </dgm:pt>
    <dgm:pt modelId="{72C7477F-F06E-45F1-A2E7-52A7D358D4B1}" type="pres">
      <dgm:prSet presAssocID="{9A8AFBE1-9C14-4F00-8C46-5280013D5916}" presName="textNode" presStyleLbl="node1" presStyleIdx="3" presStyleCnt="5">
        <dgm:presLayoutVars>
          <dgm:bulletEnabled val="1"/>
        </dgm:presLayoutVars>
      </dgm:prSet>
      <dgm:spPr/>
      <dgm:t>
        <a:bodyPr/>
        <a:lstStyle/>
        <a:p>
          <a:endParaRPr lang="en-US"/>
        </a:p>
      </dgm:t>
    </dgm:pt>
    <dgm:pt modelId="{1F1AAFAB-6836-4919-A7F0-EED3256751A4}" type="pres">
      <dgm:prSet presAssocID="{AF346936-2E44-44BF-A372-69F8FBA67C65}" presName="sibTrans" presStyleCnt="0"/>
      <dgm:spPr/>
    </dgm:pt>
    <dgm:pt modelId="{C3282BA4-6684-4B33-9E00-3F48A5A6B0CF}" type="pres">
      <dgm:prSet presAssocID="{C032022C-5FB8-4F1A-B5A3-0B403D997ACD}" presName="textNode" presStyleLbl="node1" presStyleIdx="4" presStyleCnt="5">
        <dgm:presLayoutVars>
          <dgm:bulletEnabled val="1"/>
        </dgm:presLayoutVars>
      </dgm:prSet>
      <dgm:spPr/>
      <dgm:t>
        <a:bodyPr/>
        <a:lstStyle/>
        <a:p>
          <a:endParaRPr lang="en-US"/>
        </a:p>
      </dgm:t>
    </dgm:pt>
  </dgm:ptLst>
  <dgm:cxnLst>
    <dgm:cxn modelId="{71A27AF6-98F2-426F-882A-5AC44DD9003E}" srcId="{84A262F5-96F0-4DCC-8AA4-F312D54A936E}" destId="{08AC3F7F-7E7B-4026-A131-07943465FF03}" srcOrd="1" destOrd="0" parTransId="{57A90D92-B5A4-4784-855E-722E6AB8BDDE}" sibTransId="{5E5C0342-A823-4E82-B401-0D651A896265}"/>
    <dgm:cxn modelId="{6BB09CD7-D336-4B1F-847F-CB5D0EBBA772}" srcId="{84A262F5-96F0-4DCC-8AA4-F312D54A936E}" destId="{4713C84F-8501-4491-BFD2-FEAEB5F6E787}" srcOrd="0" destOrd="0" parTransId="{679124BC-2DA9-47BF-B2B2-1EEDEB7FF077}" sibTransId="{00DFF3AC-77CF-43B4-A06C-1DB1E6F4C57D}"/>
    <dgm:cxn modelId="{4FA5BCE9-A4EB-4C00-AE07-7D564B43C954}" type="presOf" srcId="{9A8AFBE1-9C14-4F00-8C46-5280013D5916}" destId="{72C7477F-F06E-45F1-A2E7-52A7D358D4B1}" srcOrd="0" destOrd="0" presId="urn:microsoft.com/office/officeart/2005/8/layout/hProcess9"/>
    <dgm:cxn modelId="{A6AEEAAA-D264-46DD-BC61-22ADE7F92BEF}" srcId="{84A262F5-96F0-4DCC-8AA4-F312D54A936E}" destId="{9A8AFBE1-9C14-4F00-8C46-5280013D5916}" srcOrd="3" destOrd="0" parTransId="{5A9D727E-F452-4474-904A-9F77B0928B2E}" sibTransId="{AF346936-2E44-44BF-A372-69F8FBA67C65}"/>
    <dgm:cxn modelId="{4269BFCD-7465-4CFC-9B3A-B3D26866E89B}" srcId="{84A262F5-96F0-4DCC-8AA4-F312D54A936E}" destId="{F72DB71A-7E58-4BFA-9D86-8BE2B21E3BB2}" srcOrd="2" destOrd="0" parTransId="{1C8CB803-716B-44E5-B44E-A2EE0BC33F72}" sibTransId="{1AEDE60B-CC65-4D09-B594-95451000DF14}"/>
    <dgm:cxn modelId="{8D0522F6-5359-4D85-AFC5-8330B80F5202}" srcId="{84A262F5-96F0-4DCC-8AA4-F312D54A936E}" destId="{C032022C-5FB8-4F1A-B5A3-0B403D997ACD}" srcOrd="4" destOrd="0" parTransId="{F8A9E5D5-26D4-4DFF-97B5-8F97D63A2974}" sibTransId="{D909EA38-2D1F-406D-9983-AC80C172489D}"/>
    <dgm:cxn modelId="{42539F91-FA7D-4044-BEE5-A5BCAF6F9F9F}" type="presOf" srcId="{C032022C-5FB8-4F1A-B5A3-0B403D997ACD}" destId="{C3282BA4-6684-4B33-9E00-3F48A5A6B0CF}" srcOrd="0" destOrd="0" presId="urn:microsoft.com/office/officeart/2005/8/layout/hProcess9"/>
    <dgm:cxn modelId="{2D7B963C-5F05-4C62-A160-4B9C1D767F11}" type="presOf" srcId="{08AC3F7F-7E7B-4026-A131-07943465FF03}" destId="{8E8C3A1C-54A7-4542-A475-C1712B4B67D4}" srcOrd="0" destOrd="0" presId="urn:microsoft.com/office/officeart/2005/8/layout/hProcess9"/>
    <dgm:cxn modelId="{6985A30F-BD78-4902-B073-72C42A4FA2C4}" type="presOf" srcId="{84A262F5-96F0-4DCC-8AA4-F312D54A936E}" destId="{BEB3A243-43D4-4100-B50A-B56326BF578C}" srcOrd="0" destOrd="0" presId="urn:microsoft.com/office/officeart/2005/8/layout/hProcess9"/>
    <dgm:cxn modelId="{E3F88806-54B7-41A0-8FE0-186759C4DCAA}" type="presOf" srcId="{4713C84F-8501-4491-BFD2-FEAEB5F6E787}" destId="{C1A18734-A671-4860-9809-1C5405679F55}" srcOrd="0" destOrd="0" presId="urn:microsoft.com/office/officeart/2005/8/layout/hProcess9"/>
    <dgm:cxn modelId="{9CD800A6-D1EC-4294-86B4-E87626EE1A56}" type="presOf" srcId="{F72DB71A-7E58-4BFA-9D86-8BE2B21E3BB2}" destId="{5F09FDCA-7436-4C4F-9F10-29331748CD71}" srcOrd="0" destOrd="0" presId="urn:microsoft.com/office/officeart/2005/8/layout/hProcess9"/>
    <dgm:cxn modelId="{11383E1F-FA7F-4A52-A8F6-4FEA8FC40427}" type="presParOf" srcId="{BEB3A243-43D4-4100-B50A-B56326BF578C}" destId="{D8EB7D11-6321-46A9-99BF-C8DC2FB99B4A}" srcOrd="0" destOrd="0" presId="urn:microsoft.com/office/officeart/2005/8/layout/hProcess9"/>
    <dgm:cxn modelId="{5D739C46-6228-4389-B51C-B2A4675A02C9}" type="presParOf" srcId="{BEB3A243-43D4-4100-B50A-B56326BF578C}" destId="{3D5F4F3C-FC79-48EE-8FAE-B62CE23A0377}" srcOrd="1" destOrd="0" presId="urn:microsoft.com/office/officeart/2005/8/layout/hProcess9"/>
    <dgm:cxn modelId="{E84B3F1C-D615-45EA-8F0B-67A754212C7F}" type="presParOf" srcId="{3D5F4F3C-FC79-48EE-8FAE-B62CE23A0377}" destId="{C1A18734-A671-4860-9809-1C5405679F55}" srcOrd="0" destOrd="0" presId="urn:microsoft.com/office/officeart/2005/8/layout/hProcess9"/>
    <dgm:cxn modelId="{F70C5547-61BE-4442-8DC2-531A2058F966}" type="presParOf" srcId="{3D5F4F3C-FC79-48EE-8FAE-B62CE23A0377}" destId="{5CDE6472-C07B-4189-B19D-504FF6B5D6B3}" srcOrd="1" destOrd="0" presId="urn:microsoft.com/office/officeart/2005/8/layout/hProcess9"/>
    <dgm:cxn modelId="{F5C2380A-ED44-466A-9DBD-6408B793C539}" type="presParOf" srcId="{3D5F4F3C-FC79-48EE-8FAE-B62CE23A0377}" destId="{8E8C3A1C-54A7-4542-A475-C1712B4B67D4}" srcOrd="2" destOrd="0" presId="urn:microsoft.com/office/officeart/2005/8/layout/hProcess9"/>
    <dgm:cxn modelId="{ED4A1844-2EBF-4F6C-8815-32A20C98175D}" type="presParOf" srcId="{3D5F4F3C-FC79-48EE-8FAE-B62CE23A0377}" destId="{28141C50-9BB3-4772-AB9E-303E3DA78220}" srcOrd="3" destOrd="0" presId="urn:microsoft.com/office/officeart/2005/8/layout/hProcess9"/>
    <dgm:cxn modelId="{83CB2F5F-46D1-464F-A8C5-700A96D433A8}" type="presParOf" srcId="{3D5F4F3C-FC79-48EE-8FAE-B62CE23A0377}" destId="{5F09FDCA-7436-4C4F-9F10-29331748CD71}" srcOrd="4" destOrd="0" presId="urn:microsoft.com/office/officeart/2005/8/layout/hProcess9"/>
    <dgm:cxn modelId="{2D45C394-B86D-4FB5-B437-6109454621D6}" type="presParOf" srcId="{3D5F4F3C-FC79-48EE-8FAE-B62CE23A0377}" destId="{E99CFA9D-D110-4FDD-B223-D9ADC4BFB62C}" srcOrd="5" destOrd="0" presId="urn:microsoft.com/office/officeart/2005/8/layout/hProcess9"/>
    <dgm:cxn modelId="{8675A667-9EC6-4396-9F78-F3781F387C68}" type="presParOf" srcId="{3D5F4F3C-FC79-48EE-8FAE-B62CE23A0377}" destId="{72C7477F-F06E-45F1-A2E7-52A7D358D4B1}" srcOrd="6" destOrd="0" presId="urn:microsoft.com/office/officeart/2005/8/layout/hProcess9"/>
    <dgm:cxn modelId="{2A18036D-8BF3-4AA0-95DB-1335EFE20514}" type="presParOf" srcId="{3D5F4F3C-FC79-48EE-8FAE-B62CE23A0377}" destId="{1F1AAFAB-6836-4919-A7F0-EED3256751A4}" srcOrd="7" destOrd="0" presId="urn:microsoft.com/office/officeart/2005/8/layout/hProcess9"/>
    <dgm:cxn modelId="{75EBB791-3BC2-4946-8BCC-F33641F22DCC}" type="presParOf" srcId="{3D5F4F3C-FC79-48EE-8FAE-B62CE23A0377}" destId="{C3282BA4-6684-4B33-9E00-3F48A5A6B0C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A262F5-96F0-4DCC-8AA4-F312D54A936E}" type="doc">
      <dgm:prSet loTypeId="urn:microsoft.com/office/officeart/2005/8/layout/hProcess9" loCatId="process" qsTypeId="urn:microsoft.com/office/officeart/2005/8/quickstyle/simple1" qsCatId="simple" csTypeId="urn:microsoft.com/office/officeart/2005/8/colors/accent1_2" csCatId="accent1" phldr="1"/>
      <dgm:spPr/>
    </dgm:pt>
    <dgm:pt modelId="{4713C84F-8501-4491-BFD2-FEAEB5F6E787}">
      <dgm:prSet phldrT="[Text]"/>
      <dgm:spPr/>
      <dgm:t>
        <a:bodyPr/>
        <a:lstStyle/>
        <a:p>
          <a:r>
            <a:rPr lang="en-US" dirty="0" smtClean="0"/>
            <a:t>Develop probes that will elicit more detail</a:t>
          </a:r>
          <a:endParaRPr lang="en-US" dirty="0"/>
        </a:p>
      </dgm:t>
    </dgm:pt>
    <dgm:pt modelId="{679124BC-2DA9-47BF-B2B2-1EEDEB7FF077}" type="parTrans" cxnId="{6BB09CD7-D336-4B1F-847F-CB5D0EBBA772}">
      <dgm:prSet/>
      <dgm:spPr/>
      <dgm:t>
        <a:bodyPr/>
        <a:lstStyle/>
        <a:p>
          <a:endParaRPr lang="en-US"/>
        </a:p>
      </dgm:t>
    </dgm:pt>
    <dgm:pt modelId="{00DFF3AC-77CF-43B4-A06C-1DB1E6F4C57D}" type="sibTrans" cxnId="{6BB09CD7-D336-4B1F-847F-CB5D0EBBA772}">
      <dgm:prSet/>
      <dgm:spPr/>
      <dgm:t>
        <a:bodyPr/>
        <a:lstStyle/>
        <a:p>
          <a:endParaRPr lang="en-US"/>
        </a:p>
      </dgm:t>
    </dgm:pt>
    <dgm:pt modelId="{9A8AFBE1-9C14-4F00-8C46-5280013D5916}">
      <dgm:prSet phldrT="[Text]"/>
      <dgm:spPr/>
      <dgm:t>
        <a:bodyPr/>
        <a:lstStyle/>
        <a:p>
          <a:r>
            <a:rPr lang="en-US" dirty="0" smtClean="0"/>
            <a:t>Ask difficult questions only after rapport has been built</a:t>
          </a:r>
          <a:endParaRPr lang="en-US" dirty="0"/>
        </a:p>
      </dgm:t>
    </dgm:pt>
    <dgm:pt modelId="{5A9D727E-F452-4474-904A-9F77B0928B2E}" type="parTrans" cxnId="{A6AEEAAA-D264-46DD-BC61-22ADE7F92BEF}">
      <dgm:prSet/>
      <dgm:spPr/>
      <dgm:t>
        <a:bodyPr/>
        <a:lstStyle/>
        <a:p>
          <a:endParaRPr lang="en-US"/>
        </a:p>
      </dgm:t>
    </dgm:pt>
    <dgm:pt modelId="{AF346936-2E44-44BF-A372-69F8FBA67C65}" type="sibTrans" cxnId="{A6AEEAAA-D264-46DD-BC61-22ADE7F92BEF}">
      <dgm:prSet/>
      <dgm:spPr/>
      <dgm:t>
        <a:bodyPr/>
        <a:lstStyle/>
        <a:p>
          <a:endParaRPr lang="en-US"/>
        </a:p>
      </dgm:t>
    </dgm:pt>
    <dgm:pt modelId="{C032022C-5FB8-4F1A-B5A3-0B403D997ACD}">
      <dgm:prSet phldrT="[Text]"/>
      <dgm:spPr/>
      <dgm:t>
        <a:bodyPr/>
        <a:lstStyle/>
        <a:p>
          <a:r>
            <a:rPr lang="en-US" dirty="0" smtClean="0"/>
            <a:t>Last question should provide closure</a:t>
          </a:r>
          <a:endParaRPr lang="en-US" dirty="0"/>
        </a:p>
      </dgm:t>
    </dgm:pt>
    <dgm:pt modelId="{F8A9E5D5-26D4-4DFF-97B5-8F97D63A2974}" type="parTrans" cxnId="{8D0522F6-5359-4D85-AFC5-8330B80F5202}">
      <dgm:prSet/>
      <dgm:spPr/>
      <dgm:t>
        <a:bodyPr/>
        <a:lstStyle/>
        <a:p>
          <a:endParaRPr lang="en-US"/>
        </a:p>
      </dgm:t>
    </dgm:pt>
    <dgm:pt modelId="{D909EA38-2D1F-406D-9983-AC80C172489D}" type="sibTrans" cxnId="{8D0522F6-5359-4D85-AFC5-8330B80F5202}">
      <dgm:prSet/>
      <dgm:spPr/>
      <dgm:t>
        <a:bodyPr/>
        <a:lstStyle/>
        <a:p>
          <a:endParaRPr lang="en-US"/>
        </a:p>
      </dgm:t>
    </dgm:pt>
    <dgm:pt modelId="{08AC3F7F-7E7B-4026-A131-07943465FF03}">
      <dgm:prSet/>
      <dgm:spPr/>
      <dgm:t>
        <a:bodyPr/>
        <a:lstStyle/>
        <a:p>
          <a:r>
            <a:rPr lang="en-US" dirty="0" smtClean="0"/>
            <a:t>Begin with warm-up questions</a:t>
          </a:r>
          <a:endParaRPr lang="en-US" dirty="0"/>
        </a:p>
      </dgm:t>
    </dgm:pt>
    <dgm:pt modelId="{57A90D92-B5A4-4784-855E-722E6AB8BDDE}" type="parTrans" cxnId="{71A27AF6-98F2-426F-882A-5AC44DD9003E}">
      <dgm:prSet/>
      <dgm:spPr/>
      <dgm:t>
        <a:bodyPr/>
        <a:lstStyle/>
        <a:p>
          <a:endParaRPr lang="en-US"/>
        </a:p>
      </dgm:t>
    </dgm:pt>
    <dgm:pt modelId="{5E5C0342-A823-4E82-B401-0D651A896265}" type="sibTrans" cxnId="{71A27AF6-98F2-426F-882A-5AC44DD9003E}">
      <dgm:prSet/>
      <dgm:spPr/>
      <dgm:t>
        <a:bodyPr/>
        <a:lstStyle/>
        <a:p>
          <a:endParaRPr lang="en-US"/>
        </a:p>
      </dgm:t>
    </dgm:pt>
    <dgm:pt modelId="{F72DB71A-7E58-4BFA-9D86-8BE2B21E3BB2}">
      <dgm:prSet/>
      <dgm:spPr/>
      <dgm:t>
        <a:bodyPr/>
        <a:lstStyle/>
        <a:p>
          <a:r>
            <a:rPr lang="en-US" dirty="0" smtClean="0"/>
            <a:t>Think about the logical flow of the interview and structure according</a:t>
          </a:r>
          <a:endParaRPr lang="en-US" dirty="0"/>
        </a:p>
      </dgm:t>
    </dgm:pt>
    <dgm:pt modelId="{1C8CB803-716B-44E5-B44E-A2EE0BC33F72}" type="parTrans" cxnId="{4269BFCD-7465-4CFC-9B3A-B3D26866E89B}">
      <dgm:prSet/>
      <dgm:spPr/>
      <dgm:t>
        <a:bodyPr/>
        <a:lstStyle/>
        <a:p>
          <a:endParaRPr lang="en-US"/>
        </a:p>
      </dgm:t>
    </dgm:pt>
    <dgm:pt modelId="{1AEDE60B-CC65-4D09-B594-95451000DF14}" type="sibTrans" cxnId="{4269BFCD-7465-4CFC-9B3A-B3D26866E89B}">
      <dgm:prSet/>
      <dgm:spPr/>
      <dgm:t>
        <a:bodyPr/>
        <a:lstStyle/>
        <a:p>
          <a:endParaRPr lang="en-US"/>
        </a:p>
      </dgm:t>
    </dgm:pt>
    <dgm:pt modelId="{BEB3A243-43D4-4100-B50A-B56326BF578C}" type="pres">
      <dgm:prSet presAssocID="{84A262F5-96F0-4DCC-8AA4-F312D54A936E}" presName="CompostProcess" presStyleCnt="0">
        <dgm:presLayoutVars>
          <dgm:dir/>
          <dgm:resizeHandles val="exact"/>
        </dgm:presLayoutVars>
      </dgm:prSet>
      <dgm:spPr/>
    </dgm:pt>
    <dgm:pt modelId="{D8EB7D11-6321-46A9-99BF-C8DC2FB99B4A}" type="pres">
      <dgm:prSet presAssocID="{84A262F5-96F0-4DCC-8AA4-F312D54A936E}" presName="arrow" presStyleLbl="bgShp" presStyleIdx="0" presStyleCnt="1"/>
      <dgm:spPr/>
    </dgm:pt>
    <dgm:pt modelId="{3D5F4F3C-FC79-48EE-8FAE-B62CE23A0377}" type="pres">
      <dgm:prSet presAssocID="{84A262F5-96F0-4DCC-8AA4-F312D54A936E}" presName="linearProcess" presStyleCnt="0"/>
      <dgm:spPr/>
    </dgm:pt>
    <dgm:pt modelId="{C1A18734-A671-4860-9809-1C5405679F55}" type="pres">
      <dgm:prSet presAssocID="{4713C84F-8501-4491-BFD2-FEAEB5F6E787}" presName="textNode" presStyleLbl="node1" presStyleIdx="0" presStyleCnt="5">
        <dgm:presLayoutVars>
          <dgm:bulletEnabled val="1"/>
        </dgm:presLayoutVars>
      </dgm:prSet>
      <dgm:spPr/>
      <dgm:t>
        <a:bodyPr/>
        <a:lstStyle/>
        <a:p>
          <a:endParaRPr lang="en-US"/>
        </a:p>
      </dgm:t>
    </dgm:pt>
    <dgm:pt modelId="{5CDE6472-C07B-4189-B19D-504FF6B5D6B3}" type="pres">
      <dgm:prSet presAssocID="{00DFF3AC-77CF-43B4-A06C-1DB1E6F4C57D}" presName="sibTrans" presStyleCnt="0"/>
      <dgm:spPr/>
    </dgm:pt>
    <dgm:pt modelId="{8E8C3A1C-54A7-4542-A475-C1712B4B67D4}" type="pres">
      <dgm:prSet presAssocID="{08AC3F7F-7E7B-4026-A131-07943465FF03}" presName="textNode" presStyleLbl="node1" presStyleIdx="1" presStyleCnt="5">
        <dgm:presLayoutVars>
          <dgm:bulletEnabled val="1"/>
        </dgm:presLayoutVars>
      </dgm:prSet>
      <dgm:spPr/>
      <dgm:t>
        <a:bodyPr/>
        <a:lstStyle/>
        <a:p>
          <a:endParaRPr lang="en-US"/>
        </a:p>
      </dgm:t>
    </dgm:pt>
    <dgm:pt modelId="{28141C50-9BB3-4772-AB9E-303E3DA78220}" type="pres">
      <dgm:prSet presAssocID="{5E5C0342-A823-4E82-B401-0D651A896265}" presName="sibTrans" presStyleCnt="0"/>
      <dgm:spPr/>
    </dgm:pt>
    <dgm:pt modelId="{5F09FDCA-7436-4C4F-9F10-29331748CD71}" type="pres">
      <dgm:prSet presAssocID="{F72DB71A-7E58-4BFA-9D86-8BE2B21E3BB2}" presName="textNode" presStyleLbl="node1" presStyleIdx="2" presStyleCnt="5">
        <dgm:presLayoutVars>
          <dgm:bulletEnabled val="1"/>
        </dgm:presLayoutVars>
      </dgm:prSet>
      <dgm:spPr/>
      <dgm:t>
        <a:bodyPr/>
        <a:lstStyle/>
        <a:p>
          <a:endParaRPr lang="en-US"/>
        </a:p>
      </dgm:t>
    </dgm:pt>
    <dgm:pt modelId="{E99CFA9D-D110-4FDD-B223-D9ADC4BFB62C}" type="pres">
      <dgm:prSet presAssocID="{1AEDE60B-CC65-4D09-B594-95451000DF14}" presName="sibTrans" presStyleCnt="0"/>
      <dgm:spPr/>
    </dgm:pt>
    <dgm:pt modelId="{72C7477F-F06E-45F1-A2E7-52A7D358D4B1}" type="pres">
      <dgm:prSet presAssocID="{9A8AFBE1-9C14-4F00-8C46-5280013D5916}" presName="textNode" presStyleLbl="node1" presStyleIdx="3" presStyleCnt="5">
        <dgm:presLayoutVars>
          <dgm:bulletEnabled val="1"/>
        </dgm:presLayoutVars>
      </dgm:prSet>
      <dgm:spPr/>
      <dgm:t>
        <a:bodyPr/>
        <a:lstStyle/>
        <a:p>
          <a:endParaRPr lang="en-US"/>
        </a:p>
      </dgm:t>
    </dgm:pt>
    <dgm:pt modelId="{1F1AAFAB-6836-4919-A7F0-EED3256751A4}" type="pres">
      <dgm:prSet presAssocID="{AF346936-2E44-44BF-A372-69F8FBA67C65}" presName="sibTrans" presStyleCnt="0"/>
      <dgm:spPr/>
    </dgm:pt>
    <dgm:pt modelId="{C3282BA4-6684-4B33-9E00-3F48A5A6B0CF}" type="pres">
      <dgm:prSet presAssocID="{C032022C-5FB8-4F1A-B5A3-0B403D997ACD}" presName="textNode" presStyleLbl="node1" presStyleIdx="4" presStyleCnt="5">
        <dgm:presLayoutVars>
          <dgm:bulletEnabled val="1"/>
        </dgm:presLayoutVars>
      </dgm:prSet>
      <dgm:spPr/>
      <dgm:t>
        <a:bodyPr/>
        <a:lstStyle/>
        <a:p>
          <a:endParaRPr lang="en-US"/>
        </a:p>
      </dgm:t>
    </dgm:pt>
  </dgm:ptLst>
  <dgm:cxnLst>
    <dgm:cxn modelId="{71A27AF6-98F2-426F-882A-5AC44DD9003E}" srcId="{84A262F5-96F0-4DCC-8AA4-F312D54A936E}" destId="{08AC3F7F-7E7B-4026-A131-07943465FF03}" srcOrd="1" destOrd="0" parTransId="{57A90D92-B5A4-4784-855E-722E6AB8BDDE}" sibTransId="{5E5C0342-A823-4E82-B401-0D651A896265}"/>
    <dgm:cxn modelId="{6BB09CD7-D336-4B1F-847F-CB5D0EBBA772}" srcId="{84A262F5-96F0-4DCC-8AA4-F312D54A936E}" destId="{4713C84F-8501-4491-BFD2-FEAEB5F6E787}" srcOrd="0" destOrd="0" parTransId="{679124BC-2DA9-47BF-B2B2-1EEDEB7FF077}" sibTransId="{00DFF3AC-77CF-43B4-A06C-1DB1E6F4C57D}"/>
    <dgm:cxn modelId="{4FA5BCE9-A4EB-4C00-AE07-7D564B43C954}" type="presOf" srcId="{9A8AFBE1-9C14-4F00-8C46-5280013D5916}" destId="{72C7477F-F06E-45F1-A2E7-52A7D358D4B1}" srcOrd="0" destOrd="0" presId="urn:microsoft.com/office/officeart/2005/8/layout/hProcess9"/>
    <dgm:cxn modelId="{A6AEEAAA-D264-46DD-BC61-22ADE7F92BEF}" srcId="{84A262F5-96F0-4DCC-8AA4-F312D54A936E}" destId="{9A8AFBE1-9C14-4F00-8C46-5280013D5916}" srcOrd="3" destOrd="0" parTransId="{5A9D727E-F452-4474-904A-9F77B0928B2E}" sibTransId="{AF346936-2E44-44BF-A372-69F8FBA67C65}"/>
    <dgm:cxn modelId="{4269BFCD-7465-4CFC-9B3A-B3D26866E89B}" srcId="{84A262F5-96F0-4DCC-8AA4-F312D54A936E}" destId="{F72DB71A-7E58-4BFA-9D86-8BE2B21E3BB2}" srcOrd="2" destOrd="0" parTransId="{1C8CB803-716B-44E5-B44E-A2EE0BC33F72}" sibTransId="{1AEDE60B-CC65-4D09-B594-95451000DF14}"/>
    <dgm:cxn modelId="{8D0522F6-5359-4D85-AFC5-8330B80F5202}" srcId="{84A262F5-96F0-4DCC-8AA4-F312D54A936E}" destId="{C032022C-5FB8-4F1A-B5A3-0B403D997ACD}" srcOrd="4" destOrd="0" parTransId="{F8A9E5D5-26D4-4DFF-97B5-8F97D63A2974}" sibTransId="{D909EA38-2D1F-406D-9983-AC80C172489D}"/>
    <dgm:cxn modelId="{42539F91-FA7D-4044-BEE5-A5BCAF6F9F9F}" type="presOf" srcId="{C032022C-5FB8-4F1A-B5A3-0B403D997ACD}" destId="{C3282BA4-6684-4B33-9E00-3F48A5A6B0CF}" srcOrd="0" destOrd="0" presId="urn:microsoft.com/office/officeart/2005/8/layout/hProcess9"/>
    <dgm:cxn modelId="{2D7B963C-5F05-4C62-A160-4B9C1D767F11}" type="presOf" srcId="{08AC3F7F-7E7B-4026-A131-07943465FF03}" destId="{8E8C3A1C-54A7-4542-A475-C1712B4B67D4}" srcOrd="0" destOrd="0" presId="urn:microsoft.com/office/officeart/2005/8/layout/hProcess9"/>
    <dgm:cxn modelId="{6985A30F-BD78-4902-B073-72C42A4FA2C4}" type="presOf" srcId="{84A262F5-96F0-4DCC-8AA4-F312D54A936E}" destId="{BEB3A243-43D4-4100-B50A-B56326BF578C}" srcOrd="0" destOrd="0" presId="urn:microsoft.com/office/officeart/2005/8/layout/hProcess9"/>
    <dgm:cxn modelId="{E3F88806-54B7-41A0-8FE0-186759C4DCAA}" type="presOf" srcId="{4713C84F-8501-4491-BFD2-FEAEB5F6E787}" destId="{C1A18734-A671-4860-9809-1C5405679F55}" srcOrd="0" destOrd="0" presId="urn:microsoft.com/office/officeart/2005/8/layout/hProcess9"/>
    <dgm:cxn modelId="{9CD800A6-D1EC-4294-86B4-E87626EE1A56}" type="presOf" srcId="{F72DB71A-7E58-4BFA-9D86-8BE2B21E3BB2}" destId="{5F09FDCA-7436-4C4F-9F10-29331748CD71}" srcOrd="0" destOrd="0" presId="urn:microsoft.com/office/officeart/2005/8/layout/hProcess9"/>
    <dgm:cxn modelId="{11383E1F-FA7F-4A52-A8F6-4FEA8FC40427}" type="presParOf" srcId="{BEB3A243-43D4-4100-B50A-B56326BF578C}" destId="{D8EB7D11-6321-46A9-99BF-C8DC2FB99B4A}" srcOrd="0" destOrd="0" presId="urn:microsoft.com/office/officeart/2005/8/layout/hProcess9"/>
    <dgm:cxn modelId="{5D739C46-6228-4389-B51C-B2A4675A02C9}" type="presParOf" srcId="{BEB3A243-43D4-4100-B50A-B56326BF578C}" destId="{3D5F4F3C-FC79-48EE-8FAE-B62CE23A0377}" srcOrd="1" destOrd="0" presId="urn:microsoft.com/office/officeart/2005/8/layout/hProcess9"/>
    <dgm:cxn modelId="{E84B3F1C-D615-45EA-8F0B-67A754212C7F}" type="presParOf" srcId="{3D5F4F3C-FC79-48EE-8FAE-B62CE23A0377}" destId="{C1A18734-A671-4860-9809-1C5405679F55}" srcOrd="0" destOrd="0" presId="urn:microsoft.com/office/officeart/2005/8/layout/hProcess9"/>
    <dgm:cxn modelId="{F70C5547-61BE-4442-8DC2-531A2058F966}" type="presParOf" srcId="{3D5F4F3C-FC79-48EE-8FAE-B62CE23A0377}" destId="{5CDE6472-C07B-4189-B19D-504FF6B5D6B3}" srcOrd="1" destOrd="0" presId="urn:microsoft.com/office/officeart/2005/8/layout/hProcess9"/>
    <dgm:cxn modelId="{F5C2380A-ED44-466A-9DBD-6408B793C539}" type="presParOf" srcId="{3D5F4F3C-FC79-48EE-8FAE-B62CE23A0377}" destId="{8E8C3A1C-54A7-4542-A475-C1712B4B67D4}" srcOrd="2" destOrd="0" presId="urn:microsoft.com/office/officeart/2005/8/layout/hProcess9"/>
    <dgm:cxn modelId="{ED4A1844-2EBF-4F6C-8815-32A20C98175D}" type="presParOf" srcId="{3D5F4F3C-FC79-48EE-8FAE-B62CE23A0377}" destId="{28141C50-9BB3-4772-AB9E-303E3DA78220}" srcOrd="3" destOrd="0" presId="urn:microsoft.com/office/officeart/2005/8/layout/hProcess9"/>
    <dgm:cxn modelId="{83CB2F5F-46D1-464F-A8C5-700A96D433A8}" type="presParOf" srcId="{3D5F4F3C-FC79-48EE-8FAE-B62CE23A0377}" destId="{5F09FDCA-7436-4C4F-9F10-29331748CD71}" srcOrd="4" destOrd="0" presId="urn:microsoft.com/office/officeart/2005/8/layout/hProcess9"/>
    <dgm:cxn modelId="{2D45C394-B86D-4FB5-B437-6109454621D6}" type="presParOf" srcId="{3D5F4F3C-FC79-48EE-8FAE-B62CE23A0377}" destId="{E99CFA9D-D110-4FDD-B223-D9ADC4BFB62C}" srcOrd="5" destOrd="0" presId="urn:microsoft.com/office/officeart/2005/8/layout/hProcess9"/>
    <dgm:cxn modelId="{8675A667-9EC6-4396-9F78-F3781F387C68}" type="presParOf" srcId="{3D5F4F3C-FC79-48EE-8FAE-B62CE23A0377}" destId="{72C7477F-F06E-45F1-A2E7-52A7D358D4B1}" srcOrd="6" destOrd="0" presId="urn:microsoft.com/office/officeart/2005/8/layout/hProcess9"/>
    <dgm:cxn modelId="{2A18036D-8BF3-4AA0-95DB-1335EFE20514}" type="presParOf" srcId="{3D5F4F3C-FC79-48EE-8FAE-B62CE23A0377}" destId="{1F1AAFAB-6836-4919-A7F0-EED3256751A4}" srcOrd="7" destOrd="0" presId="urn:microsoft.com/office/officeart/2005/8/layout/hProcess9"/>
    <dgm:cxn modelId="{75EBB791-3BC2-4946-8BCC-F33641F22DCC}" type="presParOf" srcId="{3D5F4F3C-FC79-48EE-8FAE-B62CE23A0377}" destId="{C3282BA4-6684-4B33-9E00-3F48A5A6B0C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B7D11-6321-46A9-99BF-C8DC2FB99B4A}">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A18734-A671-4860-9809-1C5405679F55}">
      <dsp:nvSpPr>
        <dsp:cNvPr id="0" name=""/>
        <dsp:cNvSpPr/>
      </dsp:nvSpPr>
      <dsp:spPr>
        <a:xfrm>
          <a:off x="3571"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Outline the broad knowledge areas related to research questions</a:t>
          </a:r>
          <a:endParaRPr lang="en-US" sz="2000" kern="1200" dirty="0"/>
        </a:p>
      </dsp:txBody>
      <dsp:txXfrm>
        <a:off x="79807" y="1701836"/>
        <a:ext cx="1409231" cy="2014994"/>
      </dsp:txXfrm>
    </dsp:sp>
    <dsp:sp modelId="{8E8C3A1C-54A7-4542-A475-C1712B4B67D4}">
      <dsp:nvSpPr>
        <dsp:cNvPr id="0" name=""/>
        <dsp:cNvSpPr/>
      </dsp:nvSpPr>
      <dsp:spPr>
        <a:xfrm>
          <a:off x="1643360"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Develop questions within these broad areas</a:t>
          </a:r>
          <a:endParaRPr lang="en-US" sz="2000" kern="1200" dirty="0"/>
        </a:p>
      </dsp:txBody>
      <dsp:txXfrm>
        <a:off x="1719596" y="1701836"/>
        <a:ext cx="1409231" cy="2014994"/>
      </dsp:txXfrm>
    </dsp:sp>
    <dsp:sp modelId="{5F09FDCA-7436-4C4F-9F10-29331748CD71}">
      <dsp:nvSpPr>
        <dsp:cNvPr id="0" name=""/>
        <dsp:cNvSpPr/>
      </dsp:nvSpPr>
      <dsp:spPr>
        <a:xfrm>
          <a:off x="3283148"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Think about your respondents and use appropriate language</a:t>
          </a:r>
          <a:endParaRPr lang="en-US" sz="2000" kern="1200" dirty="0"/>
        </a:p>
      </dsp:txBody>
      <dsp:txXfrm>
        <a:off x="3359384" y="1701836"/>
        <a:ext cx="1409231" cy="2014994"/>
      </dsp:txXfrm>
    </dsp:sp>
    <dsp:sp modelId="{72C7477F-F06E-45F1-A2E7-52A7D358D4B1}">
      <dsp:nvSpPr>
        <dsp:cNvPr id="0" name=""/>
        <dsp:cNvSpPr/>
      </dsp:nvSpPr>
      <dsp:spPr>
        <a:xfrm>
          <a:off x="4922936"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Take care to phrase questions in a manner that will encourage honesty</a:t>
          </a:r>
          <a:endParaRPr lang="en-US" sz="2000" kern="1200" dirty="0"/>
        </a:p>
      </dsp:txBody>
      <dsp:txXfrm>
        <a:off x="4999172" y="1701836"/>
        <a:ext cx="1409231" cy="2014994"/>
      </dsp:txXfrm>
    </dsp:sp>
    <dsp:sp modelId="{C3282BA4-6684-4B33-9E00-3F48A5A6B0CF}">
      <dsp:nvSpPr>
        <dsp:cNvPr id="0" name=""/>
        <dsp:cNvSpPr/>
      </dsp:nvSpPr>
      <dsp:spPr>
        <a:xfrm>
          <a:off x="6562724"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Use how questions</a:t>
          </a:r>
          <a:endParaRPr lang="en-US" sz="2000" kern="1200" dirty="0"/>
        </a:p>
      </dsp:txBody>
      <dsp:txXfrm>
        <a:off x="6638960" y="1701836"/>
        <a:ext cx="1409231" cy="2014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B7D11-6321-46A9-99BF-C8DC2FB99B4A}">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A18734-A671-4860-9809-1C5405679F55}">
      <dsp:nvSpPr>
        <dsp:cNvPr id="0" name=""/>
        <dsp:cNvSpPr/>
      </dsp:nvSpPr>
      <dsp:spPr>
        <a:xfrm>
          <a:off x="3571"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Develop probes that will elicit more detail</a:t>
          </a:r>
          <a:endParaRPr lang="en-US" sz="2100" kern="1200" dirty="0"/>
        </a:p>
      </dsp:txBody>
      <dsp:txXfrm>
        <a:off x="79807" y="1701836"/>
        <a:ext cx="1409231" cy="2014994"/>
      </dsp:txXfrm>
    </dsp:sp>
    <dsp:sp modelId="{8E8C3A1C-54A7-4542-A475-C1712B4B67D4}">
      <dsp:nvSpPr>
        <dsp:cNvPr id="0" name=""/>
        <dsp:cNvSpPr/>
      </dsp:nvSpPr>
      <dsp:spPr>
        <a:xfrm>
          <a:off x="1643360"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Begin with warm-up questions</a:t>
          </a:r>
          <a:endParaRPr lang="en-US" sz="2100" kern="1200" dirty="0"/>
        </a:p>
      </dsp:txBody>
      <dsp:txXfrm>
        <a:off x="1719596" y="1701836"/>
        <a:ext cx="1409231" cy="2014994"/>
      </dsp:txXfrm>
    </dsp:sp>
    <dsp:sp modelId="{5F09FDCA-7436-4C4F-9F10-29331748CD71}">
      <dsp:nvSpPr>
        <dsp:cNvPr id="0" name=""/>
        <dsp:cNvSpPr/>
      </dsp:nvSpPr>
      <dsp:spPr>
        <a:xfrm>
          <a:off x="3283148"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Think about the logical flow of the interview and structure according</a:t>
          </a:r>
          <a:endParaRPr lang="en-US" sz="2100" kern="1200" dirty="0"/>
        </a:p>
      </dsp:txBody>
      <dsp:txXfrm>
        <a:off x="3359384" y="1701836"/>
        <a:ext cx="1409231" cy="2014994"/>
      </dsp:txXfrm>
    </dsp:sp>
    <dsp:sp modelId="{72C7477F-F06E-45F1-A2E7-52A7D358D4B1}">
      <dsp:nvSpPr>
        <dsp:cNvPr id="0" name=""/>
        <dsp:cNvSpPr/>
      </dsp:nvSpPr>
      <dsp:spPr>
        <a:xfrm>
          <a:off x="4922936"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Ask difficult questions only after rapport has been built</a:t>
          </a:r>
          <a:endParaRPr lang="en-US" sz="2100" kern="1200" dirty="0"/>
        </a:p>
      </dsp:txBody>
      <dsp:txXfrm>
        <a:off x="4999172" y="1701836"/>
        <a:ext cx="1409231" cy="2014994"/>
      </dsp:txXfrm>
    </dsp:sp>
    <dsp:sp modelId="{C3282BA4-6684-4B33-9E00-3F48A5A6B0CF}">
      <dsp:nvSpPr>
        <dsp:cNvPr id="0" name=""/>
        <dsp:cNvSpPr/>
      </dsp:nvSpPr>
      <dsp:spPr>
        <a:xfrm>
          <a:off x="6562724" y="1625600"/>
          <a:ext cx="156170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Last question should provide closure</a:t>
          </a:r>
          <a:endParaRPr lang="en-US" sz="2100" kern="1200" dirty="0"/>
        </a:p>
      </dsp:txBody>
      <dsp:txXfrm>
        <a:off x="6638960" y="1701836"/>
        <a:ext cx="1409231" cy="20149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EE919-B31A-4825-AA53-E4FEC18F354D}" type="datetimeFigureOut">
              <a:rPr lang="en-US" smtClean="0"/>
              <a:t>9/25/2018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E0709-D51A-4740-A178-A53130BC4E7A}" type="slidenum">
              <a:rPr lang="en-US" smtClean="0"/>
              <a:t>‹#›</a:t>
            </a:fld>
            <a:endParaRPr lang="en-US"/>
          </a:p>
        </p:txBody>
      </p:sp>
    </p:spTree>
    <p:extLst>
      <p:ext uri="{BB962C8B-B14F-4D97-AF65-F5344CB8AC3E}">
        <p14:creationId xmlns:p14="http://schemas.microsoft.com/office/powerpoint/2010/main" val="253402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tatisticshowto.com/external-validit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Wicked problems are complex, have no agreed upon solutions and often times require interdisciplinary teams.</a:t>
            </a:r>
          </a:p>
          <a:p>
            <a:endParaRPr lang="en-US" dirty="0" smtClean="0"/>
          </a:p>
          <a:p>
            <a:r>
              <a:rPr lang="en-US" dirty="0" smtClean="0"/>
              <a:t>Engaging in </a:t>
            </a:r>
            <a:r>
              <a:rPr lang="en-GB" sz="1200" kern="1200" dirty="0" smtClean="0">
                <a:solidFill>
                  <a:schemeClr val="tx1"/>
                </a:solidFill>
                <a:effectLst/>
                <a:latin typeface="+mn-lt"/>
                <a:ea typeface="+mn-ea"/>
                <a:cs typeface="+mn-cs"/>
              </a:rPr>
              <a:t>an iterative process facilitates decisions about methods. As various questions are developed from the purpose of the research, so it becomes necessary to make use of mixed methods to address the questions (Newton et al., 2003). </a:t>
            </a:r>
            <a:r>
              <a:rPr lang="en-US" dirty="0" smtClean="0"/>
              <a:t>ecologically informed</a:t>
            </a:r>
            <a:r>
              <a:rPr lang="en-US" baseline="0" dirty="0" smtClean="0"/>
              <a:t> inquiry</a:t>
            </a:r>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3</a:t>
            </a:fld>
            <a:endParaRPr lang="en-US"/>
          </a:p>
        </p:txBody>
      </p:sp>
    </p:spTree>
    <p:extLst>
      <p:ext uri="{BB962C8B-B14F-4D97-AF65-F5344CB8AC3E}">
        <p14:creationId xmlns:p14="http://schemas.microsoft.com/office/powerpoint/2010/main" val="405024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1F3B91-77C4-42A1-A23A-2C8FE0BC56CC}" type="slidenum">
              <a:rPr lang="en-GB" altLang="en-US"/>
              <a:pPr>
                <a:spcBef>
                  <a:spcPct val="0"/>
                </a:spcBef>
              </a:pPr>
              <a:t>13</a:t>
            </a:fld>
            <a:endParaRPr lang="en-GB"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12948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8B7950-6AA3-43C8-BB46-C72F0E6C9E1A}" type="slidenum">
              <a:rPr lang="en-GB" altLang="en-US"/>
              <a:pPr>
                <a:spcBef>
                  <a:spcPct val="0"/>
                </a:spcBef>
              </a:pPr>
              <a:t>14</a:t>
            </a:fld>
            <a:endParaRPr lang="en-GB"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750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63D83E-BBC5-4771-BC80-55B86EF7B233}" type="slidenum">
              <a:rPr lang="en-GB" altLang="en-US"/>
              <a:pPr>
                <a:spcBef>
                  <a:spcPct val="0"/>
                </a:spcBef>
              </a:pPr>
              <a:t>15</a:t>
            </a:fld>
            <a:endParaRPr lang="en-GB"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59805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02B2822-CB11-435A-977F-3D201EBB78EB}" type="slidenum">
              <a:rPr lang="en-GB" altLang="en-US" sz="1200"/>
              <a:pPr/>
              <a:t>16</a:t>
            </a:fld>
            <a:endParaRPr lang="en-GB" altLang="en-US" sz="1200"/>
          </a:p>
        </p:txBody>
      </p:sp>
    </p:spTree>
    <p:extLst>
      <p:ext uri="{BB962C8B-B14F-4D97-AF65-F5344CB8AC3E}">
        <p14:creationId xmlns:p14="http://schemas.microsoft.com/office/powerpoint/2010/main" val="2398221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7911EB5-C60A-4DE3-86C7-BAA24D3AA68B}" type="slidenum">
              <a:rPr lang="en-GB" altLang="en-US" sz="1200"/>
              <a:pPr/>
              <a:t>17</a:t>
            </a:fld>
            <a:endParaRPr lang="en-GB" altLang="en-US" sz="1200"/>
          </a:p>
        </p:txBody>
      </p:sp>
    </p:spTree>
    <p:extLst>
      <p:ext uri="{BB962C8B-B14F-4D97-AF65-F5344CB8AC3E}">
        <p14:creationId xmlns:p14="http://schemas.microsoft.com/office/powerpoint/2010/main" val="262957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accent6"/>
              </a:buClr>
              <a:defRPr/>
            </a:pPr>
            <a:r>
              <a:rPr lang="en-US" sz="1200" dirty="0" smtClean="0">
                <a:solidFill>
                  <a:schemeClr val="tx1">
                    <a:lumMod val="75000"/>
                    <a:lumOff val="25000"/>
                  </a:schemeClr>
                </a:solidFill>
              </a:rPr>
              <a:t>Open or closed?</a:t>
            </a:r>
          </a:p>
          <a:p>
            <a:pPr>
              <a:buClr>
                <a:schemeClr val="accent6"/>
              </a:buClr>
              <a:defRPr/>
            </a:pPr>
            <a:r>
              <a:rPr lang="en-US" sz="1200" dirty="0" smtClean="0">
                <a:solidFill>
                  <a:schemeClr val="tx1">
                    <a:lumMod val="75000"/>
                    <a:lumOff val="25000"/>
                  </a:schemeClr>
                </a:solidFill>
              </a:rPr>
              <a:t>Level of agreement</a:t>
            </a:r>
          </a:p>
          <a:p>
            <a:pPr>
              <a:buClr>
                <a:schemeClr val="accent6"/>
              </a:buClr>
              <a:defRPr/>
            </a:pPr>
            <a:r>
              <a:rPr lang="en-US" sz="1200" dirty="0" smtClean="0">
                <a:solidFill>
                  <a:schemeClr val="tx1">
                    <a:lumMod val="75000"/>
                    <a:lumOff val="25000"/>
                  </a:schemeClr>
                </a:solidFill>
              </a:rPr>
              <a:t>Degree of importance</a:t>
            </a:r>
          </a:p>
          <a:p>
            <a:pPr>
              <a:buClr>
                <a:schemeClr val="accent6"/>
              </a:buClr>
              <a:defRPr/>
            </a:pPr>
            <a:r>
              <a:rPr lang="en-US" sz="1200" dirty="0" smtClean="0">
                <a:solidFill>
                  <a:schemeClr val="tx1">
                    <a:lumMod val="75000"/>
                    <a:lumOff val="25000"/>
                  </a:schemeClr>
                </a:solidFill>
              </a:rPr>
              <a:t>Frequency</a:t>
            </a:r>
          </a:p>
          <a:p>
            <a:pPr>
              <a:buClr>
                <a:schemeClr val="accent6"/>
              </a:buClr>
              <a:defRPr/>
            </a:pPr>
            <a:r>
              <a:rPr lang="en-US" sz="1200" dirty="0" smtClean="0">
                <a:solidFill>
                  <a:schemeClr val="tx1">
                    <a:lumMod val="75000"/>
                    <a:lumOff val="25000"/>
                  </a:schemeClr>
                </a:solidFill>
              </a:rPr>
              <a:t>Semantic differential</a:t>
            </a:r>
          </a:p>
          <a:p>
            <a:pPr>
              <a:buClr>
                <a:schemeClr val="accent6"/>
              </a:buClr>
              <a:defRPr/>
            </a:pPr>
            <a:r>
              <a:rPr lang="en-US" sz="1200" dirty="0" smtClean="0">
                <a:solidFill>
                  <a:schemeClr val="tx1">
                    <a:lumMod val="75000"/>
                    <a:lumOff val="25000"/>
                  </a:schemeClr>
                </a:solidFill>
              </a:rPr>
              <a:t>Ranked items</a:t>
            </a:r>
          </a:p>
          <a:p>
            <a:pPr>
              <a:buClr>
                <a:schemeClr val="accent6"/>
              </a:buClr>
              <a:defRPr/>
            </a:pPr>
            <a:r>
              <a:rPr lang="en-US" sz="1200" dirty="0" smtClean="0">
                <a:solidFill>
                  <a:schemeClr val="tx1">
                    <a:lumMod val="75000"/>
                    <a:lumOff val="25000"/>
                  </a:schemeClr>
                </a:solidFill>
              </a:rPr>
              <a:t>Checklist items</a:t>
            </a:r>
          </a:p>
          <a:p>
            <a:endParaRPr lang="en-US" altLang="en-US" dirty="0"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FBE3F5-B3E8-43EF-81E7-12F3F271B5A7}" type="slidenum">
              <a:rPr lang="en-GB" altLang="en-US" sz="1200"/>
              <a:pPr/>
              <a:t>18</a:t>
            </a:fld>
            <a:endParaRPr lang="en-GB" altLang="en-US" sz="1200"/>
          </a:p>
        </p:txBody>
      </p:sp>
    </p:spTree>
    <p:extLst>
      <p:ext uri="{BB962C8B-B14F-4D97-AF65-F5344CB8AC3E}">
        <p14:creationId xmlns:p14="http://schemas.microsoft.com/office/powerpoint/2010/main" val="4024891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latin typeface="Arial" panose="020B0604020202020204" pitchFamily="34" charset="0"/>
                <a:ea typeface="ＭＳ Ｐゴシック" pitchFamily="34" charset="-128"/>
              </a:rPr>
              <a:t>Quantitative analysis</a:t>
            </a:r>
          </a:p>
          <a:p>
            <a:pPr lvl="1" eaLnBrk="1" hangingPunct="1">
              <a:spcBef>
                <a:spcPct val="0"/>
              </a:spcBef>
            </a:pPr>
            <a:r>
              <a:rPr lang="en-US" altLang="en-US" dirty="0" smtClean="0">
                <a:latin typeface="Arial" panose="020B0604020202020204" pitchFamily="34" charset="0"/>
                <a:ea typeface="ＭＳ Ｐゴシック" pitchFamily="34" charset="-128"/>
              </a:rPr>
              <a:t>Numeric data</a:t>
            </a:r>
          </a:p>
          <a:p>
            <a:pPr lvl="1" eaLnBrk="1" hangingPunct="1">
              <a:spcBef>
                <a:spcPct val="0"/>
              </a:spcBef>
            </a:pPr>
            <a:r>
              <a:rPr lang="en-US" altLang="en-US" dirty="0" smtClean="0">
                <a:latin typeface="Arial" panose="020B0604020202020204" pitchFamily="34" charset="0"/>
                <a:ea typeface="ＭＳ Ｐゴシック" pitchFamily="34" charset="-128"/>
              </a:rPr>
              <a:t>Descriptive trend analysis</a:t>
            </a:r>
          </a:p>
          <a:p>
            <a:pPr lvl="1" eaLnBrk="1" hangingPunct="1">
              <a:spcBef>
                <a:spcPct val="0"/>
              </a:spcBef>
            </a:pPr>
            <a:r>
              <a:rPr lang="en-US" altLang="en-US" dirty="0" smtClean="0">
                <a:latin typeface="Arial" panose="020B0604020202020204" pitchFamily="34" charset="0"/>
                <a:ea typeface="ＭＳ Ｐゴシック" pitchFamily="34" charset="-128"/>
              </a:rPr>
              <a:t>Hypothesis testing, effect size, interval estimates</a:t>
            </a:r>
          </a:p>
          <a:p>
            <a:pPr lvl="1" eaLnBrk="1" hangingPunct="1">
              <a:spcBef>
                <a:spcPct val="0"/>
              </a:spcBef>
            </a:pPr>
            <a:endParaRPr lang="en-US" altLang="en-US" dirty="0" smtClean="0">
              <a:latin typeface="Arial" panose="020B0604020202020204" pitchFamily="34" charset="0"/>
              <a:ea typeface="ＭＳ Ｐゴシック" pitchFamily="34" charset="-128"/>
            </a:endParaRPr>
          </a:p>
          <a:p>
            <a:pPr lvl="1" eaLnBrk="1" hangingPunct="1">
              <a:spcBef>
                <a:spcPct val="0"/>
              </a:spcBef>
            </a:pPr>
            <a:r>
              <a:rPr lang="en-US" altLang="en-US" dirty="0" smtClean="0">
                <a:latin typeface="Arial" panose="020B0604020202020204" pitchFamily="34" charset="0"/>
                <a:ea typeface="ＭＳ Ｐゴシック" pitchFamily="34" charset="-128"/>
              </a:rPr>
              <a:t>Qualitative analysis:</a:t>
            </a:r>
          </a:p>
          <a:p>
            <a:pPr lvl="1" eaLnBrk="1" hangingPunct="1">
              <a:spcBef>
                <a:spcPct val="0"/>
              </a:spcBef>
            </a:pPr>
            <a:r>
              <a:rPr lang="en-US" altLang="en-US" dirty="0" smtClean="0">
                <a:latin typeface="Arial" panose="020B0604020202020204" pitchFamily="34" charset="0"/>
                <a:ea typeface="ＭＳ Ｐゴシック" pitchFamily="34" charset="-128"/>
              </a:rPr>
              <a:t>	Text/image data</a:t>
            </a:r>
          </a:p>
          <a:p>
            <a:pPr lvl="1" eaLnBrk="1" hangingPunct="1">
              <a:spcBef>
                <a:spcPct val="0"/>
              </a:spcBef>
            </a:pPr>
            <a:r>
              <a:rPr lang="en-US" altLang="en-US" dirty="0" smtClean="0">
                <a:latin typeface="Arial" panose="020B0604020202020204" pitchFamily="34" charset="0"/>
                <a:ea typeface="ＭＳ Ｐゴシック" pitchFamily="34" charset="-128"/>
              </a:rPr>
              <a:t>	Coding</a:t>
            </a:r>
          </a:p>
          <a:p>
            <a:pPr lvl="1" eaLnBrk="1" hangingPunct="1">
              <a:spcBef>
                <a:spcPct val="0"/>
              </a:spcBef>
            </a:pPr>
            <a:r>
              <a:rPr lang="en-US" altLang="en-US" dirty="0" smtClean="0">
                <a:latin typeface="Arial" panose="020B0604020202020204" pitchFamily="34" charset="0"/>
                <a:ea typeface="ＭＳ Ｐゴシック" pitchFamily="34" charset="-128"/>
              </a:rPr>
              <a:t>	Themes</a:t>
            </a:r>
          </a:p>
          <a:p>
            <a:pPr lvl="1" eaLnBrk="1" hangingPunct="1">
              <a:spcBef>
                <a:spcPct val="0"/>
              </a:spcBef>
            </a:pPr>
            <a:r>
              <a:rPr lang="en-US" altLang="en-US" dirty="0" smtClean="0">
                <a:latin typeface="Arial" panose="020B0604020202020204" pitchFamily="34" charset="0"/>
                <a:ea typeface="ＭＳ Ｐゴシック" pitchFamily="34" charset="-128"/>
              </a:rPr>
              <a:t>	Description</a:t>
            </a:r>
          </a:p>
          <a:p>
            <a:pPr lvl="1" eaLnBrk="1" hangingPunct="1">
              <a:spcBef>
                <a:spcPct val="0"/>
              </a:spcBef>
            </a:pPr>
            <a:r>
              <a:rPr lang="en-US" altLang="en-US" dirty="0" smtClean="0">
                <a:latin typeface="Arial" panose="020B0604020202020204" pitchFamily="34" charset="0"/>
                <a:ea typeface="ＭＳ Ｐゴシック" pitchFamily="34" charset="-128"/>
              </a:rPr>
              <a:t>	Interrelated themes to build a picture of the phenomenon.</a:t>
            </a:r>
          </a:p>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20</a:t>
            </a:fld>
            <a:endParaRPr lang="en-US"/>
          </a:p>
        </p:txBody>
      </p:sp>
    </p:spTree>
    <p:extLst>
      <p:ext uri="{BB962C8B-B14F-4D97-AF65-F5344CB8AC3E}">
        <p14:creationId xmlns:p14="http://schemas.microsoft.com/office/powerpoint/2010/main" val="3935108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78F744-22C7-413F-ABB4-629B4873E23D}" type="slidenum">
              <a:rPr lang="en-GB" altLang="en-US"/>
              <a:pPr>
                <a:spcBef>
                  <a:spcPct val="0"/>
                </a:spcBef>
              </a:pPr>
              <a:t>21</a:t>
            </a:fld>
            <a:endParaRPr lang="en-GB"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43970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2A500A-C87B-41C5-8D1B-EB1FEA30CC11}" type="slidenum">
              <a:rPr lang="en-GB" altLang="en-US"/>
              <a:pPr>
                <a:spcBef>
                  <a:spcPct val="0"/>
                </a:spcBef>
              </a:pPr>
              <a:t>22</a:t>
            </a:fld>
            <a:endParaRPr lang="en-GB"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88615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74A72C-194D-4713-B665-8A37156235FF}" type="slidenum">
              <a:rPr lang="en-GB" altLang="en-US"/>
              <a:pPr>
                <a:spcBef>
                  <a:spcPct val="0"/>
                </a:spcBef>
              </a:pPr>
              <a:t>23</a:t>
            </a:fld>
            <a:endParaRPr lang="en-GB"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614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primary appeal of pragmatism for this research is not that it abstains from endlessly defending metaphysical concepts or even that it embraces mixed methods, although these are intriguing. Rather, the primary appeal lies with the fact that pragmatism represents a practical and applied research philosophy. It provides the opportunity to investigate what is of importance to the research and broader society in manner, which is compatible with the questions that one wishes to address. Pragmatism makes the investigation of the perceived problem possible without imposing constraints on methods to be used but allows the researcher the option of making use of all possible tools in order to address the problem in a comprehensive manner. Patton (in </a:t>
            </a:r>
            <a:r>
              <a:rPr lang="en-GB" sz="1200" kern="1200" dirty="0" err="1" smtClean="0">
                <a:solidFill>
                  <a:schemeClr val="tx1"/>
                </a:solidFill>
                <a:effectLst/>
                <a:latin typeface="+mn-lt"/>
                <a:ea typeface="+mn-ea"/>
                <a:cs typeface="+mn-cs"/>
              </a:rPr>
              <a:t>Teddlie</a:t>
            </a:r>
            <a:r>
              <a:rPr lang="en-GB" sz="1200" kern="1200" dirty="0" smtClean="0">
                <a:solidFill>
                  <a:schemeClr val="tx1"/>
                </a:solidFill>
                <a:effectLst/>
                <a:latin typeface="+mn-lt"/>
                <a:ea typeface="+mn-ea"/>
                <a:cs typeface="+mn-cs"/>
              </a:rPr>
              <a:t> &amp; </a:t>
            </a:r>
            <a:r>
              <a:rPr lang="en-GB" sz="1200" kern="1200" dirty="0" err="1" smtClean="0">
                <a:solidFill>
                  <a:schemeClr val="tx1"/>
                </a:solidFill>
                <a:effectLst/>
                <a:latin typeface="+mn-lt"/>
                <a:ea typeface="+mn-ea"/>
                <a:cs typeface="+mn-cs"/>
              </a:rPr>
              <a:t>Tashakkori</a:t>
            </a:r>
            <a:r>
              <a:rPr lang="en-GB" sz="1200" kern="1200" dirty="0" smtClean="0">
                <a:solidFill>
                  <a:schemeClr val="tx1"/>
                </a:solidFill>
                <a:effectLst/>
                <a:latin typeface="+mn-lt"/>
                <a:ea typeface="+mn-ea"/>
                <a:cs typeface="+mn-cs"/>
              </a:rPr>
              <a:t>, 2003, p. 18) states that: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real world practice, methods can be separated from the epistemology out of which they have emerged. One can use statistics in a straightforward way without doing a literature review of logical positivism. One can make an interpretation without studying hermeneutics. In addition, one can conduct open-ended interviews without reading treatises on phenomenology.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Furthermore, pragmatism was chosen as the overarching paradigm for this research as the research aims to adapt a monitoring system for secondary schools. Presently such a system does not formally exist although schools may be making use of various informal systems. In essence, the components and characteristics of a monitoring system, which would be effective and efficient in the South African context, were investigated bearing in mind the vast diversity of secondary schools. Literature offers many alternatives in terms of school-level monitoring systems available. These systems, however, originate in the developed world. The key question was whether these systems or rather one particular system would be applicable within a developing world context, whether the identified monitoring system was the best option, and how this monitoring system would be received by the education system. Pragmatism provides a philosophical framework within which to work, using whichever means necessary in order to establish whether the monitoring system chosen would be a feasible option.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Pragmatism lends itself to the use of mixed methods, which provides the researcher with the opportunity to answer the research questions adequately (</a:t>
            </a:r>
            <a:r>
              <a:rPr lang="en-GB" sz="1200" kern="1200" dirty="0" err="1" smtClean="0">
                <a:solidFill>
                  <a:schemeClr val="tx1"/>
                </a:solidFill>
                <a:effectLst/>
                <a:latin typeface="+mn-lt"/>
                <a:ea typeface="+mn-ea"/>
                <a:cs typeface="+mn-cs"/>
              </a:rPr>
              <a:t>Teddlie</a:t>
            </a:r>
            <a:r>
              <a:rPr lang="en-GB" sz="1200" kern="1200" dirty="0" smtClean="0">
                <a:solidFill>
                  <a:schemeClr val="tx1"/>
                </a:solidFill>
                <a:effectLst/>
                <a:latin typeface="+mn-lt"/>
                <a:ea typeface="+mn-ea"/>
                <a:cs typeface="+mn-cs"/>
              </a:rPr>
              <a:t> &amp; </a:t>
            </a:r>
            <a:r>
              <a:rPr lang="en-GB" sz="1200" kern="1200" dirty="0" err="1" smtClean="0">
                <a:solidFill>
                  <a:schemeClr val="tx1"/>
                </a:solidFill>
                <a:effectLst/>
                <a:latin typeface="+mn-lt"/>
                <a:ea typeface="+mn-ea"/>
                <a:cs typeface="+mn-cs"/>
              </a:rPr>
              <a:t>Tashakkori</a:t>
            </a:r>
            <a:r>
              <a:rPr lang="en-GB" sz="1200" kern="1200" dirty="0" smtClean="0">
                <a:solidFill>
                  <a:schemeClr val="tx1"/>
                </a:solidFill>
                <a:effectLst/>
                <a:latin typeface="+mn-lt"/>
                <a:ea typeface="+mn-ea"/>
                <a:cs typeface="+mn-cs"/>
              </a:rPr>
              <a:t>, 2003). By using mixed methods, one comes to a more comprehensive understanding of the phenomena under investigation by means of developing a more complete portrayal of the social world and developing fresh perspectives and new ideas. The account of research using mixed methods is also more defensible as the results are credible and there is less bias as the one method compensates for the other method. Thus one is able to develop stronger knowledge claims (Greene, 2005). </a:t>
            </a:r>
          </a:p>
          <a:p>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4</a:t>
            </a:fld>
            <a:endParaRPr lang="en-US"/>
          </a:p>
        </p:txBody>
      </p:sp>
    </p:spTree>
    <p:extLst>
      <p:ext uri="{BB962C8B-B14F-4D97-AF65-F5344CB8AC3E}">
        <p14:creationId xmlns:p14="http://schemas.microsoft.com/office/powerpoint/2010/main" val="2947134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9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34EF467-3B8E-41FA-A508-F92D157E7277}" type="slidenum">
              <a:rPr lang="en-GB" altLang="en-US" sz="1200"/>
              <a:pPr/>
              <a:t>24</a:t>
            </a:fld>
            <a:endParaRPr lang="en-GB" altLang="en-US" sz="1200"/>
          </a:p>
        </p:txBody>
      </p:sp>
    </p:spTree>
    <p:extLst>
      <p:ext uri="{BB962C8B-B14F-4D97-AF65-F5344CB8AC3E}">
        <p14:creationId xmlns:p14="http://schemas.microsoft.com/office/powerpoint/2010/main" val="2932722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769DC6-01AF-4713-B81B-6CBB66AA8F6C}" type="slidenum">
              <a:rPr lang="en-GB" altLang="en-US" sz="1200"/>
              <a:pPr/>
              <a:t>25</a:t>
            </a:fld>
            <a:endParaRPr lang="en-GB" altLang="en-US" sz="1200"/>
          </a:p>
        </p:txBody>
      </p:sp>
    </p:spTree>
    <p:extLst>
      <p:ext uri="{BB962C8B-B14F-4D97-AF65-F5344CB8AC3E}">
        <p14:creationId xmlns:p14="http://schemas.microsoft.com/office/powerpoint/2010/main" val="2611657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BF1CA9-A111-4979-9A1F-A30CF0B6DD94}" type="slidenum">
              <a:rPr lang="en-GB" altLang="en-US" sz="1200"/>
              <a:pPr/>
              <a:t>26</a:t>
            </a:fld>
            <a:endParaRPr lang="en-GB" altLang="en-US" sz="1200"/>
          </a:p>
        </p:txBody>
      </p:sp>
    </p:spTree>
    <p:extLst>
      <p:ext uri="{BB962C8B-B14F-4D97-AF65-F5344CB8AC3E}">
        <p14:creationId xmlns:p14="http://schemas.microsoft.com/office/powerpoint/2010/main" val="2425091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3C6F51-9ED2-4ED8-9F09-9C3A8DA88357}" type="slidenum">
              <a:rPr lang="en-GB" altLang="en-US" sz="1200"/>
              <a:pPr/>
              <a:t>27</a:t>
            </a:fld>
            <a:endParaRPr lang="en-GB" altLang="en-US" sz="1200"/>
          </a:p>
        </p:txBody>
      </p:sp>
    </p:spTree>
    <p:extLst>
      <p:ext uri="{BB962C8B-B14F-4D97-AF65-F5344CB8AC3E}">
        <p14:creationId xmlns:p14="http://schemas.microsoft.com/office/powerpoint/2010/main" val="3434010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830B95A-38F6-41CF-9B83-51576814B863}" type="slidenum">
              <a:rPr lang="en-GB" altLang="en-US" sz="1200"/>
              <a:pPr/>
              <a:t>28</a:t>
            </a:fld>
            <a:endParaRPr lang="en-GB" altLang="en-US" sz="1200"/>
          </a:p>
        </p:txBody>
      </p:sp>
    </p:spTree>
    <p:extLst>
      <p:ext uri="{BB962C8B-B14F-4D97-AF65-F5344CB8AC3E}">
        <p14:creationId xmlns:p14="http://schemas.microsoft.com/office/powerpoint/2010/main" val="2734206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30</a:t>
            </a:fld>
            <a:endParaRPr lang="en-US"/>
          </a:p>
        </p:txBody>
      </p:sp>
    </p:spTree>
    <p:extLst>
      <p:ext uri="{BB962C8B-B14F-4D97-AF65-F5344CB8AC3E}">
        <p14:creationId xmlns:p14="http://schemas.microsoft.com/office/powerpoint/2010/main" val="1287565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Types of questions or other interview talk: o Direct questions: ‘Do you find it easy to keep smiling when serving customers?’; ‘Are you happy with the way you and your husband decide how money should be spent?’ Such questions are perhaps best left until towards the end of the interview, in order not to influence the direction of the interview too much. o Indirect questions: ‘What do most people round here think of the ways that management treats its staff?’, perhaps followed up by ‘Is that the way you feel too?’, in order to get at the individual’s own view. o Structuring questions: ‘I would now like to move on to a different topic’. o Follow-up questions: getting the interviewee to elaborate his/her answer, such as ‘Could you say some more about that?’; ‘What do you mean by that . . .?’ o Probing questions: following up what has been said through direct questioning. o Specifying questions: ‘What did you do then?’; ‘How did X react to what you said?’ o Interpreting questions: ‘Do you mean that your leadership role has had to change from one of encouraging others to a more directive one?’; ‘Is it fair to say that what you are suggesting is that you don’t mind being friendly towards customers most of the time, but when they are unpleasant or demanding you find it more difficult?’</a:t>
            </a:r>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31</a:t>
            </a:fld>
            <a:endParaRPr lang="en-US"/>
          </a:p>
        </p:txBody>
      </p:sp>
    </p:spTree>
    <p:extLst>
      <p:ext uri="{BB962C8B-B14F-4D97-AF65-F5344CB8AC3E}">
        <p14:creationId xmlns:p14="http://schemas.microsoft.com/office/powerpoint/2010/main" val="936918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down the larger research questions of the study. Outline the broad areas of knowledge that are relevant to answering these questions. 2. Develop questions within each of these major areas, shaping them to fit particular kinds of respondents. The goal here is to tap into their experiences and expertise. 3. Adjust the language of the interview according to the respondent (child, professional, etc.). 4. Take care to word questions so that respondents are motivated to answer as completely and honestly as possible. 5. Ask “how” questions rather than “why” questions to get stories of process rather than acceptable “accounts” of behavior. “How did you come to join this group . . .?” 6. Develop probes that will elicit more detailed and elaborate responses to key questions. The more detail, the better! 7. Begin the interview with a “warm-up” question—something that the respondent can answer easily and at some length (though not too long). It doesn’t have to pertain directly to what you are trying to find out (although it might), but this initial rapport-building will put you more at ease with one another and thus will make the rest of the interview flow more smoothly. 8. Think about the logical flow of the interview. What topics should come first? What follows more or less “naturally”? This may take some adjustment after several interviews. 9. Difficult or potentially embarrassing questions should be asked toward the end of the interview, when rapport has been established. 10. The last question should provide some closure for the interview, and leave the respondent feeling empowered, listened to, or otherwise glad that they talked to you.</a:t>
            </a:r>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32</a:t>
            </a:fld>
            <a:endParaRPr lang="en-US"/>
          </a:p>
        </p:txBody>
      </p:sp>
    </p:spTree>
    <p:extLst>
      <p:ext uri="{BB962C8B-B14F-4D97-AF65-F5344CB8AC3E}">
        <p14:creationId xmlns:p14="http://schemas.microsoft.com/office/powerpoint/2010/main" val="9039722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33</a:t>
            </a:fld>
            <a:endParaRPr lang="en-US"/>
          </a:p>
        </p:txBody>
      </p:sp>
    </p:spTree>
    <p:extLst>
      <p:ext uri="{BB962C8B-B14F-4D97-AF65-F5344CB8AC3E}">
        <p14:creationId xmlns:p14="http://schemas.microsoft.com/office/powerpoint/2010/main" val="2210616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40</a:t>
            </a:fld>
            <a:endParaRPr lang="en-US"/>
          </a:p>
        </p:txBody>
      </p:sp>
    </p:spTree>
    <p:extLst>
      <p:ext uri="{BB962C8B-B14F-4D97-AF65-F5344CB8AC3E}">
        <p14:creationId xmlns:p14="http://schemas.microsoft.com/office/powerpoint/2010/main" val="2621583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fontAlgn="auto" hangingPunct="1">
              <a:spcAft>
                <a:spcPts val="0"/>
              </a:spcAft>
              <a:buClr>
                <a:schemeClr val="accent3"/>
              </a:buClr>
              <a:buFont typeface="Wingdings 2"/>
              <a:buNone/>
              <a:defRPr/>
            </a:pPr>
            <a:r>
              <a:rPr lang="en-US" dirty="0" smtClean="0"/>
              <a:t>Concurrent Designs</a:t>
            </a:r>
          </a:p>
          <a:p>
            <a:pPr marL="640080" lvl="1" indent="-246888" eaLnBrk="1" fontAlgn="auto" hangingPunct="1">
              <a:spcAft>
                <a:spcPts val="0"/>
              </a:spcAft>
              <a:buFont typeface="Wingdings 2"/>
              <a:buChar char=""/>
              <a:defRPr/>
            </a:pPr>
            <a:r>
              <a:rPr lang="en-US" dirty="0" smtClean="0"/>
              <a:t>Use strategies to explore contradictory findings</a:t>
            </a:r>
          </a:p>
          <a:p>
            <a:pPr marL="640080" lvl="1" indent="-246888" eaLnBrk="1" fontAlgn="auto" hangingPunct="1">
              <a:spcAft>
                <a:spcPts val="0"/>
              </a:spcAft>
              <a:buFont typeface="Wingdings 2"/>
              <a:buChar char=""/>
              <a:defRPr/>
            </a:pPr>
            <a:r>
              <a:rPr lang="en-US" dirty="0" smtClean="0"/>
              <a:t>Use parallel questions</a:t>
            </a:r>
          </a:p>
          <a:p>
            <a:pPr marL="640080" lvl="1" indent="-246888" eaLnBrk="1" fontAlgn="auto" hangingPunct="1">
              <a:spcAft>
                <a:spcPts val="0"/>
              </a:spcAft>
              <a:buFont typeface="Wingdings 2"/>
              <a:buChar char=""/>
              <a:defRPr/>
            </a:pPr>
            <a:r>
              <a:rPr lang="en-US" dirty="0" smtClean="0"/>
              <a:t>Select sub-sample of quantitative for qualitative</a:t>
            </a:r>
          </a:p>
          <a:p>
            <a:pPr marL="640080" lvl="1" indent="-246888" eaLnBrk="1" fontAlgn="auto" hangingPunct="1">
              <a:spcAft>
                <a:spcPts val="0"/>
              </a:spcAft>
              <a:buFont typeface="Wingdings 2"/>
              <a:buChar char=""/>
              <a:defRPr/>
            </a:pPr>
            <a:r>
              <a:rPr lang="en-US" dirty="0" smtClean="0"/>
              <a:t>Be sensitive to bias from one data collection to the other</a:t>
            </a:r>
          </a:p>
          <a:p>
            <a:pPr marL="640080" lvl="1" indent="-246888" eaLnBrk="1" fontAlgn="auto" hangingPunct="1">
              <a:spcAft>
                <a:spcPts val="0"/>
              </a:spcAft>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t>Sequential designs</a:t>
            </a:r>
          </a:p>
          <a:p>
            <a:pPr marL="640080" lvl="1" indent="-246888" eaLnBrk="1" fontAlgn="auto" hangingPunct="1">
              <a:spcAft>
                <a:spcPts val="0"/>
              </a:spcAft>
              <a:buFont typeface="Wingdings 2"/>
              <a:buChar char=""/>
              <a:defRPr/>
            </a:pPr>
            <a:r>
              <a:rPr lang="en-US" dirty="0" smtClean="0"/>
              <a:t>In Explanatory Design,  select </a:t>
            </a:r>
            <a:r>
              <a:rPr lang="en-US" dirty="0" err="1" smtClean="0"/>
              <a:t>qual</a:t>
            </a:r>
            <a:r>
              <a:rPr lang="en-US" dirty="0" smtClean="0"/>
              <a:t> sub-sample from </a:t>
            </a:r>
            <a:r>
              <a:rPr lang="en-US" dirty="0" err="1" smtClean="0"/>
              <a:t>quan</a:t>
            </a:r>
            <a:r>
              <a:rPr lang="en-US" dirty="0" smtClean="0"/>
              <a:t> sample</a:t>
            </a:r>
          </a:p>
          <a:p>
            <a:pPr marL="640080" lvl="1" indent="-246888" eaLnBrk="1" fontAlgn="auto" hangingPunct="1">
              <a:spcAft>
                <a:spcPts val="0"/>
              </a:spcAft>
              <a:buFont typeface="Wingdings 2"/>
              <a:buChar char=""/>
              <a:defRPr/>
            </a:pPr>
            <a:r>
              <a:rPr lang="en-US" dirty="0" smtClean="0"/>
              <a:t>In Explanatory Design, consider alternatives for </a:t>
            </a:r>
            <a:r>
              <a:rPr lang="en-US" dirty="0" err="1" smtClean="0"/>
              <a:t>followup</a:t>
            </a:r>
            <a:r>
              <a:rPr lang="en-US" dirty="0" smtClean="0"/>
              <a:t> </a:t>
            </a:r>
            <a:r>
              <a:rPr lang="en-US" dirty="0" err="1" smtClean="0"/>
              <a:t>qual</a:t>
            </a:r>
            <a:r>
              <a:rPr lang="en-US" dirty="0" smtClean="0"/>
              <a:t> sampling</a:t>
            </a:r>
          </a:p>
          <a:p>
            <a:pPr marL="640080" lvl="1" indent="-246888" eaLnBrk="1" fontAlgn="auto" hangingPunct="1">
              <a:spcAft>
                <a:spcPts val="0"/>
              </a:spcAft>
              <a:buFont typeface="Wingdings 2"/>
              <a:buChar char=""/>
              <a:defRPr/>
            </a:pPr>
            <a:r>
              <a:rPr lang="en-US" dirty="0" smtClean="0"/>
              <a:t> In Exploratory Design, samples can differ</a:t>
            </a:r>
          </a:p>
          <a:p>
            <a:pPr marL="640080" lvl="1" indent="-246888" eaLnBrk="1" fontAlgn="auto" hangingPunct="1">
              <a:spcAft>
                <a:spcPts val="0"/>
              </a:spcAft>
              <a:buFont typeface="Wingdings 2"/>
              <a:buChar char=""/>
              <a:defRPr/>
            </a:pPr>
            <a:r>
              <a:rPr lang="en-US" dirty="0" smtClean="0"/>
              <a:t>In Exploratory Instrument Design, consider </a:t>
            </a:r>
            <a:r>
              <a:rPr lang="en-US" dirty="0" err="1" smtClean="0"/>
              <a:t>qual</a:t>
            </a:r>
            <a:r>
              <a:rPr lang="en-US" dirty="0" smtClean="0"/>
              <a:t> data analysis  approaches for developing instrument </a:t>
            </a:r>
          </a:p>
          <a:p>
            <a:pPr marL="640080" lvl="1" indent="-246888" eaLnBrk="1" fontAlgn="auto" hangingPunct="1">
              <a:spcAft>
                <a:spcPts val="0"/>
              </a:spcAft>
              <a:buFont typeface="Wingdings 2"/>
              <a:buChar cha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5</a:t>
            </a:fld>
            <a:endParaRPr lang="en-US"/>
          </a:p>
        </p:txBody>
      </p:sp>
    </p:spTree>
    <p:extLst>
      <p:ext uri="{BB962C8B-B14F-4D97-AF65-F5344CB8AC3E}">
        <p14:creationId xmlns:p14="http://schemas.microsoft.com/office/powerpoint/2010/main" val="126973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Convergent designs:</a:t>
            </a:r>
          </a:p>
          <a:p>
            <a:r>
              <a:rPr lang="en-US" dirty="0" smtClean="0"/>
              <a:t>Merge</a:t>
            </a:r>
            <a:r>
              <a:rPr lang="en-US" baseline="0" dirty="0" smtClean="0"/>
              <a:t> results of quantitative and qualitative data analyses – data provide different insights, their combination provides multiple angles/multiple perspectives</a:t>
            </a:r>
          </a:p>
          <a:p>
            <a:endParaRPr lang="en-US" baseline="0" dirty="0" smtClean="0"/>
          </a:p>
          <a:p>
            <a:r>
              <a:rPr lang="en-US" sz="1200" b="0" i="0" kern="1200" dirty="0" smtClean="0">
                <a:solidFill>
                  <a:schemeClr val="tx1"/>
                </a:solidFill>
                <a:effectLst/>
                <a:latin typeface="+mn-lt"/>
                <a:ea typeface="+mn-ea"/>
                <a:cs typeface="+mn-cs"/>
              </a:rPr>
              <a:t>here are many different mixed method study designs and researchers often use different terms to refer to these designs. Mixed methods research designs can be classified into two categories based on whether the qualitative and quantitative data are gathered concurrently or sequentially.</a:t>
            </a:r>
          </a:p>
          <a:p>
            <a:r>
              <a:rPr lang="en-US" sz="1200" b="0" i="0" kern="1200" dirty="0" smtClean="0">
                <a:solidFill>
                  <a:schemeClr val="tx1"/>
                </a:solidFill>
                <a:effectLst/>
                <a:latin typeface="+mn-lt"/>
                <a:ea typeface="+mn-ea"/>
                <a:cs typeface="+mn-cs"/>
              </a:rPr>
              <a:t>In sequential mixed methods designs, the data are first collected using one method, followed by the second method (e.g., qualitative then quantitative). Analysis of the data from the first method precedes design or execution of data collection in the second method. Examples of sequential mixed methods designs include:</a:t>
            </a:r>
          </a:p>
          <a:p>
            <a:r>
              <a:rPr lang="en-US" sz="1200" b="0" i="0" kern="1200" dirty="0" smtClean="0">
                <a:solidFill>
                  <a:schemeClr val="tx1"/>
                </a:solidFill>
                <a:effectLst/>
                <a:latin typeface="+mn-lt"/>
                <a:ea typeface="+mn-ea"/>
                <a:cs typeface="+mn-cs"/>
              </a:rPr>
              <a:t>Exploratory mixed methods design</a:t>
            </a:r>
          </a:p>
          <a:p>
            <a:r>
              <a:rPr lang="en-US" sz="1200" b="0" i="0" kern="1200" dirty="0" smtClean="0">
                <a:solidFill>
                  <a:schemeClr val="tx1"/>
                </a:solidFill>
                <a:effectLst/>
                <a:latin typeface="+mn-lt"/>
                <a:ea typeface="+mn-ea"/>
                <a:cs typeface="+mn-cs"/>
              </a:rPr>
              <a:t>Exploratory mixed methods designs are a type of sequential mixed methods design in which traditional qualitative methods are used to inform a subsequent quantitative study. Specifically, qualitative data are gathered first with the goal of generating insights which are used to inform the content and design of the quantitative survey or intervention. Because exploratory designs use qualitative followed by quantitative methods, they are also commonly referred to as a </a:t>
            </a:r>
            <a:r>
              <a:rPr lang="en-US" sz="1200" b="0" i="0" kern="1200" dirty="0" err="1" smtClean="0">
                <a:solidFill>
                  <a:schemeClr val="tx1"/>
                </a:solidFill>
                <a:effectLst/>
                <a:latin typeface="+mn-lt"/>
                <a:ea typeface="+mn-ea"/>
                <a:cs typeface="+mn-cs"/>
              </a:rPr>
              <a:t>Qual</a:t>
            </a:r>
            <a:r>
              <a:rPr lang="en-US" sz="1200" b="0" i="0" kern="1200" dirty="0" smtClean="0">
                <a:solidFill>
                  <a:schemeClr val="tx1"/>
                </a:solidFill>
                <a:effectLst/>
                <a:latin typeface="+mn-lt"/>
                <a:ea typeface="+mn-ea"/>
                <a:cs typeface="+mn-cs"/>
              </a:rPr>
              <a:t>-Quant design.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Explanatory mixed methods design</a:t>
            </a:r>
          </a:p>
          <a:p>
            <a:r>
              <a:rPr lang="en-US" sz="1200" b="0" i="0" kern="1200" dirty="0" smtClean="0">
                <a:solidFill>
                  <a:schemeClr val="tx1"/>
                </a:solidFill>
                <a:effectLst/>
                <a:latin typeface="+mn-lt"/>
                <a:ea typeface="+mn-ea"/>
                <a:cs typeface="+mn-cs"/>
              </a:rPr>
              <a:t>Explanatory mixed methods designs are the second type of sequential mixed methods research design. The goal of this design is to use qualitative methods to explain earlier quantitative findings. Specifically, quantitative data are collected and analyzed prior to the collection and analysis of qualitative data.</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concurrent mixed methods designs, the quantitative and qualitative data are gathered during the same time period, often from the same individuals/participants. Examples of sequential mixed methods designs include:</a:t>
            </a:r>
          </a:p>
          <a:p>
            <a:r>
              <a:rPr lang="en-US" sz="1200" b="0" i="0" kern="1200" dirty="0" smtClean="0">
                <a:solidFill>
                  <a:schemeClr val="tx1"/>
                </a:solidFill>
                <a:effectLst/>
                <a:latin typeface="+mn-lt"/>
                <a:ea typeface="+mn-ea"/>
                <a:cs typeface="+mn-cs"/>
              </a:rPr>
              <a:t>Convergent mixed methods design</a:t>
            </a:r>
          </a:p>
          <a:p>
            <a:r>
              <a:rPr lang="en-US" sz="1200" b="0" i="0" kern="1200" dirty="0" smtClean="0">
                <a:solidFill>
                  <a:schemeClr val="tx1"/>
                </a:solidFill>
                <a:effectLst/>
                <a:latin typeface="+mn-lt"/>
                <a:ea typeface="+mn-ea"/>
                <a:cs typeface="+mn-cs"/>
              </a:rPr>
              <a:t>Convergent mixed methods designs are a type of concurrent mixed methods research design. In this design, qualitative and quantitative data are gathered at the same time, but separately from one another, analyzed separately, then the results are compared. The goal here is to triangulate the findings from the two forms of data. Triangulation of the two sets of findings serves to validate both the qualitative and quantitative findings (if the results from two methods agree), or to generate insights in need of further research (if the results from two methods disagree).</a:t>
            </a:r>
          </a:p>
          <a:p>
            <a:r>
              <a:rPr lang="en-US" sz="1200" b="0" i="0" kern="1200" dirty="0" smtClean="0">
                <a:solidFill>
                  <a:schemeClr val="tx1"/>
                </a:solidFill>
                <a:effectLst/>
                <a:latin typeface="+mn-lt"/>
                <a:ea typeface="+mn-ea"/>
                <a:cs typeface="+mn-cs"/>
              </a:rPr>
              <a:t>There are two types of convergent mixed methods designs:</a:t>
            </a:r>
          </a:p>
          <a:p>
            <a:r>
              <a:rPr lang="en-US" sz="1200" b="0" i="0" kern="1200" dirty="0" err="1" smtClean="0">
                <a:solidFill>
                  <a:schemeClr val="tx1"/>
                </a:solidFill>
                <a:effectLst/>
                <a:latin typeface="+mn-lt"/>
                <a:ea typeface="+mn-ea"/>
                <a:cs typeface="+mn-cs"/>
              </a:rPr>
              <a:t>Qual</a:t>
            </a:r>
            <a:r>
              <a:rPr lang="en-US" sz="1200" b="0" i="0" kern="1200" dirty="0" smtClean="0">
                <a:solidFill>
                  <a:schemeClr val="tx1"/>
                </a:solidFill>
                <a:effectLst/>
                <a:latin typeface="+mn-lt"/>
                <a:ea typeface="+mn-ea"/>
                <a:cs typeface="+mn-cs"/>
              </a:rPr>
              <a:t>-Quant: Primarily a qualitative study that uses quantitative data to supplement or validate the qualitative findings.</a:t>
            </a:r>
          </a:p>
          <a:p>
            <a:r>
              <a:rPr lang="en-US" sz="1200" b="0" i="0" kern="1200" dirty="0" smtClean="0">
                <a:solidFill>
                  <a:schemeClr val="tx1"/>
                </a:solidFill>
                <a:effectLst/>
                <a:latin typeface="+mn-lt"/>
                <a:ea typeface="+mn-ea"/>
                <a:cs typeface="+mn-cs"/>
              </a:rPr>
              <a:t>Quant-</a:t>
            </a:r>
            <a:r>
              <a:rPr lang="en-US" sz="1200" b="0" i="0" kern="1200" dirty="0" err="1" smtClean="0">
                <a:solidFill>
                  <a:schemeClr val="tx1"/>
                </a:solidFill>
                <a:effectLst/>
                <a:latin typeface="+mn-lt"/>
                <a:ea typeface="+mn-ea"/>
                <a:cs typeface="+mn-cs"/>
              </a:rPr>
              <a:t>Qual</a:t>
            </a:r>
            <a:r>
              <a:rPr lang="en-US" sz="1200" b="0" i="0" kern="1200" dirty="0" smtClean="0">
                <a:solidFill>
                  <a:schemeClr val="tx1"/>
                </a:solidFill>
                <a:effectLst/>
                <a:latin typeface="+mn-lt"/>
                <a:ea typeface="+mn-ea"/>
                <a:cs typeface="+mn-cs"/>
              </a:rPr>
              <a:t>: Primarily a quantitative study that uses qualitative data to supplement or validate the quantitative findings.</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Embedded or nested mixed methods design</a:t>
            </a:r>
          </a:p>
          <a:p>
            <a:r>
              <a:rPr lang="en-US" sz="1200" b="0" i="0" kern="1200" dirty="0" smtClean="0">
                <a:solidFill>
                  <a:schemeClr val="tx1"/>
                </a:solidFill>
                <a:effectLst/>
                <a:latin typeface="+mn-lt"/>
                <a:ea typeface="+mn-ea"/>
                <a:cs typeface="+mn-cs"/>
              </a:rPr>
              <a:t>Another type of concurrent mixed methods design is commonly referred to as an embedded or nested design. In an embedded mixed methods design, a small amount of either qualitative data or quantitative data are included within a larger qualitative or quantitative study. For example, including open-ended questions to collect qualitative data in a larger quantitative survey is an example of an embedded mixed methods design. Similarly, asking a small number of quantitative questions within an otherwise qualitative interview study would also be an example of an embedded mixed methods design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Multiphase or iterative mixed methods design</a:t>
            </a:r>
          </a:p>
          <a:p>
            <a:r>
              <a:rPr lang="en-US" sz="1200" b="0" i="0" kern="1200" dirty="0" smtClean="0">
                <a:solidFill>
                  <a:schemeClr val="tx1"/>
                </a:solidFill>
                <a:effectLst/>
                <a:latin typeface="+mn-lt"/>
                <a:ea typeface="+mn-ea"/>
                <a:cs typeface="+mn-cs"/>
              </a:rPr>
              <a:t>Multiphase or iterative mixed methods designs incorporate a series of qualitative and quantitative studies (three or more), comprising multiple sequential or concurrent designs. Typically, multiphase studies have a longer design arc than typical sequential or concurrent studies. For example, a </a:t>
            </a:r>
            <a:r>
              <a:rPr lang="en-US" sz="1200" b="0" i="0" kern="1200" dirty="0" err="1" smtClean="0">
                <a:solidFill>
                  <a:schemeClr val="tx1"/>
                </a:solidFill>
                <a:effectLst/>
                <a:latin typeface="+mn-lt"/>
                <a:ea typeface="+mn-ea"/>
                <a:cs typeface="+mn-cs"/>
              </a:rPr>
              <a:t>Qual</a:t>
            </a:r>
            <a:r>
              <a:rPr lang="en-US" sz="1200" b="0" i="0" kern="1200" dirty="0" smtClean="0">
                <a:solidFill>
                  <a:schemeClr val="tx1"/>
                </a:solidFill>
                <a:effectLst/>
                <a:latin typeface="+mn-lt"/>
                <a:ea typeface="+mn-ea"/>
                <a:cs typeface="+mn-cs"/>
              </a:rPr>
              <a:t>-Quant-</a:t>
            </a:r>
            <a:r>
              <a:rPr lang="en-US" sz="1200" b="0" i="0" kern="1200" dirty="0" err="1" smtClean="0">
                <a:solidFill>
                  <a:schemeClr val="tx1"/>
                </a:solidFill>
                <a:effectLst/>
                <a:latin typeface="+mn-lt"/>
                <a:ea typeface="+mn-ea"/>
                <a:cs typeface="+mn-cs"/>
              </a:rPr>
              <a:t>Qual</a:t>
            </a:r>
            <a:r>
              <a:rPr lang="en-US" sz="1200" b="0" i="0" kern="1200" dirty="0" smtClean="0">
                <a:solidFill>
                  <a:schemeClr val="tx1"/>
                </a:solidFill>
                <a:effectLst/>
                <a:latin typeface="+mn-lt"/>
                <a:ea typeface="+mn-ea"/>
                <a:cs typeface="+mn-cs"/>
              </a:rPr>
              <a:t> multiphase study is comprised of a qualitative study informing a quantitative survey (i.e., exploratory design), followed by a second qualitative design used to explain the quantitative findings (i.e., explanatory design).</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6</a:t>
            </a:fld>
            <a:endParaRPr lang="en-US"/>
          </a:p>
        </p:txBody>
      </p:sp>
    </p:spTree>
    <p:extLst>
      <p:ext uri="{BB962C8B-B14F-4D97-AF65-F5344CB8AC3E}">
        <p14:creationId xmlns:p14="http://schemas.microsoft.com/office/powerpoint/2010/main" val="687770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Validity can be viewed as an umbrella term for a number of its different traits,</a:t>
            </a:r>
          </a:p>
          <a:p>
            <a:r>
              <a:rPr lang="en-US" sz="1200" b="0" i="0" u="none" strike="noStrike" kern="1200" baseline="0" dirty="0" smtClean="0">
                <a:solidFill>
                  <a:schemeClr val="tx1"/>
                </a:solidFill>
                <a:latin typeface="+mn-lt"/>
                <a:ea typeface="+mn-ea"/>
                <a:cs typeface="+mn-cs"/>
              </a:rPr>
              <a:t>namely content-related validity, construct validity and criterion-related validity.</a:t>
            </a:r>
          </a:p>
          <a:p>
            <a:r>
              <a:rPr lang="en-US" sz="1200" b="0" i="0" u="none" strike="noStrike" kern="1200" baseline="0" dirty="0" smtClean="0">
                <a:solidFill>
                  <a:schemeClr val="tx1"/>
                </a:solidFill>
                <a:latin typeface="+mn-lt"/>
                <a:ea typeface="+mn-ea"/>
                <a:cs typeface="+mn-cs"/>
              </a:rPr>
              <a:t>Validity is regarded as the extent to which the interpretations of test results are</a:t>
            </a:r>
          </a:p>
          <a:p>
            <a:r>
              <a:rPr lang="en-US" sz="1200" b="0" i="0" u="none" strike="noStrike" kern="1200" baseline="0" dirty="0" smtClean="0">
                <a:solidFill>
                  <a:schemeClr val="tx1"/>
                </a:solidFill>
                <a:latin typeface="+mn-lt"/>
                <a:ea typeface="+mn-ea"/>
                <a:cs typeface="+mn-cs"/>
              </a:rPr>
              <a:t>appropriate as well as useful. The validation process is the gathering of evidence</a:t>
            </a:r>
          </a:p>
          <a:p>
            <a:r>
              <a:rPr lang="en-US" sz="1200" b="0" i="0" u="none" strike="noStrike" kern="1200" baseline="0" dirty="0" smtClean="0">
                <a:solidFill>
                  <a:schemeClr val="tx1"/>
                </a:solidFill>
                <a:latin typeface="+mn-lt"/>
                <a:ea typeface="+mn-ea"/>
                <a:cs typeface="+mn-cs"/>
              </a:rPr>
              <a:t>to substantiate validity claims (Urbina, 2004). Validity is thus an interpretation</a:t>
            </a:r>
          </a:p>
          <a:p>
            <a:r>
              <a:rPr lang="en-US" sz="1200" b="0" i="0" u="none" strike="noStrike" kern="1200" baseline="0" dirty="0" smtClean="0">
                <a:solidFill>
                  <a:schemeClr val="tx1"/>
                </a:solidFill>
                <a:latin typeface="+mn-lt"/>
                <a:ea typeface="+mn-ea"/>
                <a:cs typeface="+mn-cs"/>
              </a:rPr>
              <a:t>(Linn &amp; </a:t>
            </a:r>
            <a:r>
              <a:rPr lang="en-US" sz="1200" b="0" i="0" u="none" strike="noStrike" kern="1200" baseline="0" dirty="0" err="1" smtClean="0">
                <a:solidFill>
                  <a:schemeClr val="tx1"/>
                </a:solidFill>
                <a:latin typeface="+mn-lt"/>
                <a:ea typeface="+mn-ea"/>
                <a:cs typeface="+mn-cs"/>
              </a:rPr>
              <a:t>Gronlund</a:t>
            </a:r>
            <a:r>
              <a:rPr lang="en-US" sz="1200" b="0" i="0" u="none" strike="noStrike" kern="1200" baseline="0" dirty="0" smtClean="0">
                <a:solidFill>
                  <a:schemeClr val="tx1"/>
                </a:solidFill>
                <a:latin typeface="+mn-lt"/>
                <a:ea typeface="+mn-ea"/>
                <a:cs typeface="+mn-cs"/>
              </a:rPr>
              <a:t>, 2000) and can be </a:t>
            </a:r>
            <a:r>
              <a:rPr lang="en-US" sz="1200" b="0" i="0" u="none" strike="noStrike" kern="1200" baseline="0" dirty="0" err="1" smtClean="0">
                <a:solidFill>
                  <a:schemeClr val="tx1"/>
                </a:solidFill>
                <a:latin typeface="+mn-lt"/>
                <a:ea typeface="+mn-ea"/>
                <a:cs typeface="+mn-cs"/>
              </a:rPr>
              <a:t>characterised</a:t>
            </a:r>
            <a:r>
              <a:rPr lang="en-US" sz="1200" b="0" i="0" u="none" strike="noStrike" kern="1200" baseline="0" dirty="0" smtClean="0">
                <a:solidFill>
                  <a:schemeClr val="tx1"/>
                </a:solidFill>
                <a:latin typeface="+mn-lt"/>
                <a:ea typeface="+mn-ea"/>
                <a:cs typeface="+mn-cs"/>
              </a:rPr>
              <a:t> by the following (</a:t>
            </a:r>
            <a:r>
              <a:rPr lang="en-US" sz="1200" b="0" i="0" u="none" strike="noStrike" kern="1200" baseline="0" dirty="0" err="1" smtClean="0">
                <a:solidFill>
                  <a:schemeClr val="tx1"/>
                </a:solidFill>
                <a:latin typeface="+mn-lt"/>
                <a:ea typeface="+mn-ea"/>
                <a:cs typeface="+mn-cs"/>
              </a:rPr>
              <a:t>Gronlund</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1998):</a:t>
            </a:r>
          </a:p>
          <a:p>
            <a:r>
              <a:rPr lang="en-US" sz="1200" b="0" i="0" u="none" strike="noStrike" kern="1200" baseline="0" dirty="0" smtClean="0">
                <a:solidFill>
                  <a:schemeClr val="tx1"/>
                </a:solidFill>
                <a:latin typeface="+mn-lt"/>
                <a:ea typeface="+mn-ea"/>
                <a:cs typeface="+mn-cs"/>
              </a:rPr>
              <a:t>Inferences depending on the evidence collected from a variety of sources;</a:t>
            </a:r>
          </a:p>
          <a:p>
            <a:r>
              <a:rPr lang="en-US" sz="1200" b="0" i="0" u="none" strike="noStrike" kern="1200" baseline="0" dirty="0" smtClean="0">
                <a:solidFill>
                  <a:schemeClr val="tx1"/>
                </a:solidFill>
                <a:latin typeface="+mn-lt"/>
                <a:ea typeface="+mn-ea"/>
                <a:cs typeface="+mn-cs"/>
              </a:rPr>
              <a:t>Expression in terms of degree (high, moderate and low) and limited to a</a:t>
            </a:r>
          </a:p>
          <a:p>
            <a:r>
              <a:rPr lang="en-US" sz="1200" b="0" i="0" u="none" strike="noStrike" kern="1200" baseline="0" dirty="0" smtClean="0">
                <a:solidFill>
                  <a:schemeClr val="tx1"/>
                </a:solidFill>
                <a:latin typeface="+mn-lt"/>
                <a:ea typeface="+mn-ea"/>
                <a:cs typeface="+mn-cs"/>
              </a:rPr>
              <a:t>specific use</a:t>
            </a:r>
          </a:p>
          <a:p>
            <a:r>
              <a:rPr lang="en-US" sz="1200" b="0" i="0" u="none" strike="noStrike" kern="1200" baseline="0" dirty="0" smtClean="0">
                <a:solidFill>
                  <a:schemeClr val="tx1"/>
                </a:solidFill>
                <a:latin typeface="+mn-lt"/>
                <a:ea typeface="+mn-ea"/>
                <a:cs typeface="+mn-cs"/>
              </a:rPr>
              <a:t>An integrated concept based on different forms of evidence, with </a:t>
            </a:r>
            <a:r>
              <a:rPr lang="en-US" sz="1200" b="0" i="0" u="none" strike="noStrike" kern="1200" baseline="0" dirty="0" err="1" smtClean="0">
                <a:solidFill>
                  <a:schemeClr val="tx1"/>
                </a:solidFill>
                <a:latin typeface="+mn-lt"/>
                <a:ea typeface="+mn-ea"/>
                <a:cs typeface="+mn-cs"/>
              </a:rPr>
              <a:t>constructrelated</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validity at the </a:t>
            </a:r>
            <a:r>
              <a:rPr lang="en-US" sz="1200" b="0" i="0" u="none" strike="noStrike" kern="1200" baseline="0" dirty="0" err="1" smtClean="0">
                <a:solidFill>
                  <a:schemeClr val="tx1"/>
                </a:solidFill>
                <a:latin typeface="+mn-lt"/>
                <a:ea typeface="+mn-ea"/>
                <a:cs typeface="+mn-cs"/>
              </a:rPr>
              <a:t>centre</a:t>
            </a:r>
            <a:r>
              <a:rPr lang="en-US" sz="1200" b="0" i="0" u="none" strike="noStrike" kern="1200" baseline="0" dirty="0" smtClean="0">
                <a:solidFill>
                  <a:schemeClr val="tx1"/>
                </a:solidFill>
                <a:latin typeface="+mn-lt"/>
                <a:ea typeface="+mn-ea"/>
                <a:cs typeface="+mn-cs"/>
              </a:rPr>
              <a:t>, and resting on an evaluation of any consequences</a:t>
            </a:r>
          </a:p>
          <a:p>
            <a:r>
              <a:rPr lang="en-US" sz="1200" b="0" i="0" u="none" strike="noStrike" kern="1200" baseline="0" dirty="0" smtClean="0">
                <a:solidFill>
                  <a:schemeClr val="tx1"/>
                </a:solidFill>
                <a:latin typeface="+mn-lt"/>
                <a:ea typeface="+mn-ea"/>
                <a:cs typeface="+mn-cs"/>
              </a:rPr>
              <a:t>with regard to instrument use. (In measurement theory a construct is defined</a:t>
            </a:r>
          </a:p>
          <a:p>
            <a:r>
              <a:rPr lang="en-US" sz="1200" b="0" i="0" u="none" strike="noStrike" kern="1200" baseline="0" dirty="0" smtClean="0">
                <a:solidFill>
                  <a:schemeClr val="tx1"/>
                </a:solidFill>
                <a:latin typeface="+mn-lt"/>
                <a:ea typeface="+mn-ea"/>
                <a:cs typeface="+mn-cs"/>
              </a:rPr>
              <a:t>as a hypothetical concept that is used to explain observable </a:t>
            </a:r>
            <a:r>
              <a:rPr lang="en-US" sz="1200" b="0" i="0" u="none" strike="noStrike" kern="1200" baseline="0" dirty="0" err="1" smtClean="0">
                <a:solidFill>
                  <a:schemeClr val="tx1"/>
                </a:solidFill>
                <a:latin typeface="+mn-lt"/>
                <a:ea typeface="+mn-ea"/>
                <a:cs typeface="+mn-cs"/>
              </a:rPr>
              <a:t>behaviours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(Murphy &amp; </a:t>
            </a:r>
            <a:r>
              <a:rPr lang="en-US" sz="1200" b="0" i="0" u="none" strike="noStrike" kern="1200" baseline="0" dirty="0" err="1" smtClean="0">
                <a:solidFill>
                  <a:schemeClr val="tx1"/>
                </a:solidFill>
                <a:latin typeface="+mn-lt"/>
                <a:ea typeface="+mn-ea"/>
                <a:cs typeface="+mn-cs"/>
              </a:rPr>
              <a:t>Davidshofer</a:t>
            </a:r>
            <a:r>
              <a:rPr lang="en-US" sz="1200" b="0" i="0" u="none" strike="noStrike" kern="1200" baseline="0" dirty="0" smtClean="0">
                <a:solidFill>
                  <a:schemeClr val="tx1"/>
                </a:solidFill>
                <a:latin typeface="+mn-lt"/>
                <a:ea typeface="+mn-ea"/>
                <a:cs typeface="+mn-cs"/>
              </a:rPr>
              <a:t>, 2001)).</a:t>
            </a:r>
          </a:p>
          <a:p>
            <a:r>
              <a:rPr lang="en-US" sz="1200" b="0" i="0" u="none" strike="noStrike" kern="1200" baseline="0" dirty="0" smtClean="0">
                <a:solidFill>
                  <a:schemeClr val="tx1"/>
                </a:solidFill>
                <a:latin typeface="+mn-lt"/>
                <a:ea typeface="+mn-ea"/>
                <a:cs typeface="+mn-cs"/>
              </a:rPr>
              <a:t>Central to the discussion on validity is the multifaceted nature of the evidence</a:t>
            </a:r>
          </a:p>
          <a:p>
            <a:r>
              <a:rPr lang="en-US" sz="1200" b="0" i="0" u="none" strike="noStrike" kern="1200" baseline="0" dirty="0" smtClean="0">
                <a:solidFill>
                  <a:schemeClr val="tx1"/>
                </a:solidFill>
                <a:latin typeface="+mn-lt"/>
                <a:ea typeface="+mn-ea"/>
                <a:cs typeface="+mn-cs"/>
              </a:rPr>
              <a:t>needed to substantiate claims. As stated earlier, any claim made regarding</a:t>
            </a:r>
          </a:p>
          <a:p>
            <a:r>
              <a:rPr lang="en-US" sz="1200" b="0" i="0" u="none" strike="noStrike" kern="1200" baseline="0" dirty="0" smtClean="0">
                <a:solidFill>
                  <a:schemeClr val="tx1"/>
                </a:solidFill>
                <a:latin typeface="+mn-lt"/>
                <a:ea typeface="+mn-ea"/>
                <a:cs typeface="+mn-cs"/>
              </a:rPr>
              <a:t>validity is context specific. Therefore, when exploring the coverage of items</a:t>
            </a:r>
          </a:p>
          <a:p>
            <a:r>
              <a:rPr lang="en-US" sz="1200" b="0" i="0" u="none" strike="noStrike" kern="1200" baseline="0" dirty="0" smtClean="0">
                <a:solidFill>
                  <a:schemeClr val="tx1"/>
                </a:solidFill>
                <a:latin typeface="+mn-lt"/>
                <a:ea typeface="+mn-ea"/>
                <a:cs typeface="+mn-cs"/>
              </a:rPr>
              <a:t>across a domain (exploring content-related validity), considerations regarding</a:t>
            </a:r>
          </a:p>
          <a:p>
            <a:r>
              <a:rPr lang="en-US" sz="1200" b="0" i="0" u="none" strike="noStrike" kern="1200" baseline="0" dirty="0" smtClean="0">
                <a:solidFill>
                  <a:schemeClr val="tx1"/>
                </a:solidFill>
                <a:latin typeface="+mn-lt"/>
                <a:ea typeface="+mn-ea"/>
                <a:cs typeface="+mn-cs"/>
              </a:rPr>
              <a:t>the prediction of future achievement (</a:t>
            </a:r>
            <a:r>
              <a:rPr lang="en-US" sz="1200" b="0" i="0" u="none" strike="noStrike" kern="1200" baseline="0" dirty="0" err="1" smtClean="0">
                <a:solidFill>
                  <a:schemeClr val="tx1"/>
                </a:solidFill>
                <a:latin typeface="+mn-lt"/>
                <a:ea typeface="+mn-ea"/>
                <a:cs typeface="+mn-cs"/>
              </a:rPr>
              <a:t>ie</a:t>
            </a:r>
            <a:r>
              <a:rPr lang="en-US" sz="1200" b="0" i="0" u="none" strike="noStrike" kern="1200" baseline="0" dirty="0" smtClean="0">
                <a:solidFill>
                  <a:schemeClr val="tx1"/>
                </a:solidFill>
                <a:latin typeface="+mn-lt"/>
                <a:ea typeface="+mn-ea"/>
                <a:cs typeface="+mn-cs"/>
              </a:rPr>
              <a:t> exploring criterion-related evidence or</a:t>
            </a:r>
          </a:p>
          <a:p>
            <a:r>
              <a:rPr lang="en-US" sz="1200" b="0" i="0" u="none" strike="noStrike" kern="1200" baseline="0" dirty="0" smtClean="0">
                <a:solidFill>
                  <a:schemeClr val="tx1"/>
                </a:solidFill>
                <a:latin typeface="+mn-lt"/>
                <a:ea typeface="+mn-ea"/>
                <a:cs typeface="+mn-cs"/>
              </a:rPr>
              <a:t>more specifically predictive validity) would not be included in the interpretation.</a:t>
            </a:r>
          </a:p>
          <a:p>
            <a:r>
              <a:rPr lang="en-US" sz="1200" b="0" i="0" u="none" strike="noStrike" kern="1200" baseline="0" dirty="0" smtClean="0">
                <a:solidFill>
                  <a:schemeClr val="tx1"/>
                </a:solidFill>
                <a:latin typeface="+mn-lt"/>
                <a:ea typeface="+mn-ea"/>
                <a:cs typeface="+mn-cs"/>
              </a:rPr>
              <a:t>In addition to the content-related validity and criterion-related validity, the</a:t>
            </a:r>
          </a:p>
          <a:p>
            <a:r>
              <a:rPr lang="en-US" sz="1200" b="0" i="0" u="none" strike="noStrike" kern="1200" baseline="0" dirty="0" smtClean="0">
                <a:solidFill>
                  <a:schemeClr val="tx1"/>
                </a:solidFill>
                <a:latin typeface="+mn-lt"/>
                <a:ea typeface="+mn-ea"/>
                <a:cs typeface="+mn-cs"/>
              </a:rPr>
              <a:t>manner in which to explore hypothetical qualities, to make the unseen concrete</a:t>
            </a:r>
          </a:p>
          <a:p>
            <a:r>
              <a:rPr lang="en-US" sz="1200" b="0" i="0" u="none" strike="noStrike" kern="1200" baseline="0" dirty="0" smtClean="0">
                <a:solidFill>
                  <a:schemeClr val="tx1"/>
                </a:solidFill>
                <a:latin typeface="+mn-lt"/>
                <a:ea typeface="+mn-ea"/>
                <a:cs typeface="+mn-cs"/>
              </a:rPr>
              <a:t>(construct-related evidence)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Face validity is the extent to which an assessment or test looks as if it measures</a:t>
            </a:r>
          </a:p>
          <a:p>
            <a:r>
              <a:rPr lang="en-US" sz="1200" b="0" i="0" u="none" strike="noStrike" kern="1200" baseline="0" dirty="0" smtClean="0">
                <a:solidFill>
                  <a:schemeClr val="tx1"/>
                </a:solidFill>
                <a:latin typeface="+mn-lt"/>
                <a:ea typeface="+mn-ea"/>
                <a:cs typeface="+mn-cs"/>
              </a:rPr>
              <a:t>the domain in question (Anastasi &amp; Urbina, 1997). Thus it is a non-professional</a:t>
            </a:r>
          </a:p>
          <a:p>
            <a:r>
              <a:rPr lang="en-US" sz="1200" b="0" i="0" u="none" strike="noStrike" kern="1200" baseline="0" dirty="0" smtClean="0">
                <a:solidFill>
                  <a:schemeClr val="tx1"/>
                </a:solidFill>
                <a:latin typeface="+mn-lt"/>
                <a:ea typeface="+mn-ea"/>
                <a:cs typeface="+mn-cs"/>
              </a:rPr>
              <a:t>inference regarding validity. Face validity is an essential feature as it could</a:t>
            </a:r>
          </a:p>
          <a:p>
            <a:r>
              <a:rPr lang="en-US" sz="1200" b="0" i="0" u="none" strike="noStrike" kern="1200" baseline="0" dirty="0" smtClean="0">
                <a:solidFill>
                  <a:schemeClr val="tx1"/>
                </a:solidFill>
                <a:latin typeface="+mn-lt"/>
                <a:ea typeface="+mn-ea"/>
                <a:cs typeface="+mn-cs"/>
              </a:rPr>
              <a:t>encourage participants and so affect their motivation (Kline, 1993). Face validity</a:t>
            </a:r>
          </a:p>
          <a:p>
            <a:r>
              <a:rPr lang="en-US" sz="1200" b="0" i="0" u="none" strike="noStrike" kern="1200" baseline="0" dirty="0" smtClean="0">
                <a:solidFill>
                  <a:schemeClr val="tx1"/>
                </a:solidFill>
                <a:latin typeface="+mn-lt"/>
                <a:ea typeface="+mn-ea"/>
                <a:cs typeface="+mn-cs"/>
              </a:rPr>
              <a:t>forms part of the inferences related to content-related validity (Urbina, 2004).</a:t>
            </a:r>
          </a:p>
          <a:p>
            <a:r>
              <a:rPr lang="en-US" sz="1200" b="0" i="0" u="none" strike="noStrike" kern="1200" baseline="0" dirty="0" smtClean="0">
                <a:solidFill>
                  <a:schemeClr val="tx1"/>
                </a:solidFill>
                <a:latin typeface="+mn-lt"/>
                <a:ea typeface="+mn-ea"/>
                <a:cs typeface="+mn-cs"/>
              </a:rPr>
              <a:t>Content-related validity is understood as the extent to which the items in</a:t>
            </a:r>
          </a:p>
          <a:p>
            <a:r>
              <a:rPr lang="en-US" sz="1200" b="0" i="0" u="none" strike="noStrike" kern="1200" baseline="0" dirty="0" smtClean="0">
                <a:solidFill>
                  <a:schemeClr val="tx1"/>
                </a:solidFill>
                <a:latin typeface="+mn-lt"/>
                <a:ea typeface="+mn-ea"/>
                <a:cs typeface="+mn-cs"/>
              </a:rPr>
              <a:t>an instrument are included in the field or domain in which the instrument can</a:t>
            </a:r>
          </a:p>
          <a:p>
            <a:r>
              <a:rPr lang="en-US" sz="1200" b="0" i="0" u="none" strike="noStrike" kern="1200" baseline="0" dirty="0" smtClean="0">
                <a:solidFill>
                  <a:schemeClr val="tx1"/>
                </a:solidFill>
                <a:latin typeface="+mn-lt"/>
                <a:ea typeface="+mn-ea"/>
                <a:cs typeface="+mn-cs"/>
              </a:rPr>
              <a:t>be located (</a:t>
            </a:r>
            <a:r>
              <a:rPr lang="en-US" sz="1200" b="0" i="0" u="none" strike="noStrike" kern="1200" baseline="0" dirty="0" err="1" smtClean="0">
                <a:solidFill>
                  <a:schemeClr val="tx1"/>
                </a:solidFill>
                <a:latin typeface="+mn-lt"/>
                <a:ea typeface="+mn-ea"/>
                <a:cs typeface="+mn-cs"/>
              </a:rPr>
              <a:t>Coolican</a:t>
            </a:r>
            <a:r>
              <a:rPr lang="en-US" sz="1200" b="0" i="0" u="none" strike="noStrike" kern="1200" baseline="0" dirty="0" smtClean="0">
                <a:solidFill>
                  <a:schemeClr val="tx1"/>
                </a:solidFill>
                <a:latin typeface="+mn-lt"/>
                <a:ea typeface="+mn-ea"/>
                <a:cs typeface="+mn-cs"/>
              </a:rPr>
              <a:t>, 1999). This relates to the inclusion or the sampling of</a:t>
            </a:r>
          </a:p>
          <a:p>
            <a:r>
              <a:rPr lang="en-US" sz="1200" b="0" i="0" u="none" strike="noStrike" kern="1200" baseline="0" dirty="0" smtClean="0">
                <a:solidFill>
                  <a:schemeClr val="tx1"/>
                </a:solidFill>
                <a:latin typeface="+mn-lt"/>
                <a:ea typeface="+mn-ea"/>
                <a:cs typeface="+mn-cs"/>
              </a:rPr>
              <a:t>items from the broader domain (</a:t>
            </a:r>
            <a:r>
              <a:rPr lang="en-US" sz="1200" b="0" i="0" u="none" strike="noStrike" kern="1200" baseline="0" dirty="0" err="1" smtClean="0">
                <a:solidFill>
                  <a:schemeClr val="tx1"/>
                </a:solidFill>
                <a:latin typeface="+mn-lt"/>
                <a:ea typeface="+mn-ea"/>
                <a:cs typeface="+mn-cs"/>
              </a:rPr>
              <a:t>Gronlund</a:t>
            </a:r>
            <a:r>
              <a:rPr lang="en-US" sz="1200" b="0" i="0" u="none" strike="noStrike" kern="1200" baseline="0" dirty="0" smtClean="0">
                <a:solidFill>
                  <a:schemeClr val="tx1"/>
                </a:solidFill>
                <a:latin typeface="+mn-lt"/>
                <a:ea typeface="+mn-ea"/>
                <a:cs typeface="+mn-cs"/>
              </a:rPr>
              <a:t>, 1998) with regard to applicability</a:t>
            </a:r>
          </a:p>
          <a:p>
            <a:r>
              <a:rPr lang="en-US" sz="1200" b="0" i="0" u="none" strike="noStrike" kern="1200" baseline="0" dirty="0" smtClean="0">
                <a:solidFill>
                  <a:schemeClr val="tx1"/>
                </a:solidFill>
                <a:latin typeface="+mn-lt"/>
                <a:ea typeface="+mn-ea"/>
                <a:cs typeface="+mn-cs"/>
              </a:rPr>
              <a:t>(Urbina, 2004). </a:t>
            </a:r>
            <a:r>
              <a:rPr lang="en-US" sz="1200" b="0" i="0" u="none" strike="noStrike" kern="1200" baseline="0" dirty="0" err="1" smtClean="0">
                <a:solidFill>
                  <a:schemeClr val="tx1"/>
                </a:solidFill>
                <a:latin typeface="+mn-lt"/>
                <a:ea typeface="+mn-ea"/>
                <a:cs typeface="+mn-cs"/>
              </a:rPr>
              <a:t>Sireci</a:t>
            </a:r>
            <a:r>
              <a:rPr lang="en-US" sz="1200" b="0" i="0" u="none" strike="noStrike" kern="1200" baseline="0" dirty="0" smtClean="0">
                <a:solidFill>
                  <a:schemeClr val="tx1"/>
                </a:solidFill>
                <a:latin typeface="+mn-lt"/>
                <a:ea typeface="+mn-ea"/>
                <a:cs typeface="+mn-cs"/>
              </a:rPr>
              <a:t> (1998:99) is of the opinion that content relevance includes</a:t>
            </a:r>
          </a:p>
          <a:p>
            <a:r>
              <a:rPr lang="en-US" sz="1200" b="0" i="0" u="none" strike="noStrike" kern="1200" baseline="0" dirty="0" smtClean="0">
                <a:solidFill>
                  <a:schemeClr val="tx1"/>
                </a:solidFill>
                <a:latin typeface="+mn-lt"/>
                <a:ea typeface="+mn-ea"/>
                <a:cs typeface="+mn-cs"/>
              </a:rPr>
              <a:t>the ‘congruence between the test content and the purpose of testing’. When</a:t>
            </a:r>
          </a:p>
          <a:p>
            <a:r>
              <a:rPr lang="en-US" sz="1200" b="0" i="0" u="none" strike="noStrike" kern="1200" baseline="0" dirty="0" smtClean="0">
                <a:solidFill>
                  <a:schemeClr val="tx1"/>
                </a:solidFill>
                <a:latin typeface="+mn-lt"/>
                <a:ea typeface="+mn-ea"/>
                <a:cs typeface="+mn-cs"/>
              </a:rPr>
              <a:t>evaluating content-related validity, thought has to be given to the emphasis</a:t>
            </a:r>
          </a:p>
          <a:p>
            <a:r>
              <a:rPr lang="en-US" sz="1200" b="0" i="0" u="none" strike="noStrike" kern="1200" baseline="0" dirty="0" smtClean="0">
                <a:solidFill>
                  <a:schemeClr val="tx1"/>
                </a:solidFill>
                <a:latin typeface="+mn-lt"/>
                <a:ea typeface="+mn-ea"/>
                <a:cs typeface="+mn-cs"/>
              </a:rPr>
              <a:t>of content areas and related objectives, the different types of items included</a:t>
            </a:r>
          </a:p>
          <a:p>
            <a:r>
              <a:rPr lang="en-US" sz="1200" b="0" i="0" u="none" strike="noStrike" kern="1200" baseline="0" dirty="0" smtClean="0">
                <a:solidFill>
                  <a:schemeClr val="tx1"/>
                </a:solidFill>
                <a:latin typeface="+mn-lt"/>
                <a:ea typeface="+mn-ea"/>
                <a:cs typeface="+mn-cs"/>
              </a:rPr>
              <a:t>as well as the number of items, and whether the difficulty level of the items is</a:t>
            </a:r>
          </a:p>
          <a:p>
            <a:r>
              <a:rPr lang="en-US" sz="1200" b="0" i="0" u="none" strike="noStrike" kern="1200" baseline="0" dirty="0" smtClean="0">
                <a:solidFill>
                  <a:schemeClr val="tx1"/>
                </a:solidFill>
                <a:latin typeface="+mn-lt"/>
                <a:ea typeface="+mn-ea"/>
                <a:cs typeface="+mn-cs"/>
              </a:rPr>
              <a:t>appropriate (Thorndike, 1997).</a:t>
            </a:r>
          </a:p>
          <a:p>
            <a:r>
              <a:rPr lang="en-US" sz="1200" b="0" i="0" u="none" strike="noStrike" kern="1200" baseline="0" dirty="0" smtClean="0">
                <a:solidFill>
                  <a:schemeClr val="tx1"/>
                </a:solidFill>
                <a:latin typeface="+mn-lt"/>
                <a:ea typeface="+mn-ea"/>
                <a:cs typeface="+mn-cs"/>
              </a:rPr>
              <a:t>Thus content-related validity is evaluating whether the instrument includes</a:t>
            </a:r>
          </a:p>
          <a:p>
            <a:r>
              <a:rPr lang="en-US" sz="1200" b="0" i="0" u="none" strike="noStrike" kern="1200" baseline="0" dirty="0" smtClean="0">
                <a:solidFill>
                  <a:schemeClr val="tx1"/>
                </a:solidFill>
                <a:latin typeface="+mn-lt"/>
                <a:ea typeface="+mn-ea"/>
                <a:cs typeface="+mn-cs"/>
              </a:rPr>
              <a:t>items that sufficiently cover the content domain from a psychometric perspective,</a:t>
            </a:r>
          </a:p>
          <a:p>
            <a:r>
              <a:rPr lang="en-US" sz="1200" b="0" i="0" u="none" strike="noStrike" kern="1200" baseline="0" dirty="0" smtClean="0">
                <a:solidFill>
                  <a:schemeClr val="tx1"/>
                </a:solidFill>
                <a:latin typeface="+mn-lt"/>
                <a:ea typeface="+mn-ea"/>
                <a:cs typeface="+mn-cs"/>
              </a:rPr>
              <a:t>or curricular domain from an educational perspective (Murphy &amp; </a:t>
            </a:r>
            <a:r>
              <a:rPr lang="en-US" sz="1200" b="0" i="0" u="none" strike="noStrike" kern="1200" baseline="0" dirty="0" err="1" smtClean="0">
                <a:solidFill>
                  <a:schemeClr val="tx1"/>
                </a:solidFill>
                <a:latin typeface="+mn-lt"/>
                <a:ea typeface="+mn-ea"/>
                <a:cs typeface="+mn-cs"/>
              </a:rPr>
              <a:t>Davidshofer</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2001). This evaluative process can be either formal or informal. An informal</a:t>
            </a:r>
          </a:p>
          <a:p>
            <a:r>
              <a:rPr lang="en-US" sz="1200" b="0" i="0" u="none" strike="noStrike" kern="1200" baseline="0" dirty="0" smtClean="0">
                <a:solidFill>
                  <a:schemeClr val="tx1"/>
                </a:solidFill>
                <a:latin typeface="+mn-lt"/>
                <a:ea typeface="+mn-ea"/>
                <a:cs typeface="+mn-cs"/>
              </a:rPr>
              <a:t>process can involve making judgements with regard to the overall impression</a:t>
            </a:r>
          </a:p>
          <a:p>
            <a:r>
              <a:rPr lang="en-US" sz="1200" b="0" i="0" u="none" strike="noStrike" kern="1200" baseline="0" dirty="0" smtClean="0">
                <a:solidFill>
                  <a:schemeClr val="tx1"/>
                </a:solidFill>
                <a:latin typeface="+mn-lt"/>
                <a:ea typeface="+mn-ea"/>
                <a:cs typeface="+mn-cs"/>
              </a:rPr>
              <a:t>of whether the assessment appears to measure what it is supposed to measure</a:t>
            </a:r>
          </a:p>
          <a:p>
            <a:r>
              <a:rPr lang="en-US" sz="1200" b="0" i="0" u="none" strike="noStrike" kern="1200" baseline="0" dirty="0" smtClean="0">
                <a:solidFill>
                  <a:schemeClr val="tx1"/>
                </a:solidFill>
                <a:latin typeface="+mn-lt"/>
                <a:ea typeface="+mn-ea"/>
                <a:cs typeface="+mn-cs"/>
              </a:rPr>
              <a:t>(face validity). A formal process would include the consultation of content</a:t>
            </a:r>
          </a:p>
          <a:p>
            <a:r>
              <a:rPr lang="en-US" sz="1200" b="0" i="0" u="none" strike="noStrike" kern="1200" baseline="0" dirty="0" smtClean="0">
                <a:solidFill>
                  <a:schemeClr val="tx1"/>
                </a:solidFill>
                <a:latin typeface="+mn-lt"/>
                <a:ea typeface="+mn-ea"/>
                <a:cs typeface="+mn-cs"/>
              </a:rPr>
              <a:t>area specialists. Content-related validity is evaluated by constructing tables of</a:t>
            </a:r>
          </a:p>
          <a:p>
            <a:r>
              <a:rPr lang="en-US" sz="1200" b="0" i="0" u="none" strike="noStrike" kern="1200" baseline="0" dirty="0" smtClean="0">
                <a:solidFill>
                  <a:schemeClr val="tx1"/>
                </a:solidFill>
                <a:latin typeface="+mn-lt"/>
                <a:ea typeface="+mn-ea"/>
                <a:cs typeface="+mn-cs"/>
              </a:rPr>
              <a:t>specifications or by consulting content specialists (</a:t>
            </a:r>
            <a:r>
              <a:rPr lang="en-US" sz="1200" b="0" i="0" u="none" strike="noStrike" kern="1200" baseline="0" dirty="0" err="1" smtClean="0">
                <a:solidFill>
                  <a:schemeClr val="tx1"/>
                </a:solidFill>
                <a:latin typeface="+mn-lt"/>
                <a:ea typeface="+mn-ea"/>
                <a:cs typeface="+mn-cs"/>
              </a:rPr>
              <a:t>Suen</a:t>
            </a:r>
            <a:r>
              <a:rPr lang="en-US" sz="1200" b="0" i="0" u="none" strike="noStrike" kern="1200" baseline="0" dirty="0" smtClean="0">
                <a:solidFill>
                  <a:schemeClr val="tx1"/>
                </a:solidFill>
                <a:latin typeface="+mn-lt"/>
                <a:ea typeface="+mn-ea"/>
                <a:cs typeface="+mn-cs"/>
              </a:rPr>
              <a:t>, 1990). Judgements (</a:t>
            </a:r>
            <a:r>
              <a:rPr lang="en-US" sz="1200" b="0" i="0" u="none" strike="noStrike" kern="1200" baseline="0" dirty="0" err="1" smtClean="0">
                <a:solidFill>
                  <a:schemeClr val="tx1"/>
                </a:solidFill>
                <a:latin typeface="+mn-lt"/>
                <a:ea typeface="+mn-ea"/>
                <a:cs typeface="+mn-cs"/>
              </a:rPr>
              <a:t>ie</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ability to come to sensible conclusions) relating to face and content-related</a:t>
            </a:r>
          </a:p>
          <a:p>
            <a:r>
              <a:rPr lang="en-US" sz="1200" b="0" i="0" u="none" strike="noStrike" kern="1200" baseline="0" dirty="0" smtClean="0">
                <a:solidFill>
                  <a:schemeClr val="tx1"/>
                </a:solidFill>
                <a:latin typeface="+mn-lt"/>
                <a:ea typeface="+mn-ea"/>
                <a:cs typeface="+mn-cs"/>
              </a:rPr>
              <a:t>validity are not absolute nor are they arbitrary (Murphy &amp; </a:t>
            </a:r>
            <a:r>
              <a:rPr lang="en-US" sz="1200" b="0" i="0" u="none" strike="noStrike" kern="1200" baseline="0" dirty="0" err="1" smtClean="0">
                <a:solidFill>
                  <a:schemeClr val="tx1"/>
                </a:solidFill>
                <a:latin typeface="+mn-lt"/>
                <a:ea typeface="+mn-ea"/>
                <a:cs typeface="+mn-cs"/>
              </a:rPr>
              <a:t>Davidshofer</a:t>
            </a:r>
            <a:r>
              <a:rPr lang="en-US" sz="1200" b="0" i="0" u="none" strike="noStrike" kern="1200" baseline="0" dirty="0" smtClean="0">
                <a:solidFill>
                  <a:schemeClr val="tx1"/>
                </a:solidFill>
                <a:latin typeface="+mn-lt"/>
                <a:ea typeface="+mn-ea"/>
                <a:cs typeface="+mn-cs"/>
              </a:rPr>
              <a:t>, 2001).</a:t>
            </a:r>
          </a:p>
          <a:p>
            <a:r>
              <a:rPr lang="en-US" sz="1200" b="0" i="0" u="none" strike="noStrike" kern="1200" baseline="0" dirty="0" smtClean="0">
                <a:solidFill>
                  <a:schemeClr val="tx1"/>
                </a:solidFill>
                <a:latin typeface="+mn-lt"/>
                <a:ea typeface="+mn-ea"/>
                <a:cs typeface="+mn-cs"/>
              </a:rPr>
              <a:t>Criterion validity generally refers to how well a test corresponds with a</a:t>
            </a:r>
          </a:p>
          <a:p>
            <a:r>
              <a:rPr lang="en-US" sz="1200" b="0" i="0" u="none" strike="noStrike" kern="1200" baseline="0" dirty="0" smtClean="0">
                <a:solidFill>
                  <a:schemeClr val="tx1"/>
                </a:solidFill>
                <a:latin typeface="+mn-lt"/>
                <a:ea typeface="+mn-ea"/>
                <a:cs typeface="+mn-cs"/>
              </a:rPr>
              <a:t>particular criterion. Evidence is typically provided by means of high correlations</a:t>
            </a:r>
          </a:p>
          <a:p>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ie</a:t>
            </a:r>
            <a:r>
              <a:rPr lang="en-US" sz="1200" b="0" i="0" u="none" strike="noStrike" kern="1200" baseline="0" dirty="0" smtClean="0">
                <a:solidFill>
                  <a:schemeClr val="tx1"/>
                </a:solidFill>
                <a:latin typeface="+mn-lt"/>
                <a:ea typeface="+mn-ea"/>
                <a:cs typeface="+mn-cs"/>
              </a:rPr>
              <a:t> a relationship between variables) between one measure and a well-defined</a:t>
            </a:r>
          </a:p>
          <a:p>
            <a:r>
              <a:rPr lang="en-US" sz="1200" b="0" i="0" u="none" strike="noStrike" kern="1200" baseline="0" dirty="0" smtClean="0">
                <a:solidFill>
                  <a:schemeClr val="tx1"/>
                </a:solidFill>
                <a:latin typeface="+mn-lt"/>
                <a:ea typeface="+mn-ea"/>
                <a:cs typeface="+mn-cs"/>
              </a:rPr>
              <a:t>criterion measure. Thus a criterion is the standard against which a measure is</a:t>
            </a:r>
          </a:p>
          <a:p>
            <a:r>
              <a:rPr lang="en-US" sz="1200" b="0" i="0" u="none" strike="noStrike" kern="1200" baseline="0" dirty="0" smtClean="0">
                <a:solidFill>
                  <a:schemeClr val="tx1"/>
                </a:solidFill>
                <a:latin typeface="+mn-lt"/>
                <a:ea typeface="+mn-ea"/>
                <a:cs typeface="+mn-cs"/>
              </a:rPr>
              <a:t>compared (Kaplan &amp; </a:t>
            </a:r>
            <a:r>
              <a:rPr lang="en-US" sz="1200" b="0" i="0" u="none" strike="noStrike" kern="1200" baseline="0" dirty="0" err="1" smtClean="0">
                <a:solidFill>
                  <a:schemeClr val="tx1"/>
                </a:solidFill>
                <a:latin typeface="+mn-lt"/>
                <a:ea typeface="+mn-ea"/>
                <a:cs typeface="+mn-cs"/>
              </a:rPr>
              <a:t>Saccuzzo</a:t>
            </a:r>
            <a:r>
              <a:rPr lang="en-US" sz="1200" b="0" i="0" u="none" strike="noStrike" kern="1200" baseline="0" dirty="0" smtClean="0">
                <a:solidFill>
                  <a:schemeClr val="tx1"/>
                </a:solidFill>
                <a:latin typeface="+mn-lt"/>
                <a:ea typeface="+mn-ea"/>
                <a:cs typeface="+mn-cs"/>
              </a:rPr>
              <a:t>, 2013).</a:t>
            </a:r>
          </a:p>
          <a:p>
            <a:r>
              <a:rPr lang="en-US" sz="1200" b="0" i="0" u="none" strike="noStrike" kern="1200" baseline="0" dirty="0" smtClean="0">
                <a:solidFill>
                  <a:schemeClr val="tx1"/>
                </a:solidFill>
                <a:latin typeface="+mn-lt"/>
                <a:ea typeface="+mn-ea"/>
                <a:cs typeface="+mn-cs"/>
              </a:rPr>
              <a:t>Evidence pertaining to construct-related validity reflects whether an instrument</a:t>
            </a:r>
          </a:p>
          <a:p>
            <a:r>
              <a:rPr lang="en-US" sz="1200" b="0" i="0" u="none" strike="noStrike" kern="1200" baseline="0" dirty="0" smtClean="0">
                <a:solidFill>
                  <a:schemeClr val="tx1"/>
                </a:solidFill>
                <a:latin typeface="+mn-lt"/>
                <a:ea typeface="+mn-ea"/>
                <a:cs typeface="+mn-cs"/>
              </a:rPr>
              <a:t>is illustrative of psychological characteristics (</a:t>
            </a:r>
            <a:r>
              <a:rPr lang="en-US" sz="1200" b="0" i="0" u="none" strike="noStrike" kern="1200" baseline="0" dirty="0" err="1" smtClean="0">
                <a:solidFill>
                  <a:schemeClr val="tx1"/>
                </a:solidFill>
                <a:latin typeface="+mn-lt"/>
                <a:ea typeface="+mn-ea"/>
                <a:cs typeface="+mn-cs"/>
              </a:rPr>
              <a:t>Gronlund</a:t>
            </a:r>
            <a:r>
              <a:rPr lang="en-US" sz="1200" b="0" i="0" u="none" strike="noStrike" kern="1200" baseline="0" dirty="0" smtClean="0">
                <a:solidFill>
                  <a:schemeClr val="tx1"/>
                </a:solidFill>
                <a:latin typeface="+mn-lt"/>
                <a:ea typeface="+mn-ea"/>
                <a:cs typeface="+mn-cs"/>
              </a:rPr>
              <a:t>, 1998) embedded in</a:t>
            </a:r>
          </a:p>
          <a:p>
            <a:r>
              <a:rPr lang="en-US" sz="1200" b="0" i="0" u="none" strike="noStrike" kern="1200" baseline="0" dirty="0" smtClean="0">
                <a:solidFill>
                  <a:schemeClr val="tx1"/>
                </a:solidFill>
                <a:latin typeface="+mn-lt"/>
                <a:ea typeface="+mn-ea"/>
                <a:cs typeface="+mn-cs"/>
              </a:rPr>
              <a:t>the theoretical construct of interest (</a:t>
            </a:r>
            <a:r>
              <a:rPr lang="en-US" sz="1200" b="0" i="0" u="none" strike="noStrike" kern="1200" baseline="0" dirty="0" err="1" smtClean="0">
                <a:solidFill>
                  <a:schemeClr val="tx1"/>
                </a:solidFill>
                <a:latin typeface="+mn-lt"/>
                <a:ea typeface="+mn-ea"/>
                <a:cs typeface="+mn-cs"/>
              </a:rPr>
              <a:t>Suen</a:t>
            </a:r>
            <a:r>
              <a:rPr lang="en-US" sz="1200" b="0" i="0" u="none" strike="noStrike" kern="1200" baseline="0" dirty="0" smtClean="0">
                <a:solidFill>
                  <a:schemeClr val="tx1"/>
                </a:solidFill>
                <a:latin typeface="+mn-lt"/>
                <a:ea typeface="+mn-ea"/>
                <a:cs typeface="+mn-cs"/>
              </a:rPr>
              <a:t>, 1990). These hypothetical qualities</a:t>
            </a:r>
          </a:p>
          <a:p>
            <a:r>
              <a:rPr lang="en-US" sz="1200" b="0" i="0" u="none" strike="noStrike" kern="1200" baseline="0" dirty="0" smtClean="0">
                <a:solidFill>
                  <a:schemeClr val="tx1"/>
                </a:solidFill>
                <a:latin typeface="+mn-lt"/>
                <a:ea typeface="+mn-ea"/>
                <a:cs typeface="+mn-cs"/>
              </a:rPr>
              <a:t>or constructs include a description of the theoretical framework that embodies</a:t>
            </a:r>
          </a:p>
          <a:p>
            <a:r>
              <a:rPr lang="en-US" sz="1200" b="0" i="0" u="none" strike="noStrike" kern="1200" baseline="0" dirty="0" smtClean="0">
                <a:solidFill>
                  <a:schemeClr val="tx1"/>
                </a:solidFill>
                <a:latin typeface="+mn-lt"/>
                <a:ea typeface="+mn-ea"/>
                <a:cs typeface="+mn-cs"/>
              </a:rPr>
              <a:t>the constructs, tells how the instrument was developed, what aspects of</a:t>
            </a:r>
          </a:p>
          <a:p>
            <a:r>
              <a:rPr lang="en-US" sz="1200" b="0" i="0" u="none" strike="noStrike" kern="1200" baseline="0" dirty="0" smtClean="0">
                <a:solidFill>
                  <a:schemeClr val="tx1"/>
                </a:solidFill>
                <a:latin typeface="+mn-lt"/>
                <a:ea typeface="+mn-ea"/>
                <a:cs typeface="+mn-cs"/>
              </a:rPr>
              <a:t>measurement were included and what the pattern of relationships is. Thus,</a:t>
            </a:r>
          </a:p>
          <a:p>
            <a:r>
              <a:rPr lang="en-US" sz="1200" b="0" i="0" u="none" strike="noStrike" kern="1200" baseline="0" dirty="0" smtClean="0">
                <a:solidFill>
                  <a:schemeClr val="tx1"/>
                </a:solidFill>
                <a:latin typeface="+mn-lt"/>
                <a:ea typeface="+mn-ea"/>
                <a:cs typeface="+mn-cs"/>
              </a:rPr>
              <a:t>construct-related validity explores the extent to which the theory behind the</a:t>
            </a:r>
          </a:p>
          <a:p>
            <a:r>
              <a:rPr lang="en-US" sz="1200" b="0" i="0" u="none" strike="noStrike" kern="1200" baseline="0" dirty="0" smtClean="0">
                <a:solidFill>
                  <a:schemeClr val="tx1"/>
                </a:solidFill>
                <a:latin typeface="+mn-lt"/>
                <a:ea typeface="+mn-ea"/>
                <a:cs typeface="+mn-cs"/>
              </a:rPr>
              <a:t>instrument is supported by the results (</a:t>
            </a:r>
            <a:r>
              <a:rPr lang="en-US" sz="1200" b="0" i="0" u="none" strike="noStrike" kern="1200" baseline="0" dirty="0" err="1" smtClean="0">
                <a:solidFill>
                  <a:schemeClr val="tx1"/>
                </a:solidFill>
                <a:latin typeface="+mn-lt"/>
                <a:ea typeface="+mn-ea"/>
                <a:cs typeface="+mn-cs"/>
              </a:rPr>
              <a:t>McBurney</a:t>
            </a:r>
            <a:r>
              <a:rPr lang="en-US" sz="1200" b="0" i="0" u="none" strike="noStrike" kern="1200" baseline="0" dirty="0" smtClean="0">
                <a:solidFill>
                  <a:schemeClr val="tx1"/>
                </a:solidFill>
                <a:latin typeface="+mn-lt"/>
                <a:ea typeface="+mn-ea"/>
                <a:cs typeface="+mn-cs"/>
              </a:rPr>
              <a:t>, 1994). If an assessment lacks</a:t>
            </a:r>
          </a:p>
          <a:p>
            <a:r>
              <a:rPr lang="en-US" sz="1200" b="0" i="0" u="none" strike="noStrike" kern="1200" baseline="0" dirty="0" smtClean="0">
                <a:solidFill>
                  <a:schemeClr val="tx1"/>
                </a:solidFill>
                <a:latin typeface="+mn-lt"/>
                <a:ea typeface="+mn-ea"/>
                <a:cs typeface="+mn-cs"/>
              </a:rPr>
              <a:t>evidence to support construct-related validity, other skills or knowledge are</a:t>
            </a:r>
          </a:p>
          <a:p>
            <a:r>
              <a:rPr lang="en-US" sz="1200" b="0" i="0" u="none" strike="noStrike" kern="1200" baseline="0" dirty="0" smtClean="0">
                <a:solidFill>
                  <a:schemeClr val="tx1"/>
                </a:solidFill>
                <a:latin typeface="+mn-lt"/>
                <a:ea typeface="+mn-ea"/>
                <a:cs typeface="+mn-cs"/>
              </a:rPr>
              <a:t>possibly included in the instrument which are not related to what was originally</a:t>
            </a:r>
          </a:p>
          <a:p>
            <a:r>
              <a:rPr lang="en-US" sz="1200" b="0" i="0" u="none" strike="noStrike" kern="1200" baseline="0" dirty="0" smtClean="0">
                <a:solidFill>
                  <a:schemeClr val="tx1"/>
                </a:solidFill>
                <a:latin typeface="+mn-lt"/>
                <a:ea typeface="+mn-ea"/>
                <a:cs typeface="+mn-cs"/>
              </a:rPr>
              <a:t>intended for it to measure (</a:t>
            </a:r>
            <a:r>
              <a:rPr lang="en-US" sz="1200" b="0" i="0" u="none" strike="noStrike" kern="1200" baseline="0" dirty="0" err="1" smtClean="0">
                <a:solidFill>
                  <a:schemeClr val="tx1"/>
                </a:solidFill>
                <a:latin typeface="+mn-lt"/>
                <a:ea typeface="+mn-ea"/>
                <a:cs typeface="+mn-cs"/>
              </a:rPr>
              <a:t>Kivilu</a:t>
            </a:r>
            <a:r>
              <a:rPr lang="en-US" sz="1200" b="0" i="0" u="none" strike="noStrike" kern="1200" baseline="0" dirty="0" smtClean="0">
                <a:solidFill>
                  <a:schemeClr val="tx1"/>
                </a:solidFill>
                <a:latin typeface="+mn-lt"/>
                <a:ea typeface="+mn-ea"/>
                <a:cs typeface="+mn-cs"/>
              </a:rPr>
              <a:t>, 2010).</a:t>
            </a:r>
          </a:p>
          <a:p>
            <a:r>
              <a:rPr lang="en-US" sz="1200" b="0" i="0" u="none" strike="noStrike" kern="1200" baseline="0" dirty="0" smtClean="0">
                <a:solidFill>
                  <a:schemeClr val="tx1"/>
                </a:solidFill>
                <a:latin typeface="+mn-lt"/>
                <a:ea typeface="+mn-ea"/>
                <a:cs typeface="+mn-cs"/>
              </a:rPr>
              <a:t>Construct validation comprises categories of evidence that draw upon</a:t>
            </a:r>
          </a:p>
          <a:p>
            <a:r>
              <a:rPr lang="en-US" sz="1200" b="0" i="0" u="none" strike="noStrike" kern="1200" baseline="0" dirty="0" smtClean="0">
                <a:solidFill>
                  <a:schemeClr val="tx1"/>
                </a:solidFill>
                <a:latin typeface="+mn-lt"/>
                <a:ea typeface="+mn-ea"/>
                <a:cs typeface="+mn-cs"/>
              </a:rPr>
              <a:t>comparisons between the sample of assessment tasks and that of the domain of tasks. Thus, various activities are undertaken to establish common ground</a:t>
            </a:r>
          </a:p>
          <a:p>
            <a:r>
              <a:rPr lang="en-US" sz="1200" b="0" i="0" u="none" strike="noStrike" kern="1200" baseline="0" dirty="0" smtClean="0">
                <a:solidFill>
                  <a:schemeClr val="tx1"/>
                </a:solidFill>
                <a:latin typeface="+mn-lt"/>
                <a:ea typeface="+mn-ea"/>
                <a:cs typeface="+mn-cs"/>
              </a:rPr>
              <a:t>on what the measure means (Kaplan &amp; </a:t>
            </a:r>
            <a:r>
              <a:rPr lang="en-US" sz="1200" b="0" i="0" u="none" strike="noStrike" kern="1200" baseline="0" dirty="0" err="1" smtClean="0">
                <a:solidFill>
                  <a:schemeClr val="tx1"/>
                </a:solidFill>
                <a:latin typeface="+mn-lt"/>
                <a:ea typeface="+mn-ea"/>
                <a:cs typeface="+mn-cs"/>
              </a:rPr>
              <a:t>Saccuzzo</a:t>
            </a:r>
            <a:r>
              <a:rPr lang="en-US" sz="1200" b="0" i="0" u="none" strike="noStrike" kern="1200" baseline="0" dirty="0" smtClean="0">
                <a:solidFill>
                  <a:schemeClr val="tx1"/>
                </a:solidFill>
                <a:latin typeface="+mn-lt"/>
                <a:ea typeface="+mn-ea"/>
                <a:cs typeface="+mn-cs"/>
              </a:rPr>
              <a:t>, 2013). Test features are</a:t>
            </a:r>
          </a:p>
          <a:p>
            <a:r>
              <a:rPr lang="en-US" sz="1200" b="0" i="0" u="none" strike="noStrike" kern="1200" baseline="0" dirty="0" smtClean="0">
                <a:solidFill>
                  <a:schemeClr val="tx1"/>
                </a:solidFill>
                <a:latin typeface="+mn-lt"/>
                <a:ea typeface="+mn-ea"/>
                <a:cs typeface="+mn-cs"/>
              </a:rPr>
              <a:t>examined in addition to the influence of the test features on the meaning of</a:t>
            </a:r>
          </a:p>
          <a:p>
            <a:r>
              <a:rPr lang="en-US" sz="1200" b="0" i="0" u="none" strike="noStrike" kern="1200" baseline="0" dirty="0" smtClean="0">
                <a:solidFill>
                  <a:schemeClr val="tx1"/>
                </a:solidFill>
                <a:latin typeface="+mn-lt"/>
                <a:ea typeface="+mn-ea"/>
                <a:cs typeface="+mn-cs"/>
              </a:rPr>
              <a:t>scores. Furthermore, the internal consistency of the instrument is determined</a:t>
            </a:r>
          </a:p>
          <a:p>
            <a:r>
              <a:rPr lang="en-US" sz="1200" b="0" i="0" u="none" strike="noStrike" kern="1200" baseline="0" dirty="0" smtClean="0">
                <a:solidFill>
                  <a:schemeClr val="tx1"/>
                </a:solidFill>
                <a:latin typeface="+mn-lt"/>
                <a:ea typeface="+mn-ea"/>
                <a:cs typeface="+mn-cs"/>
              </a:rPr>
              <a:t>in addition to correlating the scores obtained from the instrument with those</a:t>
            </a:r>
          </a:p>
          <a:p>
            <a:r>
              <a:rPr lang="en-US" sz="1200" b="0" i="0" u="none" strike="noStrike" kern="1200" baseline="0" dirty="0" smtClean="0">
                <a:solidFill>
                  <a:schemeClr val="tx1"/>
                </a:solidFill>
                <a:latin typeface="+mn-lt"/>
                <a:ea typeface="+mn-ea"/>
                <a:cs typeface="+mn-cs"/>
              </a:rPr>
              <a:t>of other instruments that measure the same construct (</a:t>
            </a:r>
            <a:r>
              <a:rPr lang="en-US" sz="1200" b="0" i="0" u="none" strike="noStrike" kern="1200" baseline="0" dirty="0" err="1" smtClean="0">
                <a:solidFill>
                  <a:schemeClr val="tx1"/>
                </a:solidFill>
                <a:latin typeface="+mn-lt"/>
                <a:ea typeface="+mn-ea"/>
                <a:cs typeface="+mn-cs"/>
              </a:rPr>
              <a:t>Gronlund</a:t>
            </a:r>
            <a:r>
              <a:rPr lang="en-US" sz="1200" b="0" i="0" u="none" strike="noStrike" kern="1200" baseline="0" dirty="0" smtClean="0">
                <a:solidFill>
                  <a:schemeClr val="tx1"/>
                </a:solidFill>
                <a:latin typeface="+mn-lt"/>
                <a:ea typeface="+mn-ea"/>
                <a:cs typeface="+mn-cs"/>
              </a:rPr>
              <a:t>, 1998). As</a:t>
            </a:r>
          </a:p>
          <a:p>
            <a:r>
              <a:rPr lang="en-US" sz="1200" b="0" i="0" u="none" strike="noStrike" kern="1200" baseline="0" dirty="0" smtClean="0">
                <a:solidFill>
                  <a:schemeClr val="tx1"/>
                </a:solidFill>
                <a:latin typeface="+mn-lt"/>
                <a:ea typeface="+mn-ea"/>
                <a:cs typeface="+mn-cs"/>
              </a:rPr>
              <a:t>such, construct-related validity relies on ensuring that a psychological measure</a:t>
            </a:r>
          </a:p>
          <a:p>
            <a:r>
              <a:rPr lang="en-US" sz="1200" b="0" i="0" u="none" strike="noStrike" kern="1200" baseline="0" dirty="0" smtClean="0">
                <a:solidFill>
                  <a:schemeClr val="tx1"/>
                </a:solidFill>
                <a:latin typeface="+mn-lt"/>
                <a:ea typeface="+mn-ea"/>
                <a:cs typeface="+mn-cs"/>
              </a:rPr>
              <a:t>correlates positively with other instruments that focus on the same or related</a:t>
            </a:r>
          </a:p>
          <a:p>
            <a:r>
              <a:rPr lang="en-US" sz="1200" b="0" i="0" u="none" strike="noStrike" kern="1200" baseline="0" dirty="0" smtClean="0">
                <a:solidFill>
                  <a:schemeClr val="tx1"/>
                </a:solidFill>
                <a:latin typeface="+mn-lt"/>
                <a:ea typeface="+mn-ea"/>
                <a:cs typeface="+mn-cs"/>
              </a:rPr>
              <a:t>constructs (also known as convergent validity) and negatively with instruments</a:t>
            </a:r>
          </a:p>
          <a:p>
            <a:r>
              <a:rPr lang="en-US" sz="1200" b="0" i="0" u="none" strike="noStrike" kern="1200" baseline="0" dirty="0" smtClean="0">
                <a:solidFill>
                  <a:schemeClr val="tx1"/>
                </a:solidFill>
                <a:latin typeface="+mn-lt"/>
                <a:ea typeface="+mn-ea"/>
                <a:cs typeface="+mn-cs"/>
              </a:rPr>
              <a:t>that focus on dissimilar constructs(</a:t>
            </a:r>
            <a:r>
              <a:rPr lang="en-US" sz="1200" b="0" i="0" u="none" strike="noStrike" kern="1200" baseline="0" dirty="0" err="1" smtClean="0">
                <a:solidFill>
                  <a:schemeClr val="tx1"/>
                </a:solidFill>
                <a:latin typeface="+mn-lt"/>
                <a:ea typeface="+mn-ea"/>
                <a:cs typeface="+mn-cs"/>
              </a:rPr>
              <a:t>ie</a:t>
            </a:r>
            <a:r>
              <a:rPr lang="en-US" sz="1200" b="0" i="0" u="none" strike="noStrike" kern="1200" baseline="0" dirty="0" smtClean="0">
                <a:solidFill>
                  <a:schemeClr val="tx1"/>
                </a:solidFill>
                <a:latin typeface="+mn-lt"/>
                <a:ea typeface="+mn-ea"/>
                <a:cs typeface="+mn-cs"/>
              </a:rPr>
              <a:t> divergent validity) (</a:t>
            </a:r>
            <a:r>
              <a:rPr lang="en-US" sz="1200" b="0" i="0" u="none" strike="noStrike" kern="1200" baseline="0" dirty="0" err="1" smtClean="0">
                <a:solidFill>
                  <a:schemeClr val="tx1"/>
                </a:solidFill>
                <a:latin typeface="+mn-lt"/>
                <a:ea typeface="+mn-ea"/>
                <a:cs typeface="+mn-cs"/>
              </a:rPr>
              <a:t>Huysamen</a:t>
            </a:r>
            <a:r>
              <a:rPr lang="en-US" sz="1200" b="0" i="0" u="none" strike="noStrike" kern="1200" baseline="0" dirty="0" smtClean="0">
                <a:solidFill>
                  <a:schemeClr val="tx1"/>
                </a:solidFill>
                <a:latin typeface="+mn-lt"/>
                <a:ea typeface="+mn-ea"/>
                <a:cs typeface="+mn-cs"/>
              </a:rPr>
              <a:t>, 2002)</a:t>
            </a:r>
          </a:p>
          <a:p>
            <a:endParaRPr lang="en-US" sz="1200" b="0" i="0" u="none" strike="noStrike" kern="1200" baseline="0" dirty="0" smtClean="0">
              <a:solidFill>
                <a:schemeClr val="tx1"/>
              </a:solidFill>
              <a:latin typeface="+mn-lt"/>
              <a:ea typeface="+mn-ea"/>
              <a:cs typeface="+mn-cs"/>
            </a:endParaRPr>
          </a:p>
          <a:p>
            <a:pPr fontAlgn="base"/>
            <a:r>
              <a:rPr lang="en-US" sz="1200" b="0" i="0" kern="1200" dirty="0" smtClean="0">
                <a:solidFill>
                  <a:schemeClr val="tx1"/>
                </a:solidFill>
                <a:effectLst/>
                <a:latin typeface="+mn-lt"/>
                <a:ea typeface="+mn-ea"/>
                <a:cs typeface="+mn-cs"/>
              </a:rPr>
              <a:t>Ecological validity answers the question: “are your study results generalizable across different settings?” In other words, if you took your study to different locations (i.e. outside the test setting), would you still get the same results? Sterile lab environments are helpful for controlling variables in an experiment, but the trade-off is the results can rarely be applied to the real world.</a:t>
            </a:r>
          </a:p>
          <a:p>
            <a:pPr fontAlgn="base"/>
            <a:r>
              <a:rPr lang="en-US" sz="1200" b="0" i="0" kern="1200" dirty="0" smtClean="0">
                <a:solidFill>
                  <a:schemeClr val="tx1"/>
                </a:solidFill>
                <a:effectLst/>
                <a:latin typeface="+mn-lt"/>
                <a:ea typeface="+mn-ea"/>
                <a:cs typeface="+mn-cs"/>
              </a:rPr>
              <a:t>Ecological Validity is a specific type of </a:t>
            </a:r>
            <a:r>
              <a:rPr lang="en-US" sz="1200" b="0" i="0" u="none" strike="noStrike" kern="1200" dirty="0" smtClean="0">
                <a:solidFill>
                  <a:schemeClr val="tx1"/>
                </a:solidFill>
                <a:effectLst/>
                <a:latin typeface="+mn-lt"/>
                <a:ea typeface="+mn-ea"/>
                <a:cs typeface="+mn-cs"/>
                <a:hlinkClick r:id="rId3"/>
              </a:rPr>
              <a:t>external validity</a:t>
            </a:r>
            <a:r>
              <a:rPr lang="en-US" sz="1200" b="0" i="0" kern="1200" dirty="0" smtClean="0">
                <a:solidFill>
                  <a:schemeClr val="tx1"/>
                </a:solidFill>
                <a:effectLst/>
                <a:latin typeface="+mn-lt"/>
                <a:ea typeface="+mn-ea"/>
                <a:cs typeface="+mn-cs"/>
              </a:rPr>
              <a:t>. External validity refers to your ability to generalize your experimental results across populations, places, and time; ecological validity is limited to how the experimental results apply to today’s society.</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Statistical conclusion validity (SCV) holds when the conclusions of a research study are founded on an adequate analysis of the data, generally meaning that adequate statistical methods are used whose small-sample behavior is accurate, besides being logically capable of providing an answer to the research question. Compared to the three other traditional aspects of research validity (external validity, internal validity, and construct validity), interest in SCV has recently grown on evidence that inadequate data analyses are sometimes carried out which yield conclusions that a proper analysis of the data would not have supported</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7</a:t>
            </a:fld>
            <a:endParaRPr lang="en-US"/>
          </a:p>
        </p:txBody>
      </p:sp>
    </p:spTree>
    <p:extLst>
      <p:ext uri="{BB962C8B-B14F-4D97-AF65-F5344CB8AC3E}">
        <p14:creationId xmlns:p14="http://schemas.microsoft.com/office/powerpoint/2010/main" val="3234493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Validity in qualitative research is described in terms of the trustworthiness, relevance, plausibility, credibility, or representativeness of the research (</a:t>
            </a:r>
            <a:r>
              <a:rPr lang="en-GB" sz="1200" kern="1200" dirty="0" err="1" smtClean="0">
                <a:solidFill>
                  <a:schemeClr val="tx1"/>
                </a:solidFill>
                <a:effectLst/>
                <a:latin typeface="+mn-lt"/>
                <a:ea typeface="+mn-ea"/>
                <a:cs typeface="+mn-cs"/>
              </a:rPr>
              <a:t>Babbie</a:t>
            </a:r>
            <a:r>
              <a:rPr lang="en-GB" sz="1200" kern="1200" dirty="0" smtClean="0">
                <a:solidFill>
                  <a:schemeClr val="tx1"/>
                </a:solidFill>
                <a:effectLst/>
                <a:latin typeface="+mn-lt"/>
                <a:ea typeface="+mn-ea"/>
                <a:cs typeface="+mn-cs"/>
              </a:rPr>
              <a:t> &amp; Mouton, 1998; Lincoln &amp; </a:t>
            </a:r>
            <a:r>
              <a:rPr lang="en-GB" sz="1200" kern="1200" dirty="0" err="1" smtClean="0">
                <a:solidFill>
                  <a:schemeClr val="tx1"/>
                </a:solidFill>
                <a:effectLst/>
                <a:latin typeface="+mn-lt"/>
                <a:ea typeface="+mn-ea"/>
                <a:cs typeface="+mn-cs"/>
              </a:rPr>
              <a:t>Guba</a:t>
            </a:r>
            <a:r>
              <a:rPr lang="en-GB" sz="1200" kern="1200" dirty="0" smtClean="0">
                <a:solidFill>
                  <a:schemeClr val="tx1"/>
                </a:solidFill>
                <a:effectLst/>
                <a:latin typeface="+mn-lt"/>
                <a:ea typeface="+mn-ea"/>
                <a:cs typeface="+mn-cs"/>
              </a:rPr>
              <a:t>, 1985; </a:t>
            </a:r>
            <a:r>
              <a:rPr lang="en-GB" sz="1200" kern="1200" dirty="0" err="1" smtClean="0">
                <a:solidFill>
                  <a:schemeClr val="tx1"/>
                </a:solidFill>
                <a:effectLst/>
                <a:latin typeface="+mn-lt"/>
                <a:ea typeface="+mn-ea"/>
                <a:cs typeface="+mn-cs"/>
              </a:rPr>
              <a:t>Trochim</a:t>
            </a:r>
            <a:r>
              <a:rPr lang="en-GB" sz="1200" kern="1200" dirty="0" smtClean="0">
                <a:solidFill>
                  <a:schemeClr val="tx1"/>
                </a:solidFill>
                <a:effectLst/>
                <a:latin typeface="+mn-lt"/>
                <a:ea typeface="+mn-ea"/>
                <a:cs typeface="+mn-cs"/>
              </a:rPr>
              <a:t>, 2001). Validity for the qualitative component of this research has to do with the adequacy of the researcher to understand as well as represent the participants’ meaning. Thus validity becomes a quality of the knower in his/her relation to the data, enhancing different vantage points and forms of knowing (Tindall, 1990). It raises questions about the validity of the results (</a:t>
            </a:r>
            <a:r>
              <a:rPr lang="en-GB" sz="1200" kern="1200" dirty="0" err="1" smtClean="0">
                <a:solidFill>
                  <a:schemeClr val="tx1"/>
                </a:solidFill>
                <a:effectLst/>
                <a:latin typeface="+mn-lt"/>
                <a:ea typeface="+mn-ea"/>
                <a:cs typeface="+mn-cs"/>
              </a:rPr>
              <a:t>Trochim</a:t>
            </a:r>
            <a:r>
              <a:rPr lang="en-GB" sz="1200" kern="1200" dirty="0" smtClean="0">
                <a:solidFill>
                  <a:schemeClr val="tx1"/>
                </a:solidFill>
                <a:effectLst/>
                <a:latin typeface="+mn-lt"/>
                <a:ea typeface="+mn-ea"/>
                <a:cs typeface="+mn-cs"/>
              </a:rPr>
              <a:t>, 2001). Validity in qualitative research is personal, relational, as well as contextual in nature. How the research was conducted was of importance in terms of whether the researcher was aware of her own perspective, processes, and the influence of these on the research (Marshall, 1986). When considering issues of validity in qualitative research it is accepted that one’s impression of what truth is will determine how one views the trustworthiness, accuracy and reliability or dependability of the research (Winter, 2000). The examination of how one’s own truth influences the research process is known as reflexivity (Tindall, 1990). Credibility is similar to the concept of internal validity (Lincoln &amp; </a:t>
            </a:r>
            <a:r>
              <a:rPr lang="en-GB" sz="1200" kern="1200" dirty="0" err="1" smtClean="0">
                <a:solidFill>
                  <a:schemeClr val="tx1"/>
                </a:solidFill>
                <a:effectLst/>
                <a:latin typeface="+mn-lt"/>
                <a:ea typeface="+mn-ea"/>
                <a:cs typeface="+mn-cs"/>
              </a:rPr>
              <a:t>Guba</a:t>
            </a:r>
            <a:r>
              <a:rPr lang="en-GB" sz="1200" kern="1200" dirty="0" smtClean="0">
                <a:solidFill>
                  <a:schemeClr val="tx1"/>
                </a:solidFill>
                <a:effectLst/>
                <a:latin typeface="+mn-lt"/>
                <a:ea typeface="+mn-ea"/>
                <a:cs typeface="+mn-cs"/>
              </a:rPr>
              <a:t>, 1985). It refers to procedures aimed at ascertaining whether the interpretations of the data are compatible with the constructed realities of the participants (</a:t>
            </a:r>
            <a:r>
              <a:rPr lang="en-GB" sz="1200" kern="1200" dirty="0" err="1" smtClean="0">
                <a:solidFill>
                  <a:schemeClr val="tx1"/>
                </a:solidFill>
                <a:effectLst/>
                <a:latin typeface="+mn-lt"/>
                <a:ea typeface="+mn-ea"/>
                <a:cs typeface="+mn-cs"/>
              </a:rPr>
              <a:t>Babbie</a:t>
            </a:r>
            <a:r>
              <a:rPr lang="en-GB" sz="1200" kern="1200" dirty="0" smtClean="0">
                <a:solidFill>
                  <a:schemeClr val="tx1"/>
                </a:solidFill>
                <a:effectLst/>
                <a:latin typeface="+mn-lt"/>
                <a:ea typeface="+mn-ea"/>
                <a:cs typeface="+mn-cs"/>
              </a:rPr>
              <a:t> &amp; Mouton, 1998). Although many procedures exist to ascertain credibility of interpretations such as peer debriefing or member checking, triangulation was used in this research.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Triangulation is the use of two or more methods of data collection in order to gather information on an aspect of behaviour (Cohen, </a:t>
            </a:r>
            <a:r>
              <a:rPr lang="en-GB" sz="1200" kern="1200" dirty="0" err="1" smtClean="0">
                <a:solidFill>
                  <a:schemeClr val="tx1"/>
                </a:solidFill>
                <a:effectLst/>
                <a:latin typeface="+mn-lt"/>
                <a:ea typeface="+mn-ea"/>
                <a:cs typeface="+mn-cs"/>
              </a:rPr>
              <a:t>Manion</a:t>
            </a:r>
            <a:r>
              <a:rPr lang="en-GB" sz="1200" kern="1200" dirty="0" smtClean="0">
                <a:solidFill>
                  <a:schemeClr val="tx1"/>
                </a:solidFill>
                <a:effectLst/>
                <a:latin typeface="+mn-lt"/>
                <a:ea typeface="+mn-ea"/>
                <a:cs typeface="+mn-cs"/>
              </a:rPr>
              <a:t> &amp; Morrison, 2004). It reduces the risk of chance associations and bias as well as assists in formulating better explanations (Maxwell, 1996). The aim of triangulation was to explain the complexity of behaviour or a phenomenon in a comprehensive manner by studying it from more than one standpoint. For the purposes of this research, method triangulation (Tindall, 1990) was applied by using multiple instruments and by using different respondent categories. As triangulation allows for the illumination of different vantage points, investigator triangulation, using more than one researcher, was used in order to reflect on multiple viewpoints (Tindall, 1990).</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Triangulation is a procedure also used to establish the credibility of interpretations. Procedures similar to those used to establish credibility could also be used to establish the dependability of results. Dependability is very similar to reliability in quantitative studies. It refers to the provision of evidence that if the inquiry were to be repeated with the same or similar people in the same or similar circumstances, the findings would be the same. Assertions pertaining to dependability are strengthened by means of an inquiry audit in which an “auditor” examines documentation on which the findings are based, in order to attest to the dependability and confirmability of results. Such documentation include interview and process notes (</a:t>
            </a:r>
            <a:r>
              <a:rPr lang="en-GB" sz="1200" kern="1200" dirty="0" err="1" smtClean="0">
                <a:solidFill>
                  <a:schemeClr val="tx1"/>
                </a:solidFill>
                <a:effectLst/>
                <a:latin typeface="+mn-lt"/>
                <a:ea typeface="+mn-ea"/>
                <a:cs typeface="+mn-cs"/>
              </a:rPr>
              <a:t>Babbie</a:t>
            </a:r>
            <a:r>
              <a:rPr lang="en-GB" sz="1200" kern="1200" dirty="0" smtClean="0">
                <a:solidFill>
                  <a:schemeClr val="tx1"/>
                </a:solidFill>
                <a:effectLst/>
                <a:latin typeface="+mn-lt"/>
                <a:ea typeface="+mn-ea"/>
                <a:cs typeface="+mn-cs"/>
              </a:rPr>
              <a:t> &amp; Mouton, 1998).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8</a:t>
            </a:fld>
            <a:endParaRPr lang="en-US"/>
          </a:p>
        </p:txBody>
      </p:sp>
    </p:spTree>
    <p:extLst>
      <p:ext uri="{BB962C8B-B14F-4D97-AF65-F5344CB8AC3E}">
        <p14:creationId xmlns:p14="http://schemas.microsoft.com/office/powerpoint/2010/main" val="3932969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from the research phase of drawing inference and focus on the quality of the inference.</a:t>
            </a:r>
            <a:r>
              <a:rPr lang="en-US" baseline="0" dirty="0" smtClean="0"/>
              <a:t> </a:t>
            </a:r>
            <a:r>
              <a:rPr lang="en-US" dirty="0" smtClean="0"/>
              <a:t>About meta-inference, which is ‘an overall conclusion, explanation, or understanding developed through an integration of the inferences </a:t>
            </a:r>
          </a:p>
          <a:p>
            <a:r>
              <a:rPr lang="en-US" dirty="0" err="1" smtClean="0"/>
              <a:t>Rigour</a:t>
            </a:r>
            <a:r>
              <a:rPr lang="en-US" baseline="0" dirty="0" smtClean="0"/>
              <a:t> include - </a:t>
            </a:r>
            <a:r>
              <a:rPr lang="en-US" dirty="0" smtClean="0"/>
              <a:t>design quality is evaluated by design suitability, design adequacy, within-design consistency, and analytic adequacy, and interpretative </a:t>
            </a:r>
            <a:r>
              <a:rPr lang="en-US" dirty="0" err="1" smtClean="0"/>
              <a:t>rigour</a:t>
            </a:r>
            <a:r>
              <a:rPr lang="en-US" dirty="0" smtClean="0"/>
              <a:t> is assessed by theoretical consistency, interpretive consistency, interpretive agreement, interpretive distinctiveness, and integrative efficacy</a:t>
            </a:r>
          </a:p>
          <a:p>
            <a:endParaRPr lang="en-US" dirty="0" smtClean="0"/>
          </a:p>
          <a:p>
            <a:r>
              <a:rPr lang="en-US" dirty="0" err="1" smtClean="0"/>
              <a:t>Onwuegbuzie</a:t>
            </a:r>
            <a:r>
              <a:rPr lang="en-US" dirty="0" smtClean="0"/>
              <a:t> and Johnson (2006) also stress the importance of the quality of inferences or meta-inferences that are made from different parts of a study, including the conclusions and applications. However, they propose another term—legitimation—to describe validity in mixed methods research because they believe that this term is acceptable to both quantitative and qualitative researchers. More specifically, legitimation refers to the threats to internal and external validity or credibility in quantitative and qualitative research. In addition, different from </a:t>
            </a:r>
            <a:r>
              <a:rPr lang="en-US" dirty="0" err="1" smtClean="0"/>
              <a:t>Tashakkori</a:t>
            </a:r>
            <a:r>
              <a:rPr lang="en-US" dirty="0" smtClean="0"/>
              <a:t> and </a:t>
            </a:r>
            <a:r>
              <a:rPr lang="en-US" dirty="0" err="1" smtClean="0"/>
              <a:t>Teddlie</a:t>
            </a:r>
            <a:r>
              <a:rPr lang="en-US" dirty="0" smtClean="0"/>
              <a:t>, </a:t>
            </a:r>
            <a:r>
              <a:rPr lang="en-US" dirty="0" err="1" smtClean="0"/>
              <a:t>Onwuegbuzie</a:t>
            </a:r>
            <a:r>
              <a:rPr lang="en-US" dirty="0" smtClean="0"/>
              <a:t> and Johnson view legitimation as a continuous process and contend that it should happen at each stage, rather than only at the outcome, of the research process. The authors further categorize nine types of legitimation in mixed methods research, including sample integration, inside-outside, weakness minimization, sequential, conversion, paradigmatic mixing, commensurability, multiple validities, and political legitimation. Each type corresponds to a specific issue in quantitative and/or qualitative components of mixed methods research. For instance, sample integration legitimation is related to statistical generalizability and refers to ‘the extent to which the relationship between the quantitative and qualitative sampling designs yields quality meta-inferences’ (57). Conversion legitimation is associated with </a:t>
            </a:r>
            <a:r>
              <a:rPr lang="en-US" dirty="0" err="1" smtClean="0"/>
              <a:t>qualitizing</a:t>
            </a:r>
            <a:r>
              <a:rPr lang="en-US" dirty="0" smtClean="0"/>
              <a:t> and/or </a:t>
            </a:r>
            <a:r>
              <a:rPr lang="en-US" dirty="0" err="1" smtClean="0"/>
              <a:t>quantitizing</a:t>
            </a:r>
            <a:r>
              <a:rPr lang="en-US" dirty="0" smtClean="0"/>
              <a:t> the data and is conceptualized as the extent to which this process leads to good meta-inferences. These two scholars continue to expand the legitimation criteria in their later works (Collins, </a:t>
            </a:r>
            <a:r>
              <a:rPr lang="en-US" dirty="0" err="1" smtClean="0"/>
              <a:t>Onwuegbuzie</a:t>
            </a:r>
            <a:r>
              <a:rPr lang="en-US" dirty="0" smtClean="0"/>
              <a:t>, and Johnson 2012; </a:t>
            </a:r>
            <a:r>
              <a:rPr lang="en-US" dirty="0" err="1" smtClean="0"/>
              <a:t>Onwuegbuzie</a:t>
            </a:r>
            <a:r>
              <a:rPr lang="en-US" dirty="0" smtClean="0"/>
              <a:t>, Johnson, and Collins 2011). In Collins, </a:t>
            </a:r>
            <a:r>
              <a:rPr lang="en-US" dirty="0" err="1" smtClean="0"/>
              <a:t>Onwuegbuzie</a:t>
            </a:r>
            <a:r>
              <a:rPr lang="en-US" dirty="0" smtClean="0"/>
              <a:t>, and Johnson’s (2012) study, the authors add two more levels of legitimation in order to reflect ‘the Holistic and Synergistic Legitimation Research Process’ (855, emphasis in original), which is a more inclusive framework to discuss legitimation. The authors state, ‘By holistic, we mean that legitimation criteria should incorporate the major works in the area of legitimation /quality’, </a:t>
            </a:r>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9</a:t>
            </a:fld>
            <a:endParaRPr lang="en-US"/>
          </a:p>
        </p:txBody>
      </p:sp>
    </p:spTree>
    <p:extLst>
      <p:ext uri="{BB962C8B-B14F-4D97-AF65-F5344CB8AC3E}">
        <p14:creationId xmlns:p14="http://schemas.microsoft.com/office/powerpoint/2010/main" val="3592520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74700" indent="-296863">
              <a:spcBef>
                <a:spcPct val="30000"/>
              </a:spcBef>
              <a:defRPr sz="1200">
                <a:solidFill>
                  <a:schemeClr val="tx1"/>
                </a:solidFill>
                <a:latin typeface="Times New Roman" panose="02020603050405020304" pitchFamily="18" charset="0"/>
              </a:defRPr>
            </a:lvl2pPr>
            <a:lvl3pPr marL="1192213" indent="-238125">
              <a:spcBef>
                <a:spcPct val="30000"/>
              </a:spcBef>
              <a:defRPr sz="1200">
                <a:solidFill>
                  <a:schemeClr val="tx1"/>
                </a:solidFill>
                <a:latin typeface="Times New Roman" panose="02020603050405020304" pitchFamily="18" charset="0"/>
              </a:defRPr>
            </a:lvl3pPr>
            <a:lvl4pPr marL="1670050" indent="-238125">
              <a:spcBef>
                <a:spcPct val="30000"/>
              </a:spcBef>
              <a:defRPr sz="1200">
                <a:solidFill>
                  <a:schemeClr val="tx1"/>
                </a:solidFill>
                <a:latin typeface="Times New Roman" panose="02020603050405020304" pitchFamily="18" charset="0"/>
              </a:defRPr>
            </a:lvl4pPr>
            <a:lvl5pPr marL="2147888" indent="-238125">
              <a:spcBef>
                <a:spcPct val="30000"/>
              </a:spcBef>
              <a:defRPr sz="1200">
                <a:solidFill>
                  <a:schemeClr val="tx1"/>
                </a:solidFill>
                <a:latin typeface="Times New Roman" panose="02020603050405020304" pitchFamily="18" charset="0"/>
              </a:defRPr>
            </a:lvl5pPr>
            <a:lvl6pPr marL="2605088" indent="-238125" eaLnBrk="0" fontAlgn="base" hangingPunct="0">
              <a:spcBef>
                <a:spcPct val="30000"/>
              </a:spcBef>
              <a:spcAft>
                <a:spcPct val="0"/>
              </a:spcAft>
              <a:defRPr sz="1200">
                <a:solidFill>
                  <a:schemeClr val="tx1"/>
                </a:solidFill>
                <a:latin typeface="Times New Roman" panose="02020603050405020304" pitchFamily="18" charset="0"/>
              </a:defRPr>
            </a:lvl6pPr>
            <a:lvl7pPr marL="3062288" indent="-238125" eaLnBrk="0" fontAlgn="base" hangingPunct="0">
              <a:spcBef>
                <a:spcPct val="30000"/>
              </a:spcBef>
              <a:spcAft>
                <a:spcPct val="0"/>
              </a:spcAft>
              <a:defRPr sz="1200">
                <a:solidFill>
                  <a:schemeClr val="tx1"/>
                </a:solidFill>
                <a:latin typeface="Times New Roman" panose="02020603050405020304" pitchFamily="18" charset="0"/>
              </a:defRPr>
            </a:lvl7pPr>
            <a:lvl8pPr marL="3519488" indent="-238125" eaLnBrk="0" fontAlgn="base" hangingPunct="0">
              <a:spcBef>
                <a:spcPct val="30000"/>
              </a:spcBef>
              <a:spcAft>
                <a:spcPct val="0"/>
              </a:spcAft>
              <a:defRPr sz="1200">
                <a:solidFill>
                  <a:schemeClr val="tx1"/>
                </a:solidFill>
                <a:latin typeface="Times New Roman" panose="02020603050405020304" pitchFamily="18" charset="0"/>
              </a:defRPr>
            </a:lvl8pPr>
            <a:lvl9pPr marL="3976688" indent="-2381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00EC2E7-59C0-406B-88CB-478D9E568687}" type="slidenum">
              <a:rPr lang="en-GB" altLang="en-US" sz="1300"/>
              <a:pPr>
                <a:spcBef>
                  <a:spcPct val="0"/>
                </a:spcBef>
              </a:pPr>
              <a:t>11</a:t>
            </a:fld>
            <a:endParaRPr lang="en-GB" altLang="en-US" sz="13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006461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E0709-D51A-4740-A178-A53130BC4E7A}" type="slidenum">
              <a:rPr lang="en-US" smtClean="0"/>
              <a:t>12</a:t>
            </a:fld>
            <a:endParaRPr lang="en-US"/>
          </a:p>
        </p:txBody>
      </p:sp>
    </p:spTree>
    <p:extLst>
      <p:ext uri="{BB962C8B-B14F-4D97-AF65-F5344CB8AC3E}">
        <p14:creationId xmlns:p14="http://schemas.microsoft.com/office/powerpoint/2010/main" val="1235997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375713B-9082-4AAA-AF9E-AE4184149CA5}" type="datetimeFigureOut">
              <a:rPr lang="en-US" smtClean="0"/>
              <a:t>9/25/2018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249574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405514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2894042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53736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612884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375713B-9082-4AAA-AF9E-AE4184149CA5}"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603569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375713B-9082-4AAA-AF9E-AE4184149CA5}"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3352870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5713B-9082-4AAA-AF9E-AE4184149CA5}"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931545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5713B-9082-4AAA-AF9E-AE4184149CA5}"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412297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5713B-9082-4AAA-AF9E-AE4184149CA5}"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236067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75713B-9082-4AAA-AF9E-AE4184149CA5}"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19733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142341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5713B-9082-4AAA-AF9E-AE4184149CA5}"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160560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75713B-9082-4AAA-AF9E-AE4184149CA5}"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21682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5713B-9082-4AAA-AF9E-AE4184149CA5}" type="datetimeFigureOut">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374023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377212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75713B-9082-4AAA-AF9E-AE4184149CA5}"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5EFC8-302C-4ACA-8649-CC1EBE22AF31}" type="slidenum">
              <a:rPr lang="en-US" smtClean="0"/>
              <a:t>‹#›</a:t>
            </a:fld>
            <a:endParaRPr lang="en-US"/>
          </a:p>
        </p:txBody>
      </p:sp>
    </p:spTree>
    <p:extLst>
      <p:ext uri="{BB962C8B-B14F-4D97-AF65-F5344CB8AC3E}">
        <p14:creationId xmlns:p14="http://schemas.microsoft.com/office/powerpoint/2010/main" val="392588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75713B-9082-4AAA-AF9E-AE4184149CA5}" type="datetimeFigureOut">
              <a:rPr lang="en-US" smtClean="0"/>
              <a:t>9/25/2018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55EFC8-302C-4ACA-8649-CC1EBE22AF31}" type="slidenum">
              <a:rPr lang="en-US" smtClean="0"/>
              <a:t>‹#›</a:t>
            </a:fld>
            <a:endParaRPr lang="en-US"/>
          </a:p>
        </p:txBody>
      </p:sp>
    </p:spTree>
    <p:extLst>
      <p:ext uri="{BB962C8B-B14F-4D97-AF65-F5344CB8AC3E}">
        <p14:creationId xmlns:p14="http://schemas.microsoft.com/office/powerpoint/2010/main" val="32163746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a:t>Instrument development in the context of a mixed methods framework</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Presented by </a:t>
            </a:r>
          </a:p>
          <a:p>
            <a:r>
              <a:rPr lang="en-US" dirty="0" smtClean="0"/>
              <a:t>Vanessa Scherman</a:t>
            </a:r>
          </a:p>
          <a:p>
            <a:r>
              <a:rPr lang="en-US" dirty="0" smtClean="0"/>
              <a:t>University of South Africa</a:t>
            </a:r>
            <a:endParaRPr lang="en-US" dirty="0"/>
          </a:p>
        </p:txBody>
      </p:sp>
    </p:spTree>
    <p:extLst>
      <p:ext uri="{BB962C8B-B14F-4D97-AF65-F5344CB8AC3E}">
        <p14:creationId xmlns:p14="http://schemas.microsoft.com/office/powerpoint/2010/main" val="260146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“Of </a:t>
            </a:r>
            <a:r>
              <a:rPr lang="en-US" dirty="0"/>
              <a:t>the four rationales for mixing qualitative and qualitative approaches, instrument fidelity most lacks adequate development. Indeed, with very few exceptions (e.g., Collins et al., 2006; Hitchcock et al., 2005, 2006), scant guidance has been given to help researchers use mixed research techniques to optimize the development of either qualitative or quantitative </a:t>
            </a:r>
            <a:r>
              <a:rPr lang="en-US" dirty="0" smtClean="0"/>
              <a:t>instruments”</a:t>
            </a:r>
          </a:p>
          <a:p>
            <a:pPr marL="0" indent="0">
              <a:buNone/>
            </a:pPr>
            <a:endParaRPr lang="en-US" dirty="0"/>
          </a:p>
          <a:p>
            <a:pPr marL="0" indent="0">
              <a:buNone/>
            </a:pPr>
            <a:r>
              <a:rPr lang="en-US" dirty="0" err="1" smtClean="0"/>
              <a:t>Onwuegbuzie</a:t>
            </a:r>
            <a:r>
              <a:rPr lang="en-US" dirty="0"/>
              <a:t>, </a:t>
            </a:r>
            <a:r>
              <a:rPr lang="en-US" dirty="0" smtClean="0"/>
              <a:t>Bustamante</a:t>
            </a:r>
            <a:r>
              <a:rPr lang="en-US" dirty="0"/>
              <a:t> &amp; </a:t>
            </a:r>
            <a:r>
              <a:rPr lang="en-US" dirty="0" smtClean="0"/>
              <a:t>Nelson (2010)</a:t>
            </a:r>
            <a:endParaRPr lang="en-US" dirty="0"/>
          </a:p>
        </p:txBody>
      </p:sp>
    </p:spTree>
    <p:extLst>
      <p:ext uri="{BB962C8B-B14F-4D97-AF65-F5344CB8AC3E}">
        <p14:creationId xmlns:p14="http://schemas.microsoft.com/office/powerpoint/2010/main" val="1447171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2095500" y="1571626"/>
            <a:ext cx="7086600" cy="3814763"/>
          </a:xfrm>
          <a:prstGeom prst="rect">
            <a:avLst/>
          </a:prstGeom>
          <a:noFill/>
          <a:ln w="9525">
            <a:noFill/>
            <a:miter lim="800000"/>
            <a:headEnd/>
            <a:tailEnd/>
          </a:ln>
        </p:spPr>
        <p:txBody>
          <a:bodyPr/>
          <a:lstStyle/>
          <a:p>
            <a:pPr algn="ctr" eaLnBrk="1" hangingPunct="1">
              <a:lnSpc>
                <a:spcPct val="80000"/>
              </a:lnSpc>
              <a:defRPr/>
            </a:pPr>
            <a:r>
              <a:rPr lang="en-GB" sz="2800" b="1" dirty="0">
                <a:solidFill>
                  <a:schemeClr val="accent3">
                    <a:lumMod val="75000"/>
                  </a:schemeClr>
                </a:solidFill>
                <a:latin typeface="Papyrus" pitchFamily="66" charset="0"/>
              </a:rPr>
              <a:t>Research questions</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Literature review</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Conceptual framework</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Specific research questions</a:t>
            </a:r>
          </a:p>
          <a:p>
            <a:pPr marL="342900" indent="-342900">
              <a:spcBef>
                <a:spcPct val="20000"/>
              </a:spcBef>
              <a:buFontTx/>
              <a:buChar char="•"/>
              <a:defRPr/>
            </a:pPr>
            <a:endParaRPr lang="en-GB" kern="0" dirty="0">
              <a:solidFill>
                <a:schemeClr val="accent3">
                  <a:lumMod val="75000"/>
                </a:schemeClr>
              </a:solidFill>
            </a:endParaRPr>
          </a:p>
          <a:p>
            <a:pPr marL="342900" indent="-342900">
              <a:spcBef>
                <a:spcPct val="20000"/>
              </a:spcBef>
              <a:defRPr/>
            </a:pPr>
            <a:endParaRPr lang="en-GB" sz="1600" kern="0" dirty="0">
              <a:solidFill>
                <a:schemeClr val="accent3">
                  <a:lumMod val="75000"/>
                </a:schemeClr>
              </a:solidFill>
            </a:endParaRPr>
          </a:p>
          <a:p>
            <a:pPr marL="342900" indent="-342900">
              <a:spcBef>
                <a:spcPct val="20000"/>
              </a:spcBef>
              <a:buFontTx/>
              <a:buChar char="•"/>
              <a:defRPr/>
            </a:pPr>
            <a:endParaRPr lang="en-GB" sz="1600" kern="0" dirty="0">
              <a:solidFill>
                <a:schemeClr val="accent3">
                  <a:lumMod val="75000"/>
                </a:schemeClr>
              </a:solidFill>
            </a:endParaRPr>
          </a:p>
          <a:p>
            <a:pPr marL="342900" indent="-342900">
              <a:spcBef>
                <a:spcPct val="20000"/>
              </a:spcBef>
              <a:buFontTx/>
              <a:buChar char="•"/>
              <a:defRPr/>
            </a:pPr>
            <a:endParaRPr lang="en-GB" sz="1600" kern="0" dirty="0">
              <a:solidFill>
                <a:srgbClr val="00308E"/>
              </a:solidFill>
            </a:endParaRPr>
          </a:p>
        </p:txBody>
      </p:sp>
      <p:sp>
        <p:nvSpPr>
          <p:cNvPr id="10" name="Down Arrow 9"/>
          <p:cNvSpPr/>
          <p:nvPr/>
        </p:nvSpPr>
        <p:spPr>
          <a:xfrm>
            <a:off x="5381626" y="2000250"/>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1" name="Down Arrow 10"/>
          <p:cNvSpPr/>
          <p:nvPr/>
        </p:nvSpPr>
        <p:spPr>
          <a:xfrm>
            <a:off x="5453064" y="3000375"/>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2" name="Down Arrow 11"/>
          <p:cNvSpPr/>
          <p:nvPr/>
        </p:nvSpPr>
        <p:spPr>
          <a:xfrm>
            <a:off x="5453064" y="4000500"/>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Tree>
    <p:extLst>
      <p:ext uri="{BB962C8B-B14F-4D97-AF65-F5344CB8AC3E}">
        <p14:creationId xmlns:p14="http://schemas.microsoft.com/office/powerpoint/2010/main" val="1284814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FRom</a:t>
            </a:r>
            <a:r>
              <a:rPr lang="en-US" dirty="0" smtClean="0"/>
              <a:t> a quantitative Perspective </a:t>
            </a:r>
            <a:endParaRPr lang="en-US" dirty="0"/>
          </a:p>
        </p:txBody>
      </p:sp>
    </p:spTree>
    <p:extLst>
      <p:ext uri="{BB962C8B-B14F-4D97-AF65-F5344CB8AC3E}">
        <p14:creationId xmlns:p14="http://schemas.microsoft.com/office/powerpoint/2010/main" val="186724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defRPr/>
            </a:pPr>
            <a:r>
              <a:rPr lang="en-US" sz="2800" dirty="0">
                <a:solidFill>
                  <a:schemeClr val="tx1">
                    <a:lumMod val="65000"/>
                    <a:lumOff val="35000"/>
                  </a:schemeClr>
                </a:solidFill>
              </a:rPr>
              <a:t>Starting at the beginning</a:t>
            </a:r>
            <a:endParaRPr lang="en-GB" sz="2800" dirty="0">
              <a:solidFill>
                <a:schemeClr val="tx1">
                  <a:lumMod val="65000"/>
                  <a:lumOff val="35000"/>
                </a:schemeClr>
              </a:solidFill>
            </a:endParaRPr>
          </a:p>
        </p:txBody>
      </p:sp>
      <p:sp>
        <p:nvSpPr>
          <p:cNvPr id="95235" name="Slide Number Placeholder 3"/>
          <p:cNvSpPr>
            <a:spLocks noGrp="1"/>
          </p:cNvSpPr>
          <p:nvPr>
            <p:ph type="sldNum" sz="quarter" idx="12"/>
          </p:nvPr>
        </p:nvSpPr>
        <p:spPr bwMode="auto">
          <a:xfrm>
            <a:off x="8524875" y="5572125"/>
            <a:ext cx="18288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4267D4A1-E5AF-4E08-9B3C-D261EFDE663F}" type="slidenum">
              <a:rPr lang="en-GB" altLang="en-US" sz="1600">
                <a:solidFill>
                  <a:srgbClr val="7B9899"/>
                </a:solidFill>
                <a:latin typeface="Times New Roman" panose="02020603050405020304" pitchFamily="18" charset="0"/>
              </a:rPr>
              <a:pPr>
                <a:spcBef>
                  <a:spcPct val="0"/>
                </a:spcBef>
                <a:buClrTx/>
                <a:buSzTx/>
                <a:buFontTx/>
                <a:buNone/>
              </a:pPr>
              <a:t>13</a:t>
            </a:fld>
            <a:endParaRPr lang="en-GB" altLang="en-US" sz="1600">
              <a:solidFill>
                <a:srgbClr val="7B9899"/>
              </a:solidFill>
              <a:latin typeface="Times New Roman" panose="02020603050405020304" pitchFamily="18" charset="0"/>
            </a:endParaRPr>
          </a:p>
        </p:txBody>
      </p:sp>
      <p:sp>
        <p:nvSpPr>
          <p:cNvPr id="9" name="Rectangle 3"/>
          <p:cNvSpPr txBox="1">
            <a:spLocks noChangeArrowheads="1"/>
          </p:cNvSpPr>
          <p:nvPr/>
        </p:nvSpPr>
        <p:spPr bwMode="auto">
          <a:xfrm>
            <a:off x="2095500" y="1571626"/>
            <a:ext cx="7086600" cy="3814763"/>
          </a:xfrm>
          <a:prstGeom prst="rect">
            <a:avLst/>
          </a:prstGeom>
          <a:noFill/>
          <a:ln w="9525">
            <a:noFill/>
            <a:miter lim="800000"/>
            <a:headEnd/>
            <a:tailEnd/>
          </a:ln>
        </p:spPr>
        <p:txBody>
          <a:bodyPr/>
          <a:lstStyle/>
          <a:p>
            <a:pPr algn="ctr" eaLnBrk="1" hangingPunct="1">
              <a:lnSpc>
                <a:spcPct val="80000"/>
              </a:lnSpc>
              <a:defRPr/>
            </a:pPr>
            <a:r>
              <a:rPr lang="en-GB" sz="2800" b="1" dirty="0">
                <a:solidFill>
                  <a:schemeClr val="accent3">
                    <a:lumMod val="75000"/>
                  </a:schemeClr>
                </a:solidFill>
                <a:latin typeface="Papyrus" pitchFamily="66" charset="0"/>
              </a:rPr>
              <a:t>Research questions</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Literature review</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Conceptual framework</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Specific research questions</a:t>
            </a:r>
          </a:p>
          <a:p>
            <a:pPr algn="ctr" eaLnBrk="1" hangingPunct="1">
              <a:lnSpc>
                <a:spcPct val="80000"/>
              </a:lnSpc>
              <a:defRPr/>
            </a:pPr>
            <a:endParaRPr lang="en-ZA" sz="2800" b="1" dirty="0">
              <a:solidFill>
                <a:schemeClr val="accent3">
                  <a:lumMod val="75000"/>
                </a:schemeClr>
              </a:solidFill>
              <a:latin typeface="Papyrus" pitchFamily="66" charset="0"/>
            </a:endParaRPr>
          </a:p>
          <a:p>
            <a:pPr algn="ctr" eaLnBrk="1" hangingPunct="1">
              <a:lnSpc>
                <a:spcPct val="80000"/>
              </a:lnSpc>
              <a:defRPr/>
            </a:pPr>
            <a:endParaRPr lang="en-GB" sz="2800" b="1" dirty="0">
              <a:solidFill>
                <a:schemeClr val="accent3">
                  <a:lumMod val="75000"/>
                </a:schemeClr>
              </a:solidFill>
              <a:latin typeface="Papyrus" pitchFamily="66" charset="0"/>
            </a:endParaRPr>
          </a:p>
          <a:p>
            <a:pPr algn="ctr" eaLnBrk="1" hangingPunct="1">
              <a:lnSpc>
                <a:spcPct val="80000"/>
              </a:lnSpc>
              <a:defRPr/>
            </a:pPr>
            <a:r>
              <a:rPr lang="en-GB" sz="2800" b="1" dirty="0">
                <a:solidFill>
                  <a:schemeClr val="accent3">
                    <a:lumMod val="75000"/>
                  </a:schemeClr>
                </a:solidFill>
                <a:latin typeface="Papyrus" pitchFamily="66" charset="0"/>
              </a:rPr>
              <a:t>Data level questions</a:t>
            </a:r>
          </a:p>
          <a:p>
            <a:pPr marL="342900" indent="-342900">
              <a:spcBef>
                <a:spcPct val="20000"/>
              </a:spcBef>
              <a:buFontTx/>
              <a:buChar char="•"/>
              <a:defRPr/>
            </a:pPr>
            <a:endParaRPr lang="en-GB" kern="0" dirty="0">
              <a:solidFill>
                <a:srgbClr val="00308E"/>
              </a:solidFill>
            </a:endParaRPr>
          </a:p>
          <a:p>
            <a:pPr marL="342900" indent="-342900">
              <a:spcBef>
                <a:spcPct val="20000"/>
              </a:spcBef>
              <a:defRPr/>
            </a:pPr>
            <a:endParaRPr lang="en-GB" sz="1600" kern="0" dirty="0">
              <a:solidFill>
                <a:srgbClr val="00308E"/>
              </a:solidFill>
            </a:endParaRPr>
          </a:p>
          <a:p>
            <a:pPr marL="342900" indent="-342900">
              <a:spcBef>
                <a:spcPct val="20000"/>
              </a:spcBef>
              <a:buFontTx/>
              <a:buChar char="•"/>
              <a:defRPr/>
            </a:pPr>
            <a:endParaRPr lang="en-GB" sz="1600" kern="0" dirty="0">
              <a:solidFill>
                <a:srgbClr val="00308E"/>
              </a:solidFill>
            </a:endParaRPr>
          </a:p>
          <a:p>
            <a:pPr marL="342900" indent="-342900">
              <a:spcBef>
                <a:spcPct val="20000"/>
              </a:spcBef>
              <a:buFontTx/>
              <a:buChar char="•"/>
              <a:defRPr/>
            </a:pPr>
            <a:endParaRPr lang="en-GB" sz="1600" kern="0" dirty="0">
              <a:solidFill>
                <a:srgbClr val="00308E"/>
              </a:solidFill>
            </a:endParaRPr>
          </a:p>
        </p:txBody>
      </p:sp>
      <p:sp>
        <p:nvSpPr>
          <p:cNvPr id="10" name="Down Arrow 9"/>
          <p:cNvSpPr/>
          <p:nvPr/>
        </p:nvSpPr>
        <p:spPr>
          <a:xfrm>
            <a:off x="5381626" y="2000250"/>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1" name="Down Arrow 10"/>
          <p:cNvSpPr/>
          <p:nvPr/>
        </p:nvSpPr>
        <p:spPr>
          <a:xfrm>
            <a:off x="5453064" y="3000375"/>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2" name="Down Arrow 11"/>
          <p:cNvSpPr/>
          <p:nvPr/>
        </p:nvSpPr>
        <p:spPr>
          <a:xfrm>
            <a:off x="5453064" y="4000500"/>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3" name="Down Arrow 12"/>
          <p:cNvSpPr/>
          <p:nvPr/>
        </p:nvSpPr>
        <p:spPr>
          <a:xfrm>
            <a:off x="5453064" y="5000625"/>
            <a:ext cx="714375"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5372" name="TextBox 13"/>
          <p:cNvSpPr txBox="1">
            <a:spLocks noChangeArrowheads="1"/>
          </p:cNvSpPr>
          <p:nvPr/>
        </p:nvSpPr>
        <p:spPr bwMode="auto">
          <a:xfrm>
            <a:off x="7810500" y="2786063"/>
            <a:ext cx="2643188" cy="1754326"/>
          </a:xfrm>
          <a:prstGeom prst="rect">
            <a:avLst/>
          </a:prstGeom>
          <a:noFill/>
          <a:ln w="9525">
            <a:noFill/>
            <a:miter lim="800000"/>
            <a:headEnd/>
            <a:tailEnd/>
          </a:ln>
        </p:spPr>
        <p:txBody>
          <a:bodyPr>
            <a:spAutoFit/>
          </a:bodyPr>
          <a:lstStyle/>
          <a:p>
            <a:pPr eaLnBrk="1" hangingPunct="1">
              <a:defRPr/>
            </a:pPr>
            <a:r>
              <a:rPr lang="en-ZA" dirty="0">
                <a:solidFill>
                  <a:schemeClr val="accent3">
                    <a:lumMod val="75000"/>
                  </a:schemeClr>
                </a:solidFill>
                <a:latin typeface="Segoe Script" pitchFamily="34" charset="0"/>
              </a:rPr>
              <a:t>Instrument development is not divorced from research questions, literature and analysis</a:t>
            </a:r>
          </a:p>
        </p:txBody>
      </p:sp>
      <p:sp>
        <p:nvSpPr>
          <p:cNvPr id="95242" name="Slide Number Placeholder 4"/>
          <p:cNvSpPr txBox="1">
            <a:spLocks/>
          </p:cNvSpPr>
          <p:nvPr/>
        </p:nvSpPr>
        <p:spPr bwMode="auto">
          <a:xfrm>
            <a:off x="5886450" y="1027114"/>
            <a:ext cx="4572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fld id="{67DE274C-26AA-4366-9F17-4E4EDC8BBF37}" type="slidenum">
              <a:rPr lang="en-US" altLang="en-US" sz="1600">
                <a:solidFill>
                  <a:srgbClr val="7B9899"/>
                </a:solidFill>
                <a:latin typeface="Times New Roman" panose="02020603050405020304" pitchFamily="18" charset="0"/>
              </a:rPr>
              <a:pPr algn="ctr" eaLnBrk="1" hangingPunct="1">
                <a:spcBef>
                  <a:spcPct val="0"/>
                </a:spcBef>
                <a:buClrTx/>
                <a:buSzTx/>
                <a:buFontTx/>
                <a:buNone/>
              </a:pPr>
              <a:t>13</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2036901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1952625" y="142875"/>
            <a:ext cx="6491288" cy="1054100"/>
          </a:xfrm>
        </p:spPr>
        <p:txBody>
          <a:bodyPr>
            <a:normAutofit/>
          </a:bodyPr>
          <a:lstStyle/>
          <a:p>
            <a:pPr>
              <a:defRPr/>
            </a:pPr>
            <a:r>
              <a:rPr lang="en-GB" sz="2800" dirty="0">
                <a:solidFill>
                  <a:schemeClr val="tx1">
                    <a:lumMod val="65000"/>
                    <a:lumOff val="35000"/>
                  </a:schemeClr>
                </a:solidFill>
              </a:rPr>
              <a:t>Remember Deductive Reasoning– General to the Specific</a:t>
            </a:r>
          </a:p>
        </p:txBody>
      </p:sp>
      <p:sp>
        <p:nvSpPr>
          <p:cNvPr id="97283" name="Slide Number Placeholder 3"/>
          <p:cNvSpPr>
            <a:spLocks noGrp="1"/>
          </p:cNvSpPr>
          <p:nvPr>
            <p:ph type="sldNum" sz="quarter" idx="12"/>
          </p:nvPr>
        </p:nvSpPr>
        <p:spPr bwMode="auto">
          <a:xfrm>
            <a:off x="8524875" y="6143625"/>
            <a:ext cx="18288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74157F18-718A-49AB-AEAF-A1D094AD601A}" type="slidenum">
              <a:rPr lang="en-GB" altLang="en-US" sz="1600">
                <a:solidFill>
                  <a:srgbClr val="7B9899"/>
                </a:solidFill>
                <a:latin typeface="Times New Roman" panose="02020603050405020304" pitchFamily="18" charset="0"/>
              </a:rPr>
              <a:pPr>
                <a:spcBef>
                  <a:spcPct val="0"/>
                </a:spcBef>
                <a:buClrTx/>
                <a:buSzTx/>
                <a:buFontTx/>
                <a:buNone/>
              </a:pPr>
              <a:t>14</a:t>
            </a:fld>
            <a:endParaRPr lang="en-GB" altLang="en-US" sz="1600">
              <a:solidFill>
                <a:srgbClr val="7B9899"/>
              </a:solidFill>
              <a:latin typeface="Times New Roman" panose="02020603050405020304" pitchFamily="18" charset="0"/>
            </a:endParaRPr>
          </a:p>
        </p:txBody>
      </p:sp>
      <p:sp>
        <p:nvSpPr>
          <p:cNvPr id="7" name="Rectangle 6"/>
          <p:cNvSpPr/>
          <p:nvPr/>
        </p:nvSpPr>
        <p:spPr>
          <a:xfrm>
            <a:off x="4095750" y="1643064"/>
            <a:ext cx="2857500" cy="928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dirty="0">
                <a:solidFill>
                  <a:schemeClr val="tx1"/>
                </a:solidFill>
              </a:rPr>
              <a:t>Theory</a:t>
            </a:r>
          </a:p>
        </p:txBody>
      </p:sp>
      <p:sp>
        <p:nvSpPr>
          <p:cNvPr id="9" name="Rectangle 8"/>
          <p:cNvSpPr/>
          <p:nvPr/>
        </p:nvSpPr>
        <p:spPr>
          <a:xfrm>
            <a:off x="4167188" y="3000375"/>
            <a:ext cx="2857500" cy="928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dirty="0">
                <a:solidFill>
                  <a:schemeClr val="tx1"/>
                </a:solidFill>
              </a:rPr>
              <a:t>Hypothesis</a:t>
            </a:r>
          </a:p>
        </p:txBody>
      </p:sp>
      <p:sp>
        <p:nvSpPr>
          <p:cNvPr id="10" name="Rectangle 9"/>
          <p:cNvSpPr/>
          <p:nvPr/>
        </p:nvSpPr>
        <p:spPr>
          <a:xfrm>
            <a:off x="4167188" y="4286250"/>
            <a:ext cx="2857500" cy="928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dirty="0">
                <a:solidFill>
                  <a:schemeClr val="tx1"/>
                </a:solidFill>
              </a:rPr>
              <a:t>Observation</a:t>
            </a:r>
          </a:p>
        </p:txBody>
      </p:sp>
      <p:sp>
        <p:nvSpPr>
          <p:cNvPr id="11" name="Rectangle 10"/>
          <p:cNvSpPr/>
          <p:nvPr/>
        </p:nvSpPr>
        <p:spPr>
          <a:xfrm>
            <a:off x="4238625" y="5572125"/>
            <a:ext cx="2857500" cy="928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dirty="0">
                <a:solidFill>
                  <a:schemeClr val="tx1"/>
                </a:solidFill>
              </a:rPr>
              <a:t>Confirmation</a:t>
            </a:r>
          </a:p>
        </p:txBody>
      </p:sp>
      <p:sp>
        <p:nvSpPr>
          <p:cNvPr id="12" name="Down Arrow 11"/>
          <p:cNvSpPr/>
          <p:nvPr/>
        </p:nvSpPr>
        <p:spPr>
          <a:xfrm>
            <a:off x="5310188" y="2643189"/>
            <a:ext cx="571500" cy="35718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3" name="Down Arrow 12"/>
          <p:cNvSpPr/>
          <p:nvPr/>
        </p:nvSpPr>
        <p:spPr>
          <a:xfrm>
            <a:off x="5381625" y="3929064"/>
            <a:ext cx="571500" cy="35718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14" name="Down Arrow 13"/>
          <p:cNvSpPr/>
          <p:nvPr/>
        </p:nvSpPr>
        <p:spPr>
          <a:xfrm>
            <a:off x="5310188" y="5230814"/>
            <a:ext cx="571500" cy="35718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sp>
        <p:nvSpPr>
          <p:cNvPr id="97291" name="Slide Number Placeholder 4"/>
          <p:cNvSpPr txBox="1">
            <a:spLocks/>
          </p:cNvSpPr>
          <p:nvPr/>
        </p:nvSpPr>
        <p:spPr bwMode="auto">
          <a:xfrm>
            <a:off x="5886450" y="1027114"/>
            <a:ext cx="4572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fld id="{7B516DE7-D423-4E46-BFFF-D4C4EF1C8FB5}" type="slidenum">
              <a:rPr lang="en-US" altLang="en-US" sz="1600">
                <a:solidFill>
                  <a:srgbClr val="7B9899"/>
                </a:solidFill>
                <a:latin typeface="Times New Roman" panose="02020603050405020304" pitchFamily="18" charset="0"/>
              </a:rPr>
              <a:pPr algn="ctr" eaLnBrk="1" hangingPunct="1">
                <a:spcBef>
                  <a:spcPct val="0"/>
                </a:spcBef>
                <a:buClrTx/>
                <a:buSzTx/>
                <a:buFontTx/>
                <a:buNone/>
              </a:pPr>
              <a:t>14</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3330677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sz="quarter" idx="1"/>
          </p:nvPr>
        </p:nvSpPr>
        <p:spPr>
          <a:xfrm>
            <a:off x="1652588" y="1773238"/>
            <a:ext cx="9036050" cy="3600450"/>
          </a:xfrm>
        </p:spPr>
        <p:txBody>
          <a:bodyPr>
            <a:normAutofit lnSpcReduction="10000"/>
          </a:bodyPr>
          <a:lstStyle/>
          <a:p>
            <a:pPr>
              <a:buClr>
                <a:schemeClr val="accent6"/>
              </a:buClr>
              <a:defRPr/>
            </a:pPr>
            <a:r>
              <a:rPr lang="en-US" sz="2800" dirty="0">
                <a:solidFill>
                  <a:schemeClr val="tx1">
                    <a:lumMod val="75000"/>
                    <a:lumOff val="25000"/>
                  </a:schemeClr>
                </a:solidFill>
              </a:rPr>
              <a:t>Valid and reliable</a:t>
            </a:r>
          </a:p>
          <a:p>
            <a:pPr>
              <a:buClr>
                <a:schemeClr val="accent6"/>
              </a:buClr>
              <a:defRPr/>
            </a:pPr>
            <a:r>
              <a:rPr lang="en-US" sz="2800" dirty="0">
                <a:solidFill>
                  <a:schemeClr val="tx1">
                    <a:lumMod val="75000"/>
                    <a:lumOff val="25000"/>
                  </a:schemeClr>
                </a:solidFill>
              </a:rPr>
              <a:t>Instruments should be attractive, brief and easy to respond to</a:t>
            </a:r>
          </a:p>
          <a:p>
            <a:pPr>
              <a:buClr>
                <a:schemeClr val="accent6"/>
              </a:buClr>
              <a:defRPr/>
            </a:pPr>
            <a:r>
              <a:rPr lang="en-US" sz="2800" dirty="0">
                <a:solidFill>
                  <a:schemeClr val="tx1">
                    <a:lumMod val="75000"/>
                    <a:lumOff val="25000"/>
                  </a:schemeClr>
                </a:solidFill>
              </a:rPr>
              <a:t> Carefully plan the format and content</a:t>
            </a:r>
          </a:p>
          <a:p>
            <a:pPr>
              <a:buClr>
                <a:schemeClr val="accent6"/>
              </a:buClr>
              <a:defRPr/>
            </a:pPr>
            <a:r>
              <a:rPr lang="en-US" sz="2800" dirty="0">
                <a:solidFill>
                  <a:schemeClr val="tx1">
                    <a:lumMod val="75000"/>
                    <a:lumOff val="25000"/>
                  </a:schemeClr>
                </a:solidFill>
              </a:rPr>
              <a:t>Do not include items that do not relate to your topic</a:t>
            </a:r>
          </a:p>
          <a:p>
            <a:pPr>
              <a:buClr>
                <a:schemeClr val="accent6"/>
              </a:buClr>
              <a:defRPr/>
            </a:pPr>
            <a:r>
              <a:rPr lang="en-US" sz="2800" dirty="0">
                <a:solidFill>
                  <a:schemeClr val="tx1">
                    <a:lumMod val="75000"/>
                    <a:lumOff val="25000"/>
                  </a:schemeClr>
                </a:solidFill>
              </a:rPr>
              <a:t>Structured selection type questions are preferable</a:t>
            </a:r>
          </a:p>
          <a:p>
            <a:pPr marL="274320" indent="-274320">
              <a:buNone/>
              <a:defRPr/>
            </a:pPr>
            <a:endParaRPr lang="en-GB" sz="2000" dirty="0">
              <a:solidFill>
                <a:schemeClr val="tx1">
                  <a:lumMod val="75000"/>
                  <a:lumOff val="25000"/>
                </a:schemeClr>
              </a:solidFill>
            </a:endParaRPr>
          </a:p>
        </p:txBody>
      </p:sp>
      <p:sp>
        <p:nvSpPr>
          <p:cNvPr id="7" name="Rectangle 3077"/>
          <p:cNvSpPr>
            <a:spLocks noChangeArrowheads="1"/>
          </p:cNvSpPr>
          <p:nvPr/>
        </p:nvSpPr>
        <p:spPr bwMode="auto">
          <a:xfrm>
            <a:off x="1809751" y="214313"/>
            <a:ext cx="8678863" cy="857250"/>
          </a:xfrm>
          <a:prstGeom prst="rect">
            <a:avLst/>
          </a:prstGeom>
          <a:noFill/>
          <a:ln w="9525">
            <a:noFill/>
            <a:miter lim="800000"/>
            <a:headEnd/>
            <a:tailEnd/>
          </a:ln>
          <a:effectLst/>
        </p:spPr>
        <p:txBody>
          <a:bodyPr anchor="b"/>
          <a:lstStyle/>
          <a:p>
            <a:pPr eaLnBrk="1" hangingPunct="1">
              <a:defRPr/>
            </a:pPr>
            <a:r>
              <a:rPr lang="en-US" sz="3600" dirty="0" smtClean="0">
                <a:solidFill>
                  <a:schemeClr val="tx1">
                    <a:lumMod val="65000"/>
                    <a:lumOff val="35000"/>
                  </a:schemeClr>
                </a:solidFill>
              </a:rPr>
              <a:t>MEASUREMENT INSTRUMENTS</a:t>
            </a:r>
            <a:endParaRPr lang="en-US" sz="3600" dirty="0">
              <a:solidFill>
                <a:schemeClr val="tx1">
                  <a:lumMod val="65000"/>
                  <a:lumOff val="35000"/>
                </a:schemeClr>
              </a:solidFill>
            </a:endParaRPr>
          </a:p>
        </p:txBody>
      </p:sp>
      <p:sp>
        <p:nvSpPr>
          <p:cNvPr id="10547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6A8D39BD-BFDD-4A59-9989-6221FC9C40DF}" type="slidenum">
              <a:rPr lang="en-US" altLang="en-US" sz="1600">
                <a:solidFill>
                  <a:srgbClr val="7B9899"/>
                </a:solidFill>
                <a:latin typeface="Times New Roman" panose="02020603050405020304" pitchFamily="18" charset="0"/>
              </a:rPr>
              <a:pPr>
                <a:spcBef>
                  <a:spcPct val="0"/>
                </a:spcBef>
                <a:buClrTx/>
                <a:buSzTx/>
                <a:buFontTx/>
                <a:buNone/>
              </a:pPr>
              <a:t>15</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2475419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21508" name="Rectangle 4"/>
          <p:cNvSpPr>
            <a:spLocks noGrp="1" noChangeArrowheads="1"/>
          </p:cNvSpPr>
          <p:nvPr>
            <p:ph type="title"/>
          </p:nvPr>
        </p:nvSpPr>
        <p:spPr>
          <a:xfrm>
            <a:off x="1141412" y="281968"/>
            <a:ext cx="9905998" cy="1478570"/>
          </a:xfrm>
        </p:spPr>
        <p:txBody>
          <a:bodyPr>
            <a:normAutofit/>
          </a:bodyPr>
          <a:lstStyle/>
          <a:p>
            <a:pPr>
              <a:defRPr/>
            </a:pPr>
            <a:r>
              <a:rPr lang="en-ZA" dirty="0" smtClean="0">
                <a:solidFill>
                  <a:schemeClr val="tx1">
                    <a:lumMod val="65000"/>
                    <a:lumOff val="35000"/>
                  </a:schemeClr>
                </a:solidFill>
                <a:latin typeface="+mn-lt"/>
              </a:rPr>
              <a:t>Types of Instruments</a:t>
            </a:r>
            <a:endParaRPr lang="en-US" dirty="0" smtClean="0">
              <a:solidFill>
                <a:schemeClr val="tx1">
                  <a:lumMod val="65000"/>
                  <a:lumOff val="35000"/>
                </a:schemeClr>
              </a:solidFill>
              <a:latin typeface="+mn-lt"/>
            </a:endParaRPr>
          </a:p>
        </p:txBody>
      </p:sp>
      <p:sp>
        <p:nvSpPr>
          <p:cNvPr id="21507" name="Rectangle 3"/>
          <p:cNvSpPr>
            <a:spLocks noGrp="1" noChangeArrowheads="1"/>
          </p:cNvSpPr>
          <p:nvPr>
            <p:ph sz="quarter" idx="1"/>
          </p:nvPr>
        </p:nvSpPr>
        <p:spPr>
          <a:xfrm>
            <a:off x="1631950" y="1571626"/>
            <a:ext cx="8712200" cy="4448175"/>
          </a:xfrm>
        </p:spPr>
        <p:txBody>
          <a:bodyPr>
            <a:normAutofit/>
          </a:bodyPr>
          <a:lstStyle/>
          <a:p>
            <a:pPr>
              <a:defRPr/>
            </a:pPr>
            <a:r>
              <a:rPr lang="en-US" dirty="0" smtClean="0">
                <a:solidFill>
                  <a:schemeClr val="tx1">
                    <a:lumMod val="75000"/>
                    <a:lumOff val="25000"/>
                  </a:schemeClr>
                </a:solidFill>
              </a:rPr>
              <a:t>Cognitive – measuring intellectual processes such as thinking, memorizing, problem solving, analyzing, or reasoning</a:t>
            </a:r>
          </a:p>
          <a:p>
            <a:pPr>
              <a:defRPr/>
            </a:pPr>
            <a:r>
              <a:rPr lang="en-US" dirty="0" smtClean="0">
                <a:solidFill>
                  <a:schemeClr val="tx1">
                    <a:lumMod val="75000"/>
                    <a:lumOff val="25000"/>
                  </a:schemeClr>
                </a:solidFill>
              </a:rPr>
              <a:t>Aptitude – measuring general mental ability usually for predicting future performance</a:t>
            </a:r>
          </a:p>
        </p:txBody>
      </p:sp>
      <p:sp>
        <p:nvSpPr>
          <p:cNvPr id="10752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6A16B247-BF18-47C7-9D7B-5DFD783BDE99}" type="slidenum">
              <a:rPr lang="en-US" altLang="en-US" sz="1600">
                <a:solidFill>
                  <a:srgbClr val="7B9899"/>
                </a:solidFill>
                <a:latin typeface="Times New Roman" panose="02020603050405020304" pitchFamily="18" charset="0"/>
              </a:rPr>
              <a:pPr>
                <a:spcBef>
                  <a:spcPct val="0"/>
                </a:spcBef>
                <a:buClrTx/>
                <a:buSzTx/>
                <a:buFontTx/>
                <a:buNone/>
              </a:pPr>
              <a:t>16</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2445017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22532" name="Rectangle 7"/>
          <p:cNvSpPr>
            <a:spLocks noGrp="1" noChangeArrowheads="1"/>
          </p:cNvSpPr>
          <p:nvPr>
            <p:ph sz="quarter" idx="1"/>
          </p:nvPr>
        </p:nvSpPr>
        <p:spPr>
          <a:xfrm>
            <a:off x="1774826" y="1760538"/>
            <a:ext cx="8424863" cy="4883150"/>
          </a:xfrm>
        </p:spPr>
        <p:txBody>
          <a:bodyPr>
            <a:noAutofit/>
          </a:bodyPr>
          <a:lstStyle/>
          <a:p>
            <a:pPr marL="617220" lvl="1" indent="-342900">
              <a:buClr>
                <a:schemeClr val="accent6"/>
              </a:buClr>
              <a:defRPr/>
            </a:pPr>
            <a:r>
              <a:rPr lang="en-US" sz="2400" dirty="0">
                <a:solidFill>
                  <a:schemeClr val="tx1">
                    <a:lumMod val="75000"/>
                    <a:lumOff val="25000"/>
                  </a:schemeClr>
                </a:solidFill>
              </a:rPr>
              <a:t>Affective – assessing individual feelings, values, attitudes, beliefs, etc.</a:t>
            </a:r>
          </a:p>
          <a:p>
            <a:pPr marL="617220" lvl="1" indent="-342900">
              <a:buClr>
                <a:schemeClr val="accent6"/>
              </a:buClr>
              <a:defRPr/>
            </a:pPr>
            <a:r>
              <a:rPr lang="en-US" sz="2400" dirty="0">
                <a:solidFill>
                  <a:schemeClr val="tx1">
                    <a:lumMod val="75000"/>
                    <a:lumOff val="25000"/>
                  </a:schemeClr>
                </a:solidFill>
              </a:rPr>
              <a:t>Typical affective characteristics of interest</a:t>
            </a:r>
          </a:p>
          <a:p>
            <a:pPr marL="1211580" lvl="3" indent="-342900">
              <a:buClr>
                <a:schemeClr val="accent6"/>
              </a:buClr>
              <a:buFont typeface="Courier New" panose="02070309020205020404" pitchFamily="49" charset="0"/>
              <a:buChar char="o"/>
              <a:defRPr/>
            </a:pPr>
            <a:r>
              <a:rPr lang="en-US" dirty="0" smtClean="0">
                <a:solidFill>
                  <a:schemeClr val="tx1">
                    <a:lumMod val="75000"/>
                    <a:lumOff val="25000"/>
                  </a:schemeClr>
                </a:solidFill>
              </a:rPr>
              <a:t>Values – deeply held beliefs about ideas, persons, or objects</a:t>
            </a:r>
          </a:p>
          <a:p>
            <a:pPr marL="1211580" lvl="3" indent="-342900">
              <a:buClr>
                <a:schemeClr val="accent6"/>
              </a:buClr>
              <a:buFont typeface="Courier New" panose="02070309020205020404" pitchFamily="49" charset="0"/>
              <a:buChar char="o"/>
              <a:defRPr/>
            </a:pPr>
            <a:r>
              <a:rPr lang="en-US" dirty="0" smtClean="0">
                <a:solidFill>
                  <a:schemeClr val="tx1">
                    <a:lumMod val="75000"/>
                    <a:lumOff val="25000"/>
                  </a:schemeClr>
                </a:solidFill>
              </a:rPr>
              <a:t>Attitudes – dispositions to favorable or unfavorable toward things</a:t>
            </a:r>
          </a:p>
          <a:p>
            <a:pPr marL="1211580" lvl="3" indent="-342900">
              <a:buClr>
                <a:schemeClr val="accent6"/>
              </a:buClr>
              <a:buFont typeface="Courier New" panose="02070309020205020404" pitchFamily="49" charset="0"/>
              <a:buChar char="o"/>
              <a:defRPr/>
            </a:pPr>
            <a:r>
              <a:rPr lang="en-US" dirty="0" smtClean="0">
                <a:solidFill>
                  <a:schemeClr val="tx1">
                    <a:lumMod val="75000"/>
                    <a:lumOff val="25000"/>
                  </a:schemeClr>
                </a:solidFill>
              </a:rPr>
              <a:t>Interests – inclinations to seek out or participate in particular activities, objects, ideas, etc.</a:t>
            </a:r>
          </a:p>
          <a:p>
            <a:pPr marL="1211580" lvl="3" indent="-342900">
              <a:buClr>
                <a:schemeClr val="accent6"/>
              </a:buClr>
              <a:buFont typeface="Courier New" panose="02070309020205020404" pitchFamily="49" charset="0"/>
              <a:buChar char="o"/>
              <a:defRPr/>
            </a:pPr>
            <a:r>
              <a:rPr lang="en-US" dirty="0" smtClean="0">
                <a:solidFill>
                  <a:schemeClr val="tx1">
                    <a:lumMod val="75000"/>
                    <a:lumOff val="25000"/>
                  </a:schemeClr>
                </a:solidFill>
              </a:rPr>
              <a:t>Personality – characteristics that represent a person’s</a:t>
            </a:r>
          </a:p>
        </p:txBody>
      </p:sp>
      <p:sp>
        <p:nvSpPr>
          <p:cNvPr id="1095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58497D96-D51A-4D0A-820C-8B2C77E8093F}" type="slidenum">
              <a:rPr lang="en-US" altLang="en-US" sz="1600">
                <a:solidFill>
                  <a:srgbClr val="7B9899"/>
                </a:solidFill>
                <a:latin typeface="Times New Roman" panose="02020603050405020304" pitchFamily="18" charset="0"/>
              </a:rPr>
              <a:pPr>
                <a:spcBef>
                  <a:spcPct val="0"/>
                </a:spcBef>
                <a:buClrTx/>
                <a:buSzTx/>
                <a:buFontTx/>
                <a:buNone/>
              </a:pPr>
              <a:t>17</a:t>
            </a:fld>
            <a:endParaRPr lang="en-US" altLang="en-US" sz="1600">
              <a:solidFill>
                <a:srgbClr val="7B9899"/>
              </a:solidFill>
              <a:latin typeface="Times New Roman" panose="02020603050405020304" pitchFamily="18" charset="0"/>
            </a:endParaRPr>
          </a:p>
        </p:txBody>
      </p:sp>
      <p:sp>
        <p:nvSpPr>
          <p:cNvPr id="7" name="Rectangle 4"/>
          <p:cNvSpPr>
            <a:spLocks noGrp="1" noChangeArrowheads="1"/>
          </p:cNvSpPr>
          <p:nvPr>
            <p:ph type="title"/>
          </p:nvPr>
        </p:nvSpPr>
        <p:spPr>
          <a:xfrm>
            <a:off x="1141412" y="281968"/>
            <a:ext cx="9905998" cy="1478570"/>
          </a:xfrm>
        </p:spPr>
        <p:txBody>
          <a:bodyPr>
            <a:normAutofit/>
          </a:bodyPr>
          <a:lstStyle/>
          <a:p>
            <a:pPr>
              <a:defRPr/>
            </a:pPr>
            <a:r>
              <a:rPr lang="en-ZA" dirty="0" smtClean="0">
                <a:solidFill>
                  <a:schemeClr val="tx1">
                    <a:lumMod val="65000"/>
                    <a:lumOff val="35000"/>
                  </a:schemeClr>
                </a:solidFill>
                <a:latin typeface="+mn-lt"/>
              </a:rPr>
              <a:t>Types of Instruments</a:t>
            </a:r>
            <a:endParaRPr lang="en-US" dirty="0" smtClean="0">
              <a:solidFill>
                <a:schemeClr val="tx1">
                  <a:lumMod val="65000"/>
                  <a:lumOff val="35000"/>
                </a:schemeClr>
              </a:solidFill>
              <a:latin typeface="+mn-lt"/>
            </a:endParaRPr>
          </a:p>
        </p:txBody>
      </p:sp>
    </p:spTree>
    <p:extLst>
      <p:ext uri="{BB962C8B-B14F-4D97-AF65-F5344CB8AC3E}">
        <p14:creationId xmlns:p14="http://schemas.microsoft.com/office/powerpoint/2010/main" val="2033112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23556" name="Rectangle 4"/>
          <p:cNvSpPr>
            <a:spLocks noGrp="1" noChangeArrowheads="1"/>
          </p:cNvSpPr>
          <p:nvPr>
            <p:ph sz="quarter" idx="1"/>
          </p:nvPr>
        </p:nvSpPr>
        <p:spPr>
          <a:xfrm>
            <a:off x="1631951" y="1571626"/>
            <a:ext cx="8836025" cy="4448175"/>
          </a:xfrm>
        </p:spPr>
        <p:txBody>
          <a:bodyPr>
            <a:normAutofit/>
          </a:bodyPr>
          <a:lstStyle/>
          <a:p>
            <a:pPr marL="731520" lvl="1" indent="-457200">
              <a:buClr>
                <a:schemeClr val="accent6"/>
              </a:buClr>
              <a:defRPr/>
            </a:pPr>
            <a:r>
              <a:rPr lang="en-US" sz="2800" dirty="0">
                <a:solidFill>
                  <a:schemeClr val="tx1">
                    <a:lumMod val="75000"/>
                    <a:lumOff val="25000"/>
                  </a:schemeClr>
                </a:solidFill>
              </a:rPr>
              <a:t>Scales used for responding to items on  affective tests</a:t>
            </a:r>
          </a:p>
          <a:p>
            <a:pPr marL="1325880" lvl="3" indent="-457200">
              <a:buClr>
                <a:schemeClr val="accent4"/>
              </a:buClr>
              <a:buFont typeface="Courier New" panose="02070309020205020404" pitchFamily="49" charset="0"/>
              <a:buChar char="o"/>
              <a:defRPr/>
            </a:pPr>
            <a:r>
              <a:rPr lang="en-US" sz="2800" dirty="0" err="1">
                <a:solidFill>
                  <a:schemeClr val="tx1">
                    <a:lumMod val="75000"/>
                    <a:lumOff val="25000"/>
                  </a:schemeClr>
                </a:solidFill>
              </a:rPr>
              <a:t>Likert</a:t>
            </a:r>
            <a:endParaRPr lang="en-US" sz="2800" dirty="0">
              <a:solidFill>
                <a:schemeClr val="tx1">
                  <a:lumMod val="75000"/>
                  <a:lumOff val="25000"/>
                </a:schemeClr>
              </a:solidFill>
            </a:endParaRPr>
          </a:p>
          <a:p>
            <a:pPr marL="1325880" lvl="3" indent="-457200">
              <a:buClr>
                <a:schemeClr val="accent4"/>
              </a:buClr>
              <a:buFont typeface="Courier New" panose="02070309020205020404" pitchFamily="49" charset="0"/>
              <a:buChar char="o"/>
              <a:defRPr/>
            </a:pPr>
            <a:r>
              <a:rPr lang="en-US" sz="2800" dirty="0">
                <a:solidFill>
                  <a:schemeClr val="tx1">
                    <a:lumMod val="75000"/>
                    <a:lumOff val="25000"/>
                  </a:schemeClr>
                </a:solidFill>
              </a:rPr>
              <a:t>Semantic differential</a:t>
            </a:r>
          </a:p>
          <a:p>
            <a:pPr marL="1325880" lvl="3" indent="-457200">
              <a:buClr>
                <a:schemeClr val="accent4"/>
              </a:buClr>
              <a:buFont typeface="Courier New" panose="02070309020205020404" pitchFamily="49" charset="0"/>
              <a:buChar char="o"/>
              <a:defRPr/>
            </a:pPr>
            <a:r>
              <a:rPr lang="en-US" sz="2800" dirty="0" err="1">
                <a:solidFill>
                  <a:schemeClr val="tx1">
                    <a:lumMod val="75000"/>
                    <a:lumOff val="25000"/>
                  </a:schemeClr>
                </a:solidFill>
              </a:rPr>
              <a:t>Thurstone</a:t>
            </a:r>
            <a:endParaRPr lang="en-US" sz="2800" dirty="0">
              <a:solidFill>
                <a:schemeClr val="tx1">
                  <a:lumMod val="75000"/>
                  <a:lumOff val="25000"/>
                </a:schemeClr>
              </a:solidFill>
            </a:endParaRPr>
          </a:p>
          <a:p>
            <a:pPr marL="1325880" lvl="3" indent="-457200">
              <a:buClr>
                <a:schemeClr val="accent4"/>
              </a:buClr>
              <a:buFont typeface="Courier New" panose="02070309020205020404" pitchFamily="49" charset="0"/>
              <a:buChar char="o"/>
              <a:defRPr/>
            </a:pPr>
            <a:r>
              <a:rPr lang="en-US" sz="2800" dirty="0" err="1">
                <a:solidFill>
                  <a:schemeClr val="tx1">
                    <a:lumMod val="75000"/>
                    <a:lumOff val="25000"/>
                  </a:schemeClr>
                </a:solidFill>
              </a:rPr>
              <a:t>Guttman</a:t>
            </a:r>
            <a:endParaRPr lang="en-US" sz="2800" dirty="0">
              <a:solidFill>
                <a:schemeClr val="tx1">
                  <a:lumMod val="75000"/>
                  <a:lumOff val="25000"/>
                </a:schemeClr>
              </a:solidFill>
            </a:endParaRPr>
          </a:p>
          <a:p>
            <a:pPr marL="1325880" lvl="3" indent="-457200">
              <a:buClr>
                <a:schemeClr val="accent4"/>
              </a:buClr>
              <a:buFont typeface="Courier New" panose="02070309020205020404" pitchFamily="49" charset="0"/>
              <a:buChar char="o"/>
              <a:defRPr/>
            </a:pPr>
            <a:r>
              <a:rPr lang="en-US" sz="2800" dirty="0">
                <a:solidFill>
                  <a:schemeClr val="tx1">
                    <a:lumMod val="75000"/>
                    <a:lumOff val="25000"/>
                  </a:schemeClr>
                </a:solidFill>
              </a:rPr>
              <a:t>Rating scales</a:t>
            </a:r>
            <a:endParaRPr lang="en-US" sz="2800" b="1" dirty="0">
              <a:solidFill>
                <a:schemeClr val="tx1">
                  <a:lumMod val="75000"/>
                  <a:lumOff val="25000"/>
                </a:schemeClr>
              </a:solidFill>
            </a:endParaRPr>
          </a:p>
        </p:txBody>
      </p:sp>
      <p:sp>
        <p:nvSpPr>
          <p:cNvPr id="1116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6E061986-10F2-4369-834F-E2A9F6CC4CBB}" type="slidenum">
              <a:rPr lang="en-US" altLang="en-US" sz="1600">
                <a:solidFill>
                  <a:srgbClr val="7B9899"/>
                </a:solidFill>
                <a:latin typeface="Times New Roman" panose="02020603050405020304" pitchFamily="18" charset="0"/>
              </a:rPr>
              <a:pPr>
                <a:spcBef>
                  <a:spcPct val="0"/>
                </a:spcBef>
                <a:buClrTx/>
                <a:buSzTx/>
                <a:buFontTx/>
                <a:buNone/>
              </a:pPr>
              <a:t>18</a:t>
            </a:fld>
            <a:endParaRPr lang="en-US" altLang="en-US" sz="1600">
              <a:solidFill>
                <a:srgbClr val="7B9899"/>
              </a:solidFill>
              <a:latin typeface="Times New Roman" panose="02020603050405020304" pitchFamily="18" charset="0"/>
            </a:endParaRPr>
          </a:p>
        </p:txBody>
      </p:sp>
      <p:sp>
        <p:nvSpPr>
          <p:cNvPr id="2" name="Title 1"/>
          <p:cNvSpPr>
            <a:spLocks noGrp="1"/>
          </p:cNvSpPr>
          <p:nvPr>
            <p:ph type="title"/>
          </p:nvPr>
        </p:nvSpPr>
        <p:spPr/>
        <p:txBody>
          <a:bodyPr/>
          <a:lstStyle/>
          <a:p>
            <a:r>
              <a:rPr lang="en-US" dirty="0" smtClean="0"/>
              <a:t>Types of </a:t>
            </a:r>
            <a:r>
              <a:rPr lang="en-US" dirty="0" err="1" smtClean="0"/>
              <a:t>intstruments</a:t>
            </a:r>
            <a:endParaRPr lang="en-US" dirty="0"/>
          </a:p>
        </p:txBody>
      </p:sp>
    </p:spTree>
    <p:extLst>
      <p:ext uri="{BB962C8B-B14F-4D97-AF65-F5344CB8AC3E}">
        <p14:creationId xmlns:p14="http://schemas.microsoft.com/office/powerpoint/2010/main" val="1079433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 blueprints</a:t>
            </a:r>
            <a:endParaRPr lang="en-US" dirty="0"/>
          </a:p>
        </p:txBody>
      </p:sp>
      <p:sp>
        <p:nvSpPr>
          <p:cNvPr id="3" name="Content Placeholder 2"/>
          <p:cNvSpPr>
            <a:spLocks noGrp="1"/>
          </p:cNvSpPr>
          <p:nvPr>
            <p:ph idx="1"/>
          </p:nvPr>
        </p:nvSpPr>
        <p:spPr/>
        <p:txBody>
          <a:bodyPr/>
          <a:lstStyle/>
          <a:p>
            <a:r>
              <a:rPr lang="en-US" dirty="0" smtClean="0"/>
              <a:t>Description component</a:t>
            </a:r>
          </a:p>
          <a:p>
            <a:r>
              <a:rPr lang="en-US" dirty="0" smtClean="0"/>
              <a:t>Table </a:t>
            </a:r>
            <a:r>
              <a:rPr lang="en-US" dirty="0"/>
              <a:t>of </a:t>
            </a:r>
            <a:r>
              <a:rPr lang="en-US" dirty="0" smtClean="0"/>
              <a:t>specifications</a:t>
            </a:r>
          </a:p>
          <a:p>
            <a:r>
              <a:rPr lang="en-US" dirty="0" smtClean="0"/>
              <a:t>Items </a:t>
            </a:r>
            <a:r>
              <a:rPr lang="en-US" dirty="0"/>
              <a:t>or </a:t>
            </a:r>
            <a:r>
              <a:rPr lang="en-US" dirty="0" smtClean="0"/>
              <a:t>tasks</a:t>
            </a:r>
          </a:p>
          <a:p>
            <a:r>
              <a:rPr lang="en-US" dirty="0" smtClean="0"/>
              <a:t>Plans </a:t>
            </a:r>
            <a:r>
              <a:rPr lang="en-US" dirty="0"/>
              <a:t>for the scoring procedures </a:t>
            </a:r>
            <a:endParaRPr lang="en-US" dirty="0" smtClean="0"/>
          </a:p>
          <a:p>
            <a:r>
              <a:rPr lang="en-US" dirty="0" smtClean="0"/>
              <a:t>Analysis</a:t>
            </a:r>
            <a:endParaRPr lang="en-US" dirty="0"/>
          </a:p>
        </p:txBody>
      </p:sp>
    </p:spTree>
    <p:extLst>
      <p:ext uri="{BB962C8B-B14F-4D97-AF65-F5344CB8AC3E}">
        <p14:creationId xmlns:p14="http://schemas.microsoft.com/office/powerpoint/2010/main" val="110025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Brief overview of mixed methods</a:t>
            </a:r>
          </a:p>
          <a:p>
            <a:r>
              <a:rPr lang="en-US" dirty="0" smtClean="0"/>
              <a:t>Elaboration of methodological norms in relation to approaches</a:t>
            </a:r>
          </a:p>
          <a:p>
            <a:r>
              <a:rPr lang="en-US" dirty="0" smtClean="0"/>
              <a:t>Instrument development</a:t>
            </a:r>
          </a:p>
          <a:p>
            <a:r>
              <a:rPr lang="en-US" dirty="0" smtClean="0"/>
              <a:t>Closing the loop</a:t>
            </a:r>
            <a:endParaRPr lang="en-US" dirty="0"/>
          </a:p>
        </p:txBody>
      </p:sp>
    </p:spTree>
    <p:extLst>
      <p:ext uri="{BB962C8B-B14F-4D97-AF65-F5344CB8AC3E}">
        <p14:creationId xmlns:p14="http://schemas.microsoft.com/office/powerpoint/2010/main" val="1875872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1870041"/>
              </p:ext>
            </p:extLst>
          </p:nvPr>
        </p:nvGraphicFramePr>
        <p:xfrm>
          <a:off x="1316578" y="347449"/>
          <a:ext cx="10309366" cy="5993892"/>
        </p:xfrm>
        <a:graphic>
          <a:graphicData uri="http://schemas.openxmlformats.org/drawingml/2006/table">
            <a:tbl>
              <a:tblPr firstRow="1" firstCol="1" bandRow="1">
                <a:tableStyleId>{5C22544A-7EE6-4342-B048-85BDC9FD1C3A}</a:tableStyleId>
              </a:tblPr>
              <a:tblGrid>
                <a:gridCol w="1717986">
                  <a:extLst>
                    <a:ext uri="{9D8B030D-6E8A-4147-A177-3AD203B41FA5}">
                      <a16:colId xmlns:a16="http://schemas.microsoft.com/office/drawing/2014/main" val="3806881174"/>
                    </a:ext>
                  </a:extLst>
                </a:gridCol>
                <a:gridCol w="1717986">
                  <a:extLst>
                    <a:ext uri="{9D8B030D-6E8A-4147-A177-3AD203B41FA5}">
                      <a16:colId xmlns:a16="http://schemas.microsoft.com/office/drawing/2014/main" val="3690744428"/>
                    </a:ext>
                  </a:extLst>
                </a:gridCol>
                <a:gridCol w="1717986">
                  <a:extLst>
                    <a:ext uri="{9D8B030D-6E8A-4147-A177-3AD203B41FA5}">
                      <a16:colId xmlns:a16="http://schemas.microsoft.com/office/drawing/2014/main" val="3732744036"/>
                    </a:ext>
                  </a:extLst>
                </a:gridCol>
                <a:gridCol w="1717986">
                  <a:extLst>
                    <a:ext uri="{9D8B030D-6E8A-4147-A177-3AD203B41FA5}">
                      <a16:colId xmlns:a16="http://schemas.microsoft.com/office/drawing/2014/main" val="663178089"/>
                    </a:ext>
                  </a:extLst>
                </a:gridCol>
                <a:gridCol w="1718711">
                  <a:extLst>
                    <a:ext uri="{9D8B030D-6E8A-4147-A177-3AD203B41FA5}">
                      <a16:colId xmlns:a16="http://schemas.microsoft.com/office/drawing/2014/main" val="439943351"/>
                    </a:ext>
                  </a:extLst>
                </a:gridCol>
                <a:gridCol w="1718711">
                  <a:extLst>
                    <a:ext uri="{9D8B030D-6E8A-4147-A177-3AD203B41FA5}">
                      <a16:colId xmlns:a16="http://schemas.microsoft.com/office/drawing/2014/main" val="3938897075"/>
                    </a:ext>
                  </a:extLst>
                </a:gridCol>
              </a:tblGrid>
              <a:tr h="536195">
                <a:tc>
                  <a:txBody>
                    <a:bodyPr/>
                    <a:lstStyle/>
                    <a:p>
                      <a:pPr marL="0" marR="0" algn="ctr">
                        <a:lnSpc>
                          <a:spcPct val="115000"/>
                        </a:lnSpc>
                        <a:spcBef>
                          <a:spcPts val="0"/>
                        </a:spcBef>
                        <a:spcAft>
                          <a:spcPts val="0"/>
                        </a:spcAft>
                      </a:pPr>
                      <a:r>
                        <a:rPr lang="en-ZA" sz="1800">
                          <a:solidFill>
                            <a:schemeClr val="bg1"/>
                          </a:solidFill>
                          <a:effectLst/>
                        </a:rPr>
                        <a:t>CONSTRUCT</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a:solidFill>
                            <a:schemeClr val="bg1"/>
                          </a:solidFill>
                          <a:effectLst/>
                        </a:rPr>
                        <a:t>DEFINTION</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dirty="0">
                          <a:solidFill>
                            <a:schemeClr val="bg1"/>
                          </a:solidFill>
                          <a:effectLst/>
                        </a:rPr>
                        <a:t>NUMBER OF ITEMS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a:solidFill>
                            <a:schemeClr val="bg1"/>
                          </a:solidFill>
                          <a:effectLst/>
                        </a:rPr>
                        <a:t>ITEM TYPE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a:solidFill>
                            <a:schemeClr val="bg1"/>
                          </a:solidFill>
                          <a:effectLst/>
                        </a:rPr>
                        <a:t>CODING</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a:solidFill>
                            <a:schemeClr val="bg1"/>
                          </a:solidFill>
                          <a:effectLst/>
                        </a:rPr>
                        <a:t>POSSIBLY ANALYSIS</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2494905"/>
                  </a:ext>
                </a:extLst>
              </a:tr>
              <a:tr h="4129228">
                <a:tc>
                  <a:txBody>
                    <a:bodyPr/>
                    <a:lstStyle/>
                    <a:p>
                      <a:pPr marL="0" marR="0">
                        <a:lnSpc>
                          <a:spcPct val="115000"/>
                        </a:lnSpc>
                        <a:spcBef>
                          <a:spcPts val="0"/>
                        </a:spcBef>
                        <a:spcAft>
                          <a:spcPts val="0"/>
                        </a:spcAft>
                      </a:pPr>
                      <a:r>
                        <a:rPr lang="en-ZA" sz="1800">
                          <a:solidFill>
                            <a:schemeClr val="bg1"/>
                          </a:solidFill>
                          <a:effectLst/>
                        </a:rPr>
                        <a:t>Professional development/improving practice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a:solidFill>
                            <a:schemeClr val="bg1"/>
                          </a:solidFill>
                          <a:effectLst/>
                        </a:rPr>
                        <a:t>A good vocational training encouraged for the further development of staff (Sammons, 1999) as articulated by in-service training opportunities, updating policies and introduction of new programmes (Taggart &amp; Sammons, 1999).</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dirty="0">
                          <a:solidFill>
                            <a:schemeClr val="bg1"/>
                          </a:solidFill>
                          <a:effectLst/>
                        </a:rPr>
                        <a:t>26 Items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dirty="0">
                          <a:solidFill>
                            <a:schemeClr val="bg1"/>
                          </a:solidFill>
                          <a:effectLst/>
                        </a:rPr>
                        <a:t>Dichotomous items</a:t>
                      </a:r>
                      <a:endParaRPr lang="en-US" sz="1800" dirty="0">
                        <a:solidFill>
                          <a:schemeClr val="bg1"/>
                        </a:solidFill>
                        <a:effectLst/>
                      </a:endParaRPr>
                    </a:p>
                    <a:p>
                      <a:pPr marL="0" marR="0">
                        <a:lnSpc>
                          <a:spcPct val="115000"/>
                        </a:lnSpc>
                        <a:spcBef>
                          <a:spcPts val="0"/>
                        </a:spcBef>
                        <a:spcAft>
                          <a:spcPts val="0"/>
                        </a:spcAft>
                      </a:pPr>
                      <a:r>
                        <a:rPr lang="en-ZA" sz="1800" dirty="0">
                          <a:solidFill>
                            <a:schemeClr val="bg1"/>
                          </a:solidFill>
                          <a:effectLst/>
                        </a:rPr>
                        <a:t>Likert scale items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a:solidFill>
                            <a:schemeClr val="bg1"/>
                          </a:solidFill>
                          <a:effectLst/>
                        </a:rPr>
                        <a:t>No = 1, Yes=2</a:t>
                      </a:r>
                      <a:endParaRPr lang="en-US" sz="1800">
                        <a:solidFill>
                          <a:schemeClr val="bg1"/>
                        </a:solidFill>
                        <a:effectLst/>
                      </a:endParaRPr>
                    </a:p>
                    <a:p>
                      <a:pPr marL="0" marR="0">
                        <a:lnSpc>
                          <a:spcPct val="115000"/>
                        </a:lnSpc>
                        <a:spcBef>
                          <a:spcPts val="0"/>
                        </a:spcBef>
                        <a:spcAft>
                          <a:spcPts val="0"/>
                        </a:spcAft>
                      </a:pPr>
                      <a:r>
                        <a:rPr lang="en-ZA" sz="1800">
                          <a:solidFill>
                            <a:schemeClr val="bg1"/>
                          </a:solidFill>
                          <a:effectLst/>
                        </a:rPr>
                        <a:t>4=Strongly agree</a:t>
                      </a:r>
                      <a:endParaRPr lang="en-US" sz="1800">
                        <a:solidFill>
                          <a:schemeClr val="bg1"/>
                        </a:solidFill>
                        <a:effectLst/>
                      </a:endParaRPr>
                    </a:p>
                    <a:p>
                      <a:pPr marL="0" marR="0">
                        <a:lnSpc>
                          <a:spcPct val="115000"/>
                        </a:lnSpc>
                        <a:spcBef>
                          <a:spcPts val="0"/>
                        </a:spcBef>
                        <a:spcAft>
                          <a:spcPts val="0"/>
                        </a:spcAft>
                      </a:pPr>
                      <a:r>
                        <a:rPr lang="en-ZA" sz="1800">
                          <a:solidFill>
                            <a:schemeClr val="bg1"/>
                          </a:solidFill>
                          <a:effectLst/>
                        </a:rPr>
                        <a:t>3=Agree</a:t>
                      </a:r>
                      <a:endParaRPr lang="en-US" sz="1800">
                        <a:solidFill>
                          <a:schemeClr val="bg1"/>
                        </a:solidFill>
                        <a:effectLst/>
                      </a:endParaRPr>
                    </a:p>
                    <a:p>
                      <a:pPr marL="0" marR="0">
                        <a:lnSpc>
                          <a:spcPct val="115000"/>
                        </a:lnSpc>
                        <a:spcBef>
                          <a:spcPts val="0"/>
                        </a:spcBef>
                        <a:spcAft>
                          <a:spcPts val="0"/>
                        </a:spcAft>
                      </a:pPr>
                      <a:r>
                        <a:rPr lang="en-ZA" sz="1800">
                          <a:solidFill>
                            <a:schemeClr val="bg1"/>
                          </a:solidFill>
                          <a:effectLst/>
                        </a:rPr>
                        <a:t>2=Disagree</a:t>
                      </a:r>
                      <a:endParaRPr lang="en-US" sz="1800">
                        <a:solidFill>
                          <a:schemeClr val="bg1"/>
                        </a:solidFill>
                        <a:effectLst/>
                      </a:endParaRPr>
                    </a:p>
                    <a:p>
                      <a:pPr marL="0" marR="0">
                        <a:lnSpc>
                          <a:spcPct val="115000"/>
                        </a:lnSpc>
                        <a:spcBef>
                          <a:spcPts val="0"/>
                        </a:spcBef>
                        <a:spcAft>
                          <a:spcPts val="0"/>
                        </a:spcAft>
                      </a:pPr>
                      <a:r>
                        <a:rPr lang="en-ZA" sz="1800">
                          <a:solidFill>
                            <a:schemeClr val="bg1"/>
                          </a:solidFill>
                          <a:effectLst/>
                        </a:rPr>
                        <a:t>1=Strongly disagree</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dirty="0">
                          <a:solidFill>
                            <a:schemeClr val="bg1"/>
                          </a:solidFill>
                          <a:effectLst/>
                        </a:rPr>
                        <a:t>Frequencies</a:t>
                      </a:r>
                      <a:endParaRPr lang="en-US" sz="1800" dirty="0">
                        <a:solidFill>
                          <a:schemeClr val="bg1"/>
                        </a:solidFill>
                        <a:effectLst/>
                      </a:endParaRPr>
                    </a:p>
                    <a:p>
                      <a:pPr marL="0" marR="0">
                        <a:lnSpc>
                          <a:spcPct val="115000"/>
                        </a:lnSpc>
                        <a:spcBef>
                          <a:spcPts val="0"/>
                        </a:spcBef>
                        <a:spcAft>
                          <a:spcPts val="0"/>
                        </a:spcAft>
                      </a:pPr>
                      <a:r>
                        <a:rPr lang="en-ZA" sz="1800" dirty="0">
                          <a:solidFill>
                            <a:schemeClr val="bg1"/>
                          </a:solidFill>
                          <a:effectLst/>
                        </a:rPr>
                        <a:t>Cross Tabulations</a:t>
                      </a:r>
                      <a:endParaRPr lang="en-US" sz="1800" dirty="0">
                        <a:solidFill>
                          <a:schemeClr val="bg1"/>
                        </a:solidFill>
                        <a:effectLst/>
                      </a:endParaRPr>
                    </a:p>
                    <a:p>
                      <a:pPr marL="0" marR="0">
                        <a:lnSpc>
                          <a:spcPct val="115000"/>
                        </a:lnSpc>
                        <a:spcBef>
                          <a:spcPts val="0"/>
                        </a:spcBef>
                        <a:spcAft>
                          <a:spcPts val="0"/>
                        </a:spcAft>
                      </a:pPr>
                      <a:r>
                        <a:rPr lang="en-ZA" sz="1800" dirty="0">
                          <a:solidFill>
                            <a:schemeClr val="bg1"/>
                          </a:solidFill>
                          <a:effectLst/>
                        </a:rPr>
                        <a:t>Scale analysis (including reliability analysis)</a:t>
                      </a:r>
                      <a:endParaRPr lang="en-US" sz="1800" dirty="0">
                        <a:solidFill>
                          <a:schemeClr val="bg1"/>
                        </a:solidFill>
                        <a:effectLst/>
                      </a:endParaRPr>
                    </a:p>
                    <a:p>
                      <a:pPr marL="0" marR="0">
                        <a:lnSpc>
                          <a:spcPct val="115000"/>
                        </a:lnSpc>
                        <a:spcBef>
                          <a:spcPts val="0"/>
                        </a:spcBef>
                        <a:spcAft>
                          <a:spcPts val="0"/>
                        </a:spcAft>
                      </a:pPr>
                      <a:r>
                        <a:rPr lang="en-ZA" sz="1800" dirty="0">
                          <a:solidFill>
                            <a:schemeClr val="bg1"/>
                          </a:solidFill>
                          <a:effectLst/>
                        </a:rPr>
                        <a:t>Correlations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6055131"/>
                  </a:ext>
                </a:extLst>
              </a:tr>
            </a:tbl>
          </a:graphicData>
        </a:graphic>
      </p:graphicFrame>
    </p:spTree>
    <p:extLst>
      <p:ext uri="{BB962C8B-B14F-4D97-AF65-F5344CB8AC3E}">
        <p14:creationId xmlns:p14="http://schemas.microsoft.com/office/powerpoint/2010/main" val="318881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normAutofit/>
          </a:bodyPr>
          <a:lstStyle/>
          <a:p>
            <a:pPr>
              <a:defRPr/>
            </a:pPr>
            <a:r>
              <a:rPr lang="en-US" sz="2800">
                <a:solidFill>
                  <a:schemeClr val="tx1">
                    <a:lumMod val="65000"/>
                    <a:lumOff val="35000"/>
                  </a:schemeClr>
                </a:solidFill>
              </a:rPr>
              <a:t>Constructing Items</a:t>
            </a:r>
            <a:endParaRPr lang="en-GB" sz="2800">
              <a:solidFill>
                <a:schemeClr val="tx1">
                  <a:lumMod val="65000"/>
                  <a:lumOff val="35000"/>
                </a:schemeClr>
              </a:solidFill>
            </a:endParaRPr>
          </a:p>
        </p:txBody>
      </p:sp>
      <p:sp>
        <p:nvSpPr>
          <p:cNvPr id="30726" name="Rectangle 3"/>
          <p:cNvSpPr>
            <a:spLocks noGrp="1" noChangeArrowheads="1"/>
          </p:cNvSpPr>
          <p:nvPr>
            <p:ph sz="quarter" idx="1"/>
          </p:nvPr>
        </p:nvSpPr>
        <p:spPr>
          <a:xfrm>
            <a:off x="1703389" y="1643063"/>
            <a:ext cx="8785225" cy="3873500"/>
          </a:xfrm>
        </p:spPr>
        <p:txBody>
          <a:bodyPr>
            <a:normAutofit fontScale="92500" lnSpcReduction="20000"/>
          </a:bodyPr>
          <a:lstStyle/>
          <a:p>
            <a:pPr>
              <a:buClr>
                <a:schemeClr val="accent6"/>
              </a:buClr>
              <a:defRPr/>
            </a:pPr>
            <a:r>
              <a:rPr lang="en-US" sz="2800" dirty="0">
                <a:solidFill>
                  <a:schemeClr val="tx1">
                    <a:lumMod val="75000"/>
                    <a:lumOff val="25000"/>
                  </a:schemeClr>
                </a:solidFill>
              </a:rPr>
              <a:t>Only include items which relate to the topic</a:t>
            </a:r>
          </a:p>
          <a:p>
            <a:pPr>
              <a:buClr>
                <a:schemeClr val="accent6"/>
              </a:buClr>
              <a:defRPr/>
            </a:pPr>
            <a:r>
              <a:rPr lang="en-US" sz="2800" dirty="0">
                <a:solidFill>
                  <a:schemeClr val="tx1">
                    <a:lumMod val="75000"/>
                    <a:lumOff val="25000"/>
                  </a:schemeClr>
                </a:solidFill>
              </a:rPr>
              <a:t> Collect demographic information</a:t>
            </a:r>
          </a:p>
          <a:p>
            <a:pPr>
              <a:buClr>
                <a:schemeClr val="accent6"/>
              </a:buClr>
              <a:defRPr/>
            </a:pPr>
            <a:r>
              <a:rPr lang="en-US" sz="2800" dirty="0">
                <a:solidFill>
                  <a:schemeClr val="tx1">
                    <a:lumMod val="75000"/>
                    <a:lumOff val="25000"/>
                  </a:schemeClr>
                </a:solidFill>
              </a:rPr>
              <a:t>Each question should deal with a single concept</a:t>
            </a:r>
          </a:p>
          <a:p>
            <a:pPr>
              <a:buClr>
                <a:schemeClr val="accent6"/>
              </a:buClr>
              <a:defRPr/>
            </a:pPr>
            <a:r>
              <a:rPr lang="en-US" sz="2800" dirty="0">
                <a:solidFill>
                  <a:schemeClr val="tx1">
                    <a:lumMod val="75000"/>
                    <a:lumOff val="25000"/>
                  </a:schemeClr>
                </a:solidFill>
              </a:rPr>
              <a:t> Avoid jargon</a:t>
            </a:r>
          </a:p>
          <a:p>
            <a:pPr>
              <a:buClr>
                <a:schemeClr val="accent6"/>
              </a:buClr>
              <a:defRPr/>
            </a:pPr>
            <a:r>
              <a:rPr lang="en-US" sz="2800" dirty="0">
                <a:solidFill>
                  <a:schemeClr val="tx1">
                    <a:lumMod val="75000"/>
                    <a:lumOff val="25000"/>
                  </a:schemeClr>
                </a:solidFill>
              </a:rPr>
              <a:t> Be specific – short simple items are best</a:t>
            </a:r>
          </a:p>
          <a:p>
            <a:pPr>
              <a:buClr>
                <a:schemeClr val="accent6"/>
              </a:buClr>
              <a:defRPr/>
            </a:pPr>
            <a:r>
              <a:rPr lang="en-US" sz="2800" dirty="0">
                <a:solidFill>
                  <a:schemeClr val="tx1">
                    <a:lumMod val="75000"/>
                    <a:lumOff val="25000"/>
                  </a:schemeClr>
                </a:solidFill>
              </a:rPr>
              <a:t>Avoid leading questions</a:t>
            </a:r>
          </a:p>
          <a:p>
            <a:pPr>
              <a:buClr>
                <a:schemeClr val="accent6"/>
              </a:buClr>
              <a:defRPr/>
            </a:pPr>
            <a:r>
              <a:rPr lang="en-US" sz="2800" dirty="0">
                <a:solidFill>
                  <a:schemeClr val="tx1">
                    <a:lumMod val="75000"/>
                    <a:lumOff val="25000"/>
                  </a:schemeClr>
                </a:solidFill>
              </a:rPr>
              <a:t>Avoid sensitive or touchy questions</a:t>
            </a:r>
          </a:p>
        </p:txBody>
      </p:sp>
      <p:sp>
        <p:nvSpPr>
          <p:cNvPr id="130052" name="Slide Number Placeholder 4"/>
          <p:cNvSpPr txBox="1">
            <a:spLocks/>
          </p:cNvSpPr>
          <p:nvPr/>
        </p:nvSpPr>
        <p:spPr bwMode="auto">
          <a:xfrm>
            <a:off x="5886450" y="1027114"/>
            <a:ext cx="4572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fld id="{748432FB-F1FF-4C2E-B409-6826E97C7132}" type="slidenum">
              <a:rPr lang="en-US" altLang="en-US" sz="1600">
                <a:solidFill>
                  <a:srgbClr val="7B9899"/>
                </a:solidFill>
                <a:latin typeface="Times New Roman" panose="02020603050405020304" pitchFamily="18" charset="0"/>
              </a:rPr>
              <a:pPr algn="ctr" eaLnBrk="1" hangingPunct="1">
                <a:spcBef>
                  <a:spcPct val="0"/>
                </a:spcBef>
                <a:buClrTx/>
                <a:buSzTx/>
                <a:buFontTx/>
                <a:buNone/>
              </a:pPr>
              <a:t>21</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4232918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normAutofit/>
          </a:bodyPr>
          <a:lstStyle/>
          <a:p>
            <a:pPr>
              <a:defRPr/>
            </a:pPr>
            <a:r>
              <a:rPr lang="en-US" sz="2800">
                <a:solidFill>
                  <a:schemeClr val="tx1">
                    <a:lumMod val="65000"/>
                    <a:lumOff val="35000"/>
                  </a:schemeClr>
                </a:solidFill>
              </a:rPr>
              <a:t>Constructing Items</a:t>
            </a:r>
            <a:endParaRPr lang="en-GB" sz="2800">
              <a:solidFill>
                <a:schemeClr val="tx1">
                  <a:lumMod val="65000"/>
                  <a:lumOff val="35000"/>
                </a:schemeClr>
              </a:solidFill>
            </a:endParaRPr>
          </a:p>
        </p:txBody>
      </p:sp>
      <p:sp>
        <p:nvSpPr>
          <p:cNvPr id="30726" name="Rectangle 3"/>
          <p:cNvSpPr>
            <a:spLocks noGrp="1" noChangeArrowheads="1"/>
          </p:cNvSpPr>
          <p:nvPr>
            <p:ph sz="quarter" idx="1"/>
          </p:nvPr>
        </p:nvSpPr>
        <p:spPr>
          <a:xfrm>
            <a:off x="1774825" y="1643063"/>
            <a:ext cx="8642350" cy="3802062"/>
          </a:xfrm>
        </p:spPr>
        <p:txBody>
          <a:bodyPr>
            <a:normAutofit/>
          </a:bodyPr>
          <a:lstStyle/>
          <a:p>
            <a:pPr>
              <a:buClr>
                <a:schemeClr val="accent6"/>
              </a:buClr>
              <a:defRPr/>
            </a:pPr>
            <a:r>
              <a:rPr lang="en-US" sz="2800" dirty="0">
                <a:solidFill>
                  <a:schemeClr val="tx1">
                    <a:lumMod val="75000"/>
                    <a:lumOff val="25000"/>
                  </a:schemeClr>
                </a:solidFill>
              </a:rPr>
              <a:t>Avoid double barrel questions</a:t>
            </a:r>
          </a:p>
          <a:p>
            <a:pPr>
              <a:buClr>
                <a:schemeClr val="accent6"/>
              </a:buClr>
              <a:defRPr/>
            </a:pPr>
            <a:r>
              <a:rPr lang="en-US" sz="2800" dirty="0">
                <a:solidFill>
                  <a:schemeClr val="tx1">
                    <a:lumMod val="75000"/>
                    <a:lumOff val="25000"/>
                  </a:schemeClr>
                </a:solidFill>
              </a:rPr>
              <a:t>Respondents should be competent to answer</a:t>
            </a:r>
          </a:p>
          <a:p>
            <a:pPr>
              <a:buClr>
                <a:schemeClr val="accent6"/>
              </a:buClr>
              <a:defRPr/>
            </a:pPr>
            <a:r>
              <a:rPr lang="en-US" sz="2800" dirty="0">
                <a:solidFill>
                  <a:schemeClr val="tx1">
                    <a:lumMod val="75000"/>
                    <a:lumOff val="25000"/>
                  </a:schemeClr>
                </a:solidFill>
              </a:rPr>
              <a:t>Avoid negatively phrased items</a:t>
            </a:r>
          </a:p>
        </p:txBody>
      </p:sp>
      <p:sp>
        <p:nvSpPr>
          <p:cNvPr id="132100" name="Slide Number Placeholder 4"/>
          <p:cNvSpPr txBox="1">
            <a:spLocks/>
          </p:cNvSpPr>
          <p:nvPr/>
        </p:nvSpPr>
        <p:spPr bwMode="auto">
          <a:xfrm>
            <a:off x="5886450" y="1027114"/>
            <a:ext cx="4572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fld id="{D7E88E4F-5241-4C69-A027-99B7D77E9FAA}" type="slidenum">
              <a:rPr lang="en-US" altLang="en-US" sz="1600">
                <a:solidFill>
                  <a:srgbClr val="7B9899"/>
                </a:solidFill>
                <a:latin typeface="Times New Roman" panose="02020603050405020304" pitchFamily="18" charset="0"/>
              </a:rPr>
              <a:pPr algn="ctr" eaLnBrk="1" hangingPunct="1">
                <a:spcBef>
                  <a:spcPct val="0"/>
                </a:spcBef>
                <a:buClrTx/>
                <a:buSzTx/>
                <a:buFontTx/>
                <a:buNone/>
              </a:pPr>
              <a:t>22</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3836656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normAutofit/>
          </a:bodyPr>
          <a:lstStyle/>
          <a:p>
            <a:pPr>
              <a:defRPr/>
            </a:pPr>
            <a:r>
              <a:rPr lang="en-US" sz="2800">
                <a:solidFill>
                  <a:schemeClr val="tx1">
                    <a:lumMod val="65000"/>
                    <a:lumOff val="35000"/>
                  </a:schemeClr>
                </a:solidFill>
              </a:rPr>
              <a:t>Pre-testing</a:t>
            </a:r>
            <a:endParaRPr lang="en-GB" sz="2800">
              <a:solidFill>
                <a:schemeClr val="tx1">
                  <a:lumMod val="65000"/>
                  <a:lumOff val="35000"/>
                </a:schemeClr>
              </a:solidFill>
            </a:endParaRPr>
          </a:p>
        </p:txBody>
      </p:sp>
      <p:sp>
        <p:nvSpPr>
          <p:cNvPr id="32774" name="Rectangle 3"/>
          <p:cNvSpPr>
            <a:spLocks noGrp="1" noChangeArrowheads="1"/>
          </p:cNvSpPr>
          <p:nvPr>
            <p:ph sz="quarter" idx="1"/>
          </p:nvPr>
        </p:nvSpPr>
        <p:spPr>
          <a:xfrm>
            <a:off x="1703389" y="1600200"/>
            <a:ext cx="8713787" cy="3341688"/>
          </a:xfrm>
        </p:spPr>
        <p:txBody>
          <a:bodyPr>
            <a:normAutofit/>
          </a:bodyPr>
          <a:lstStyle/>
          <a:p>
            <a:pPr>
              <a:buClr>
                <a:schemeClr val="accent6"/>
              </a:buClr>
              <a:defRPr/>
            </a:pPr>
            <a:r>
              <a:rPr lang="en-US" sz="3200" dirty="0">
                <a:solidFill>
                  <a:schemeClr val="tx1">
                    <a:lumMod val="65000"/>
                    <a:lumOff val="35000"/>
                  </a:schemeClr>
                </a:solidFill>
              </a:rPr>
              <a:t> </a:t>
            </a:r>
            <a:r>
              <a:rPr lang="en-US" sz="3600" dirty="0">
                <a:solidFill>
                  <a:schemeClr val="tx1">
                    <a:lumMod val="65000"/>
                    <a:lumOff val="35000"/>
                  </a:schemeClr>
                </a:solidFill>
              </a:rPr>
              <a:t>Piloting the cover letter and instrument</a:t>
            </a:r>
          </a:p>
          <a:p>
            <a:pPr>
              <a:buClr>
                <a:schemeClr val="accent6"/>
              </a:buClr>
              <a:defRPr/>
            </a:pPr>
            <a:r>
              <a:rPr lang="en-US" sz="3600" dirty="0">
                <a:solidFill>
                  <a:schemeClr val="tx1">
                    <a:lumMod val="65000"/>
                    <a:lumOff val="35000"/>
                  </a:schemeClr>
                </a:solidFill>
              </a:rPr>
              <a:t>Identify weaknesses and strengths</a:t>
            </a:r>
          </a:p>
          <a:p>
            <a:pPr>
              <a:buClr>
                <a:schemeClr val="accent6"/>
              </a:buClr>
              <a:defRPr/>
            </a:pPr>
            <a:r>
              <a:rPr lang="en-US" sz="3600" dirty="0">
                <a:solidFill>
                  <a:schemeClr val="tx1">
                    <a:lumMod val="65000"/>
                    <a:lumOff val="35000"/>
                  </a:schemeClr>
                </a:solidFill>
              </a:rPr>
              <a:t>Face and content validity</a:t>
            </a:r>
          </a:p>
          <a:p>
            <a:pPr marL="274320" indent="-274320">
              <a:buNone/>
              <a:defRPr/>
            </a:pPr>
            <a:endParaRPr lang="en-GB" dirty="0">
              <a:solidFill>
                <a:schemeClr val="tx1">
                  <a:lumMod val="75000"/>
                  <a:lumOff val="25000"/>
                </a:schemeClr>
              </a:solidFill>
            </a:endParaRPr>
          </a:p>
          <a:p>
            <a:pPr marL="274320" indent="-274320">
              <a:buFont typeface="Wingdings 2"/>
              <a:buChar char=""/>
              <a:defRPr/>
            </a:pPr>
            <a:endParaRPr lang="en-ZA" dirty="0">
              <a:solidFill>
                <a:schemeClr val="tx1">
                  <a:lumMod val="75000"/>
                  <a:lumOff val="25000"/>
                </a:schemeClr>
              </a:solidFill>
            </a:endParaRPr>
          </a:p>
          <a:p>
            <a:pPr marL="274320" indent="-274320">
              <a:buNone/>
              <a:defRPr/>
            </a:pPr>
            <a:endParaRPr lang="en-ZA" dirty="0">
              <a:solidFill>
                <a:schemeClr val="tx1">
                  <a:lumMod val="75000"/>
                  <a:lumOff val="25000"/>
                </a:schemeClr>
              </a:solidFill>
            </a:endParaRPr>
          </a:p>
        </p:txBody>
      </p:sp>
      <p:sp>
        <p:nvSpPr>
          <p:cNvPr id="1423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C9EABFAB-2D71-4913-B756-AE4CD23570B4}" type="slidenum">
              <a:rPr lang="en-US" altLang="en-US" sz="1600">
                <a:solidFill>
                  <a:srgbClr val="7B9899"/>
                </a:solidFill>
                <a:latin typeface="Times New Roman" panose="02020603050405020304" pitchFamily="18" charset="0"/>
              </a:rPr>
              <a:pPr>
                <a:spcBef>
                  <a:spcPct val="0"/>
                </a:spcBef>
                <a:buClrTx/>
                <a:buSzTx/>
                <a:buFontTx/>
                <a:buNone/>
              </a:pPr>
              <a:t>23</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801178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33795" name="Rectangle 3"/>
          <p:cNvSpPr>
            <a:spLocks noGrp="1" noChangeArrowheads="1"/>
          </p:cNvSpPr>
          <p:nvPr>
            <p:ph type="title"/>
          </p:nvPr>
        </p:nvSpPr>
        <p:spPr>
          <a:xfrm>
            <a:off x="1394279" y="617538"/>
            <a:ext cx="7772400" cy="1143000"/>
          </a:xfrm>
        </p:spPr>
        <p:txBody>
          <a:bodyPr>
            <a:normAutofit fontScale="90000"/>
          </a:bodyPr>
          <a:lstStyle/>
          <a:p>
            <a:pPr>
              <a:defRPr/>
            </a:pPr>
            <a:r>
              <a:rPr lang="en-US" dirty="0">
                <a:latin typeface="+mn-lt"/>
              </a:rPr>
              <a:t>Issues - Cognitive, Aptitude, or Affective Instruments</a:t>
            </a:r>
            <a:r>
              <a:rPr lang="en-US" dirty="0">
                <a:solidFill>
                  <a:schemeClr val="tx1">
                    <a:lumMod val="65000"/>
                    <a:lumOff val="35000"/>
                  </a:schemeClr>
                </a:solidFill>
                <a:latin typeface="Times New Roman" pitchFamily="18" charset="0"/>
              </a:rPr>
              <a:t/>
            </a:r>
            <a:br>
              <a:rPr lang="en-US" dirty="0">
                <a:solidFill>
                  <a:schemeClr val="tx1">
                    <a:lumMod val="65000"/>
                    <a:lumOff val="35000"/>
                  </a:schemeClr>
                </a:solidFill>
                <a:latin typeface="Times New Roman" pitchFamily="18" charset="0"/>
              </a:rPr>
            </a:br>
            <a:r>
              <a:rPr lang="en-US" sz="4000" dirty="0">
                <a:solidFill>
                  <a:schemeClr val="tx1">
                    <a:lumMod val="65000"/>
                    <a:lumOff val="35000"/>
                  </a:schemeClr>
                </a:solidFill>
                <a:latin typeface="Times New Roman" pitchFamily="18" charset="0"/>
              </a:rPr>
              <a:t/>
            </a:r>
            <a:br>
              <a:rPr lang="en-US" sz="4000" dirty="0">
                <a:solidFill>
                  <a:schemeClr val="tx1">
                    <a:lumMod val="65000"/>
                    <a:lumOff val="35000"/>
                  </a:schemeClr>
                </a:solidFill>
                <a:latin typeface="Times New Roman" pitchFamily="18" charset="0"/>
              </a:rPr>
            </a:br>
            <a:endParaRPr lang="en-US" dirty="0" smtClean="0">
              <a:solidFill>
                <a:schemeClr val="tx1">
                  <a:lumMod val="65000"/>
                  <a:lumOff val="35000"/>
                </a:schemeClr>
              </a:solidFill>
              <a:latin typeface="Times New Roman" pitchFamily="18" charset="0"/>
            </a:endParaRPr>
          </a:p>
        </p:txBody>
      </p:sp>
      <p:sp>
        <p:nvSpPr>
          <p:cNvPr id="33796" name="Rectangle 4"/>
          <p:cNvSpPr>
            <a:spLocks noGrp="1" noChangeArrowheads="1"/>
          </p:cNvSpPr>
          <p:nvPr>
            <p:ph sz="quarter" idx="1"/>
          </p:nvPr>
        </p:nvSpPr>
        <p:spPr>
          <a:xfrm>
            <a:off x="1703388" y="1428750"/>
            <a:ext cx="8640762" cy="5429250"/>
          </a:xfrm>
        </p:spPr>
        <p:txBody>
          <a:bodyPr>
            <a:normAutofit/>
          </a:bodyPr>
          <a:lstStyle/>
          <a:p>
            <a:pPr marL="617220" lvl="1" indent="-342900">
              <a:lnSpc>
                <a:spcPct val="90000"/>
              </a:lnSpc>
              <a:buClr>
                <a:schemeClr val="accent6"/>
              </a:buClr>
              <a:defRPr/>
            </a:pPr>
            <a:r>
              <a:rPr lang="en-US" sz="2400" dirty="0">
                <a:solidFill>
                  <a:schemeClr val="tx1">
                    <a:lumMod val="75000"/>
                    <a:lumOff val="25000"/>
                  </a:schemeClr>
                </a:solidFill>
              </a:rPr>
              <a:t>Bias – distortions of a respondent’s performance or responses based on ethnicity, race, gender, language, etc</a:t>
            </a:r>
          </a:p>
          <a:p>
            <a:pPr marL="617220" lvl="1" indent="-342900">
              <a:lnSpc>
                <a:spcPct val="90000"/>
              </a:lnSpc>
              <a:buClr>
                <a:schemeClr val="accent6"/>
              </a:buClr>
              <a:defRPr/>
            </a:pPr>
            <a:r>
              <a:rPr lang="en-US" sz="2400" dirty="0">
                <a:solidFill>
                  <a:schemeClr val="tx1">
                    <a:lumMod val="75000"/>
                    <a:lumOff val="25000"/>
                  </a:schemeClr>
                </a:solidFill>
              </a:rPr>
              <a:t>Responses to affective test items</a:t>
            </a:r>
          </a:p>
          <a:p>
            <a:pPr marL="822960" lvl="2">
              <a:lnSpc>
                <a:spcPct val="90000"/>
              </a:lnSpc>
              <a:buClr>
                <a:schemeClr val="accent3"/>
              </a:buClr>
              <a:buFont typeface="Wingdings 2"/>
              <a:buChar char=""/>
              <a:defRPr/>
            </a:pPr>
            <a:r>
              <a:rPr lang="en-US" sz="2400" dirty="0">
                <a:solidFill>
                  <a:schemeClr val="tx1">
                    <a:lumMod val="75000"/>
                    <a:lumOff val="25000"/>
                  </a:schemeClr>
                </a:solidFill>
              </a:rPr>
              <a:t>Socially acceptable responses</a:t>
            </a:r>
          </a:p>
          <a:p>
            <a:pPr marL="822960" lvl="2">
              <a:lnSpc>
                <a:spcPct val="90000"/>
              </a:lnSpc>
              <a:buClr>
                <a:schemeClr val="accent3"/>
              </a:buClr>
              <a:buFont typeface="Wingdings 2"/>
              <a:buChar char=""/>
              <a:defRPr/>
            </a:pPr>
            <a:r>
              <a:rPr lang="en-US" sz="2400" dirty="0">
                <a:solidFill>
                  <a:schemeClr val="tx1">
                    <a:lumMod val="75000"/>
                    <a:lumOff val="25000"/>
                  </a:schemeClr>
                </a:solidFill>
              </a:rPr>
              <a:t>Accuracy of responses</a:t>
            </a:r>
          </a:p>
          <a:p>
            <a:pPr marL="822960" lvl="2">
              <a:lnSpc>
                <a:spcPct val="90000"/>
              </a:lnSpc>
              <a:buClr>
                <a:schemeClr val="accent3"/>
              </a:buClr>
              <a:buFont typeface="Wingdings 2"/>
              <a:buChar char=""/>
              <a:defRPr/>
            </a:pPr>
            <a:r>
              <a:rPr lang="en-US" sz="2400" dirty="0">
                <a:solidFill>
                  <a:schemeClr val="tx1">
                    <a:lumMod val="75000"/>
                    <a:lumOff val="25000"/>
                  </a:schemeClr>
                </a:solidFill>
              </a:rPr>
              <a:t>Response sets</a:t>
            </a:r>
          </a:p>
          <a:p>
            <a:pPr marL="617220" lvl="1" indent="-342900">
              <a:lnSpc>
                <a:spcPct val="90000"/>
              </a:lnSpc>
              <a:buClr>
                <a:schemeClr val="accent6"/>
              </a:buClr>
              <a:defRPr/>
            </a:pPr>
            <a:r>
              <a:rPr lang="en-US" sz="2400" dirty="0">
                <a:solidFill>
                  <a:schemeClr val="tx1">
                    <a:lumMod val="75000"/>
                    <a:lumOff val="25000"/>
                  </a:schemeClr>
                </a:solidFill>
              </a:rPr>
              <a:t>Problems inherent in the use of self-report measures and the use of projective tests</a:t>
            </a:r>
          </a:p>
        </p:txBody>
      </p:sp>
      <p:sp>
        <p:nvSpPr>
          <p:cNvPr id="1689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A564673E-7528-4F96-9DE2-606DAFF66A50}" type="slidenum">
              <a:rPr lang="en-US" altLang="en-US" sz="1600">
                <a:solidFill>
                  <a:srgbClr val="7B9899"/>
                </a:solidFill>
                <a:latin typeface="Times New Roman" panose="02020603050405020304" pitchFamily="18" charset="0"/>
              </a:rPr>
              <a:pPr>
                <a:spcBef>
                  <a:spcPct val="0"/>
                </a:spcBef>
                <a:buClrTx/>
                <a:buSzTx/>
                <a:buFontTx/>
                <a:buNone/>
              </a:pPr>
              <a:t>24</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2460582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34819" name="Rectangle 3"/>
          <p:cNvSpPr>
            <a:spLocks noGrp="1" noChangeArrowheads="1"/>
          </p:cNvSpPr>
          <p:nvPr>
            <p:ph type="title"/>
          </p:nvPr>
        </p:nvSpPr>
        <p:spPr>
          <a:xfrm>
            <a:off x="1531938" y="765175"/>
            <a:ext cx="8729662" cy="1143000"/>
          </a:xfrm>
        </p:spPr>
        <p:txBody>
          <a:bodyPr>
            <a:normAutofit fontScale="90000"/>
          </a:bodyPr>
          <a:lstStyle/>
          <a:p>
            <a:pPr>
              <a:defRPr/>
            </a:pPr>
            <a:r>
              <a:rPr lang="en-US" sz="4000" dirty="0">
                <a:solidFill>
                  <a:schemeClr val="tx1">
                    <a:lumMod val="65000"/>
                    <a:lumOff val="35000"/>
                  </a:schemeClr>
                </a:solidFill>
                <a:latin typeface="Times New Roman" pitchFamily="18" charset="0"/>
              </a:rPr>
              <a:t>Issues - Selecting Instruments</a:t>
            </a:r>
            <a:br>
              <a:rPr lang="en-US" sz="4000" dirty="0">
                <a:solidFill>
                  <a:schemeClr val="tx1">
                    <a:lumMod val="65000"/>
                    <a:lumOff val="35000"/>
                  </a:schemeClr>
                </a:solidFill>
                <a:latin typeface="Times New Roman" pitchFamily="18" charset="0"/>
              </a:rPr>
            </a:br>
            <a:r>
              <a:rPr lang="en-US" sz="4000" dirty="0">
                <a:solidFill>
                  <a:schemeClr val="tx1">
                    <a:lumMod val="65000"/>
                    <a:lumOff val="35000"/>
                  </a:schemeClr>
                </a:solidFill>
                <a:latin typeface="Times New Roman" pitchFamily="18" charset="0"/>
              </a:rPr>
              <a:t/>
            </a:r>
            <a:br>
              <a:rPr lang="en-US" sz="4000" dirty="0">
                <a:solidFill>
                  <a:schemeClr val="tx1">
                    <a:lumMod val="65000"/>
                    <a:lumOff val="35000"/>
                  </a:schemeClr>
                </a:solidFill>
                <a:latin typeface="Times New Roman" pitchFamily="18" charset="0"/>
              </a:rPr>
            </a:br>
            <a:endParaRPr lang="en-US" dirty="0" smtClean="0">
              <a:solidFill>
                <a:schemeClr val="tx1">
                  <a:lumMod val="65000"/>
                  <a:lumOff val="35000"/>
                </a:schemeClr>
              </a:solidFill>
              <a:latin typeface="Times New Roman" pitchFamily="18" charset="0"/>
            </a:endParaRPr>
          </a:p>
        </p:txBody>
      </p:sp>
      <p:sp>
        <p:nvSpPr>
          <p:cNvPr id="34820" name="Rectangle 4"/>
          <p:cNvSpPr>
            <a:spLocks noGrp="1" noChangeArrowheads="1"/>
          </p:cNvSpPr>
          <p:nvPr>
            <p:ph sz="quarter" idx="1"/>
          </p:nvPr>
        </p:nvSpPr>
        <p:spPr>
          <a:xfrm>
            <a:off x="1774826" y="1357314"/>
            <a:ext cx="8569325" cy="5000625"/>
          </a:xfrm>
        </p:spPr>
        <p:txBody>
          <a:bodyPr>
            <a:normAutofit/>
          </a:bodyPr>
          <a:lstStyle/>
          <a:p>
            <a:pPr marL="731520" lvl="1" indent="-457200">
              <a:buClr>
                <a:schemeClr val="accent6"/>
              </a:buClr>
              <a:defRPr/>
            </a:pPr>
            <a:r>
              <a:rPr lang="en-US" sz="3200" dirty="0">
                <a:solidFill>
                  <a:schemeClr val="tx1">
                    <a:lumMod val="75000"/>
                    <a:lumOff val="25000"/>
                  </a:schemeClr>
                </a:solidFill>
              </a:rPr>
              <a:t>Non-psychometric issues</a:t>
            </a:r>
          </a:p>
          <a:p>
            <a:pPr marL="822960" lvl="2">
              <a:buClr>
                <a:schemeClr val="accent3"/>
              </a:buClr>
              <a:buFont typeface="Wingdings 2"/>
              <a:buChar char=""/>
              <a:defRPr/>
            </a:pPr>
            <a:r>
              <a:rPr lang="en-US" sz="2800" dirty="0">
                <a:solidFill>
                  <a:schemeClr val="tx1">
                    <a:lumMod val="75000"/>
                    <a:lumOff val="25000"/>
                  </a:schemeClr>
                </a:solidFill>
              </a:rPr>
              <a:t>Cost</a:t>
            </a:r>
          </a:p>
          <a:p>
            <a:pPr marL="822960" lvl="2">
              <a:buClr>
                <a:schemeClr val="accent3"/>
              </a:buClr>
              <a:buFont typeface="Wingdings 2"/>
              <a:buChar char=""/>
              <a:defRPr/>
            </a:pPr>
            <a:r>
              <a:rPr lang="en-US" sz="2800" dirty="0">
                <a:solidFill>
                  <a:schemeClr val="tx1">
                    <a:lumMod val="75000"/>
                    <a:lumOff val="25000"/>
                  </a:schemeClr>
                </a:solidFill>
              </a:rPr>
              <a:t>Administrative time</a:t>
            </a:r>
          </a:p>
          <a:p>
            <a:pPr marL="822960" lvl="2">
              <a:buClr>
                <a:schemeClr val="accent3"/>
              </a:buClr>
              <a:buFont typeface="Wingdings 2"/>
              <a:buChar char=""/>
              <a:defRPr/>
            </a:pPr>
            <a:r>
              <a:rPr lang="en-US" sz="2800" dirty="0">
                <a:solidFill>
                  <a:schemeClr val="tx1">
                    <a:lumMod val="75000"/>
                    <a:lumOff val="25000"/>
                  </a:schemeClr>
                </a:solidFill>
              </a:rPr>
              <a:t>Objections to content by parents or others</a:t>
            </a:r>
          </a:p>
          <a:p>
            <a:pPr marL="822960" lvl="2">
              <a:buClr>
                <a:schemeClr val="accent3"/>
              </a:buClr>
              <a:buFont typeface="Wingdings 2"/>
              <a:buChar char=""/>
              <a:defRPr/>
            </a:pPr>
            <a:r>
              <a:rPr lang="en-US" sz="2800" dirty="0">
                <a:solidFill>
                  <a:schemeClr val="tx1">
                    <a:lumMod val="75000"/>
                    <a:lumOff val="25000"/>
                  </a:schemeClr>
                </a:solidFill>
              </a:rPr>
              <a:t>Duplication of testing</a:t>
            </a:r>
          </a:p>
          <a:p>
            <a:pPr marL="822960" lvl="2">
              <a:buClr>
                <a:schemeClr val="accent3"/>
              </a:buClr>
              <a:buFont typeface="Wingdings 2"/>
              <a:buChar char=""/>
              <a:defRPr/>
            </a:pPr>
            <a:endParaRPr lang="en-US" dirty="0" smtClean="0">
              <a:solidFill>
                <a:schemeClr val="tx1">
                  <a:lumMod val="75000"/>
                  <a:lumOff val="25000"/>
                </a:schemeClr>
              </a:solidFill>
            </a:endParaRPr>
          </a:p>
          <a:p>
            <a:pPr marL="548640" lvl="1" indent="-274320">
              <a:buFont typeface="Wingdings" panose="05000000000000000000" pitchFamily="2" charset="2"/>
              <a:buChar char="Ø"/>
              <a:defRPr/>
            </a:pPr>
            <a:endParaRPr lang="en-US" b="1" dirty="0" smtClean="0">
              <a:solidFill>
                <a:schemeClr val="tx1">
                  <a:lumMod val="75000"/>
                  <a:lumOff val="25000"/>
                </a:schemeClr>
              </a:solidFill>
            </a:endParaRPr>
          </a:p>
        </p:txBody>
      </p:sp>
      <p:sp>
        <p:nvSpPr>
          <p:cNvPr id="1710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593759A6-062F-4BE4-B5D5-4FC2BE9991F6}" type="slidenum">
              <a:rPr lang="en-US" altLang="en-US" sz="1600">
                <a:solidFill>
                  <a:srgbClr val="7B9899"/>
                </a:solidFill>
                <a:latin typeface="Times New Roman" panose="02020603050405020304" pitchFamily="18" charset="0"/>
              </a:rPr>
              <a:pPr>
                <a:spcBef>
                  <a:spcPct val="0"/>
                </a:spcBef>
                <a:buClrTx/>
                <a:buSzTx/>
                <a:buFontTx/>
                <a:buNone/>
              </a:pPr>
              <a:t>25</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1556369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35843" name="Rectangle 3"/>
          <p:cNvSpPr>
            <a:spLocks noGrp="1" noChangeArrowheads="1"/>
          </p:cNvSpPr>
          <p:nvPr>
            <p:ph type="title"/>
          </p:nvPr>
        </p:nvSpPr>
        <p:spPr>
          <a:xfrm>
            <a:off x="1738313" y="836613"/>
            <a:ext cx="8729662" cy="1143000"/>
          </a:xfrm>
        </p:spPr>
        <p:txBody>
          <a:bodyPr>
            <a:normAutofit fontScale="90000"/>
          </a:bodyPr>
          <a:lstStyle/>
          <a:p>
            <a:pPr>
              <a:defRPr/>
            </a:pPr>
            <a:r>
              <a:rPr lang="en-US" sz="4000" dirty="0">
                <a:solidFill>
                  <a:schemeClr val="tx1">
                    <a:lumMod val="65000"/>
                    <a:lumOff val="35000"/>
                  </a:schemeClr>
                </a:solidFill>
                <a:latin typeface="+mn-lt"/>
              </a:rPr>
              <a:t>Designing</a:t>
            </a:r>
            <a:r>
              <a:rPr lang="en-US" sz="4000" dirty="0">
                <a:solidFill>
                  <a:schemeClr val="tx1">
                    <a:lumMod val="65000"/>
                    <a:lumOff val="35000"/>
                  </a:schemeClr>
                </a:solidFill>
                <a:latin typeface="Times New Roman" pitchFamily="18" charset="0"/>
              </a:rPr>
              <a:t> your own </a:t>
            </a:r>
            <a:r>
              <a:rPr lang="en-US" sz="4000" dirty="0">
                <a:latin typeface="+mn-lt"/>
              </a:rPr>
              <a:t>Instruments</a:t>
            </a:r>
            <a:r>
              <a:rPr lang="en-US" sz="4000" dirty="0">
                <a:solidFill>
                  <a:schemeClr val="tx1">
                    <a:lumMod val="65000"/>
                    <a:lumOff val="35000"/>
                  </a:schemeClr>
                </a:solidFill>
                <a:latin typeface="Times New Roman" pitchFamily="18" charset="0"/>
              </a:rPr>
              <a:t> </a:t>
            </a:r>
            <a:br>
              <a:rPr lang="en-US" sz="4000" dirty="0">
                <a:solidFill>
                  <a:schemeClr val="tx1">
                    <a:lumMod val="65000"/>
                    <a:lumOff val="35000"/>
                  </a:schemeClr>
                </a:solidFill>
                <a:latin typeface="Times New Roman" pitchFamily="18" charset="0"/>
              </a:rPr>
            </a:br>
            <a:r>
              <a:rPr lang="en-US" sz="4000" dirty="0">
                <a:solidFill>
                  <a:schemeClr val="tx1">
                    <a:lumMod val="65000"/>
                    <a:lumOff val="35000"/>
                  </a:schemeClr>
                </a:solidFill>
                <a:latin typeface="Times New Roman" pitchFamily="18" charset="0"/>
              </a:rPr>
              <a:t/>
            </a:r>
            <a:br>
              <a:rPr lang="en-US" sz="4000" dirty="0">
                <a:solidFill>
                  <a:schemeClr val="tx1">
                    <a:lumMod val="65000"/>
                    <a:lumOff val="35000"/>
                  </a:schemeClr>
                </a:solidFill>
                <a:latin typeface="Times New Roman" pitchFamily="18" charset="0"/>
              </a:rPr>
            </a:br>
            <a:endParaRPr lang="en-US" dirty="0" smtClean="0">
              <a:solidFill>
                <a:schemeClr val="tx1">
                  <a:lumMod val="65000"/>
                  <a:lumOff val="35000"/>
                </a:schemeClr>
              </a:solidFill>
              <a:latin typeface="Times New Roman" pitchFamily="18" charset="0"/>
            </a:endParaRPr>
          </a:p>
        </p:txBody>
      </p:sp>
      <p:sp>
        <p:nvSpPr>
          <p:cNvPr id="35844" name="Rectangle 4"/>
          <p:cNvSpPr>
            <a:spLocks noGrp="1" noChangeArrowheads="1"/>
          </p:cNvSpPr>
          <p:nvPr>
            <p:ph sz="quarter" idx="1"/>
          </p:nvPr>
        </p:nvSpPr>
        <p:spPr>
          <a:xfrm>
            <a:off x="1703389" y="1628776"/>
            <a:ext cx="8764587" cy="4729163"/>
          </a:xfrm>
        </p:spPr>
        <p:txBody>
          <a:bodyPr>
            <a:normAutofit fontScale="85000" lnSpcReduction="20000"/>
          </a:bodyPr>
          <a:lstStyle/>
          <a:p>
            <a:pPr marL="960120" lvl="1" indent="-685800">
              <a:lnSpc>
                <a:spcPct val="90000"/>
              </a:lnSpc>
              <a:buClr>
                <a:schemeClr val="accent6"/>
              </a:buClr>
              <a:defRPr/>
            </a:pPr>
            <a:r>
              <a:rPr lang="en-US" sz="4600" dirty="0">
                <a:solidFill>
                  <a:schemeClr val="tx1">
                    <a:lumMod val="75000"/>
                    <a:lumOff val="25000"/>
                  </a:schemeClr>
                </a:solidFill>
              </a:rPr>
              <a:t>Get help from others with experience developing tests</a:t>
            </a:r>
          </a:p>
          <a:p>
            <a:pPr marL="960120" lvl="1" indent="-685800">
              <a:lnSpc>
                <a:spcPct val="90000"/>
              </a:lnSpc>
              <a:buClr>
                <a:schemeClr val="accent6"/>
              </a:buClr>
              <a:defRPr/>
            </a:pPr>
            <a:r>
              <a:rPr lang="en-US" sz="4600" dirty="0">
                <a:solidFill>
                  <a:schemeClr val="tx1">
                    <a:lumMod val="75000"/>
                    <a:lumOff val="25000"/>
                  </a:schemeClr>
                </a:solidFill>
              </a:rPr>
              <a:t>Item writing guidelines</a:t>
            </a:r>
          </a:p>
          <a:p>
            <a:pPr marL="1234757" lvl="2" indent="-685800">
              <a:lnSpc>
                <a:spcPct val="90000"/>
              </a:lnSpc>
              <a:defRPr/>
            </a:pPr>
            <a:r>
              <a:rPr lang="en-US" sz="3800" dirty="0">
                <a:solidFill>
                  <a:schemeClr val="tx1">
                    <a:lumMod val="75000"/>
                    <a:lumOff val="25000"/>
                  </a:schemeClr>
                </a:solidFill>
              </a:rPr>
              <a:t>Avoid ambiguous and confusing wording and sentence structure</a:t>
            </a:r>
          </a:p>
          <a:p>
            <a:pPr marL="1234757" lvl="2" indent="-685800">
              <a:lnSpc>
                <a:spcPct val="90000"/>
              </a:lnSpc>
              <a:defRPr/>
            </a:pPr>
            <a:r>
              <a:rPr lang="en-US" sz="4000" dirty="0">
                <a:solidFill>
                  <a:schemeClr val="tx1">
                    <a:lumMod val="75000"/>
                    <a:lumOff val="25000"/>
                  </a:schemeClr>
                </a:solidFill>
              </a:rPr>
              <a:t>Use appropriate vocabulary</a:t>
            </a:r>
          </a:p>
          <a:p>
            <a:pPr marL="1234757" lvl="2" indent="-685800">
              <a:lnSpc>
                <a:spcPct val="90000"/>
              </a:lnSpc>
              <a:defRPr/>
            </a:pPr>
            <a:r>
              <a:rPr lang="en-US" sz="4000" dirty="0">
                <a:solidFill>
                  <a:schemeClr val="tx1">
                    <a:lumMod val="75000"/>
                    <a:lumOff val="25000"/>
                  </a:schemeClr>
                </a:solidFill>
              </a:rPr>
              <a:t>Write items that have only one correct answer</a:t>
            </a:r>
          </a:p>
          <a:p>
            <a:pPr marL="1234757" lvl="2" indent="-685800">
              <a:lnSpc>
                <a:spcPct val="90000"/>
              </a:lnSpc>
              <a:defRPr/>
            </a:pPr>
            <a:r>
              <a:rPr lang="en-US" sz="4000" dirty="0">
                <a:solidFill>
                  <a:schemeClr val="tx1">
                    <a:lumMod val="75000"/>
                    <a:lumOff val="25000"/>
                  </a:schemeClr>
                </a:solidFill>
              </a:rPr>
              <a:t>Give information about the nature of the desired answer</a:t>
            </a:r>
          </a:p>
          <a:p>
            <a:pPr marL="1234757" lvl="2" indent="-685800">
              <a:lnSpc>
                <a:spcPct val="90000"/>
              </a:lnSpc>
              <a:defRPr/>
            </a:pPr>
            <a:r>
              <a:rPr lang="en-US" sz="4000" dirty="0">
                <a:solidFill>
                  <a:schemeClr val="tx1">
                    <a:lumMod val="75000"/>
                    <a:lumOff val="25000"/>
                  </a:schemeClr>
                </a:solidFill>
              </a:rPr>
              <a:t>Do not provide clues to the correct answer</a:t>
            </a:r>
          </a:p>
          <a:p>
            <a:pPr marL="822960" lvl="2">
              <a:lnSpc>
                <a:spcPct val="90000"/>
              </a:lnSpc>
              <a:buClr>
                <a:schemeClr val="accent3"/>
              </a:buClr>
              <a:buFont typeface="Wingdings 2"/>
              <a:buChar char=""/>
              <a:defRPr/>
            </a:pPr>
            <a:endParaRPr lang="en-US" sz="2800" dirty="0">
              <a:solidFill>
                <a:schemeClr val="tx1">
                  <a:lumMod val="75000"/>
                  <a:lumOff val="25000"/>
                </a:schemeClr>
              </a:solidFill>
            </a:endParaRPr>
          </a:p>
          <a:p>
            <a:pPr marL="548640" lvl="1" indent="-274320">
              <a:lnSpc>
                <a:spcPct val="90000"/>
              </a:lnSpc>
              <a:buFont typeface="Wingdings" panose="05000000000000000000" pitchFamily="2" charset="2"/>
              <a:buChar char="Ø"/>
              <a:defRPr/>
            </a:pPr>
            <a:endParaRPr lang="en-US" b="1" dirty="0" smtClean="0">
              <a:solidFill>
                <a:schemeClr val="tx1">
                  <a:lumMod val="75000"/>
                  <a:lumOff val="25000"/>
                </a:schemeClr>
              </a:solidFill>
            </a:endParaRPr>
          </a:p>
        </p:txBody>
      </p:sp>
      <p:sp>
        <p:nvSpPr>
          <p:cNvPr id="1730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CD545EA9-226A-4319-858D-A8DC565254A4}" type="slidenum">
              <a:rPr lang="en-US" altLang="en-US" sz="1600">
                <a:solidFill>
                  <a:srgbClr val="7B9899"/>
                </a:solidFill>
                <a:latin typeface="Times New Roman" panose="02020603050405020304" pitchFamily="18" charset="0"/>
              </a:rPr>
              <a:pPr>
                <a:spcBef>
                  <a:spcPct val="0"/>
                </a:spcBef>
                <a:buClrTx/>
                <a:buSzTx/>
                <a:buFontTx/>
                <a:buNone/>
              </a:pPr>
              <a:t>26</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3948604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36867" name="Rectangle 3"/>
          <p:cNvSpPr>
            <a:spLocks noGrp="1" noChangeArrowheads="1"/>
          </p:cNvSpPr>
          <p:nvPr>
            <p:ph type="title"/>
          </p:nvPr>
        </p:nvSpPr>
        <p:spPr>
          <a:xfrm>
            <a:off x="1703389" y="692150"/>
            <a:ext cx="8764587" cy="1143000"/>
          </a:xfrm>
        </p:spPr>
        <p:txBody>
          <a:bodyPr>
            <a:normAutofit fontScale="90000"/>
          </a:bodyPr>
          <a:lstStyle/>
          <a:p>
            <a:pPr>
              <a:defRPr/>
            </a:pPr>
            <a:r>
              <a:rPr lang="en-US" dirty="0" smtClean="0">
                <a:latin typeface="+mn-lt"/>
              </a:rPr>
              <a:t>Test Administration Guidelines</a:t>
            </a:r>
            <a:r>
              <a:rPr lang="en-US" sz="4000" dirty="0">
                <a:latin typeface="+mn-lt"/>
              </a:rPr>
              <a:t> </a:t>
            </a:r>
            <a:br>
              <a:rPr lang="en-US" sz="4000" dirty="0">
                <a:latin typeface="+mn-lt"/>
              </a:rPr>
            </a:br>
            <a:r>
              <a:rPr lang="en-US" sz="4000" dirty="0">
                <a:latin typeface="+mn-lt"/>
              </a:rPr>
              <a:t/>
            </a:r>
            <a:br>
              <a:rPr lang="en-US" sz="4000" dirty="0">
                <a:latin typeface="+mn-lt"/>
              </a:rPr>
            </a:br>
            <a:endParaRPr lang="en-US" dirty="0" smtClean="0">
              <a:latin typeface="+mn-lt"/>
            </a:endParaRPr>
          </a:p>
        </p:txBody>
      </p:sp>
      <p:sp>
        <p:nvSpPr>
          <p:cNvPr id="36868" name="Rectangle 4"/>
          <p:cNvSpPr>
            <a:spLocks noGrp="1" noChangeArrowheads="1"/>
          </p:cNvSpPr>
          <p:nvPr>
            <p:ph sz="quarter" idx="1"/>
          </p:nvPr>
        </p:nvSpPr>
        <p:spPr>
          <a:xfrm>
            <a:off x="1631951" y="1527175"/>
            <a:ext cx="8697913" cy="4572000"/>
          </a:xfrm>
        </p:spPr>
        <p:txBody>
          <a:bodyPr>
            <a:normAutofit/>
          </a:bodyPr>
          <a:lstStyle/>
          <a:p>
            <a:pPr marL="845820" lvl="1" indent="-571500">
              <a:buClr>
                <a:schemeClr val="accent6"/>
              </a:buClr>
              <a:defRPr/>
            </a:pPr>
            <a:r>
              <a:rPr lang="en-US" sz="3600" dirty="0">
                <a:solidFill>
                  <a:schemeClr val="tx1">
                    <a:lumMod val="75000"/>
                    <a:lumOff val="25000"/>
                  </a:schemeClr>
                </a:solidFill>
              </a:rPr>
              <a:t>Plan ahead</a:t>
            </a:r>
          </a:p>
          <a:p>
            <a:pPr marL="845820" lvl="1" indent="-571500">
              <a:buClr>
                <a:schemeClr val="accent6"/>
              </a:buClr>
              <a:defRPr/>
            </a:pPr>
            <a:r>
              <a:rPr lang="en-US" sz="3600" dirty="0">
                <a:solidFill>
                  <a:schemeClr val="tx1">
                    <a:lumMod val="75000"/>
                    <a:lumOff val="25000"/>
                  </a:schemeClr>
                </a:solidFill>
              </a:rPr>
              <a:t>Be certain that there is consistency across administration sessions</a:t>
            </a:r>
          </a:p>
          <a:p>
            <a:pPr marL="845820" lvl="1" indent="-571500">
              <a:buClr>
                <a:schemeClr val="accent6"/>
              </a:buClr>
              <a:defRPr/>
            </a:pPr>
            <a:r>
              <a:rPr lang="en-US" sz="3600" dirty="0">
                <a:solidFill>
                  <a:schemeClr val="tx1">
                    <a:lumMod val="75000"/>
                    <a:lumOff val="25000"/>
                  </a:schemeClr>
                </a:solidFill>
              </a:rPr>
              <a:t>Be familiar with any and all procedures necessary to administer </a:t>
            </a:r>
            <a:r>
              <a:rPr lang="en-US" sz="3600" dirty="0" smtClean="0">
                <a:solidFill>
                  <a:schemeClr val="tx1">
                    <a:lumMod val="75000"/>
                    <a:lumOff val="25000"/>
                  </a:schemeClr>
                </a:solidFill>
              </a:rPr>
              <a:t>the instrument</a:t>
            </a:r>
            <a:endParaRPr lang="en-US" sz="3600" dirty="0">
              <a:solidFill>
                <a:schemeClr val="tx1">
                  <a:lumMod val="75000"/>
                  <a:lumOff val="25000"/>
                </a:schemeClr>
              </a:solidFill>
            </a:endParaRPr>
          </a:p>
          <a:p>
            <a:pPr marL="548640" lvl="1" indent="-274320">
              <a:buFont typeface="Wingdings" panose="05000000000000000000" pitchFamily="2" charset="2"/>
              <a:buChar char="Ø"/>
              <a:defRPr/>
            </a:pPr>
            <a:endParaRPr lang="en-US" sz="3200" b="1" dirty="0">
              <a:solidFill>
                <a:schemeClr val="tx1">
                  <a:lumMod val="75000"/>
                  <a:lumOff val="25000"/>
                </a:schemeClr>
              </a:solidFill>
            </a:endParaRPr>
          </a:p>
        </p:txBody>
      </p:sp>
      <p:sp>
        <p:nvSpPr>
          <p:cNvPr id="1751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FAC235AA-ED98-498E-B568-D65A21E170FB}" type="slidenum">
              <a:rPr lang="en-US" altLang="en-US" sz="1600">
                <a:solidFill>
                  <a:srgbClr val="7B9899"/>
                </a:solidFill>
                <a:latin typeface="Times New Roman" panose="02020603050405020304" pitchFamily="18" charset="0"/>
              </a:rPr>
              <a:pPr>
                <a:spcBef>
                  <a:spcPct val="0"/>
                </a:spcBef>
                <a:buClrTx/>
                <a:buSzTx/>
                <a:buFontTx/>
                <a:buNone/>
              </a:pPr>
              <a:t>27</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3021465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674939" y="617538"/>
            <a:ext cx="7793037" cy="1143000"/>
          </a:xfrm>
          <a:prstGeom prst="rect">
            <a:avLst/>
          </a:prstGeom>
          <a:noFill/>
          <a:ln w="9525">
            <a:noFill/>
            <a:miter lim="800000"/>
            <a:headEnd/>
            <a:tailEnd/>
          </a:ln>
          <a:effectLst/>
        </p:spPr>
        <p:txBody>
          <a:bodyPr anchor="b"/>
          <a:lstStyle/>
          <a:p>
            <a:pPr algn="ctr" eaLnBrk="1" hangingPunct="1">
              <a:defRPr/>
            </a:pPr>
            <a:endParaRPr lang="en-US" sz="4400" b="1">
              <a:solidFill>
                <a:schemeClr val="tx2"/>
              </a:solidFill>
              <a:effectLst>
                <a:outerShdw blurRad="38100" dist="38100" dir="2700000" algn="tl">
                  <a:srgbClr val="C0C0C0"/>
                </a:outerShdw>
              </a:effectLst>
            </a:endParaRPr>
          </a:p>
        </p:txBody>
      </p:sp>
      <p:sp>
        <p:nvSpPr>
          <p:cNvPr id="36867" name="Rectangle 3"/>
          <p:cNvSpPr>
            <a:spLocks noGrp="1" noChangeArrowheads="1"/>
          </p:cNvSpPr>
          <p:nvPr>
            <p:ph type="title"/>
          </p:nvPr>
        </p:nvSpPr>
        <p:spPr>
          <a:xfrm>
            <a:off x="1511734" y="617538"/>
            <a:ext cx="8764587" cy="1143000"/>
          </a:xfrm>
        </p:spPr>
        <p:txBody>
          <a:bodyPr>
            <a:normAutofit fontScale="90000"/>
          </a:bodyPr>
          <a:lstStyle/>
          <a:p>
            <a:pPr>
              <a:defRPr/>
            </a:pPr>
            <a:r>
              <a:rPr lang="en-US" dirty="0" smtClean="0">
                <a:solidFill>
                  <a:schemeClr val="tx1">
                    <a:lumMod val="65000"/>
                    <a:lumOff val="35000"/>
                  </a:schemeClr>
                </a:solidFill>
                <a:latin typeface="+mn-lt"/>
              </a:rPr>
              <a:t>Statistical Considerations</a:t>
            </a:r>
            <a:r>
              <a:rPr lang="en-US" sz="4000" dirty="0">
                <a:solidFill>
                  <a:schemeClr val="tx1">
                    <a:lumMod val="65000"/>
                    <a:lumOff val="35000"/>
                  </a:schemeClr>
                </a:solidFill>
                <a:latin typeface="+mn-lt"/>
              </a:rPr>
              <a:t/>
            </a:r>
            <a:br>
              <a:rPr lang="en-US" sz="4000" dirty="0">
                <a:solidFill>
                  <a:schemeClr val="tx1">
                    <a:lumMod val="65000"/>
                    <a:lumOff val="35000"/>
                  </a:schemeClr>
                </a:solidFill>
                <a:latin typeface="+mn-lt"/>
              </a:rPr>
            </a:br>
            <a:r>
              <a:rPr lang="en-US" sz="4000" dirty="0">
                <a:solidFill>
                  <a:schemeClr val="tx1">
                    <a:lumMod val="65000"/>
                    <a:lumOff val="35000"/>
                  </a:schemeClr>
                </a:solidFill>
                <a:latin typeface="+mn-lt"/>
              </a:rPr>
              <a:t/>
            </a:r>
            <a:br>
              <a:rPr lang="en-US" sz="4000" dirty="0">
                <a:solidFill>
                  <a:schemeClr val="tx1">
                    <a:lumMod val="65000"/>
                    <a:lumOff val="35000"/>
                  </a:schemeClr>
                </a:solidFill>
                <a:latin typeface="+mn-lt"/>
              </a:rPr>
            </a:br>
            <a:endParaRPr lang="en-US" dirty="0" smtClean="0">
              <a:solidFill>
                <a:schemeClr val="tx1">
                  <a:lumMod val="65000"/>
                  <a:lumOff val="35000"/>
                </a:schemeClr>
              </a:solidFill>
              <a:latin typeface="+mn-lt"/>
            </a:endParaRPr>
          </a:p>
        </p:txBody>
      </p:sp>
      <p:sp>
        <p:nvSpPr>
          <p:cNvPr id="36868" name="Rectangle 4"/>
          <p:cNvSpPr>
            <a:spLocks noGrp="1" noChangeArrowheads="1"/>
          </p:cNvSpPr>
          <p:nvPr>
            <p:ph sz="quarter" idx="1"/>
          </p:nvPr>
        </p:nvSpPr>
        <p:spPr>
          <a:xfrm>
            <a:off x="1703389" y="1628776"/>
            <a:ext cx="8764587" cy="4391025"/>
          </a:xfrm>
        </p:spPr>
        <p:txBody>
          <a:bodyPr>
            <a:normAutofit/>
          </a:bodyPr>
          <a:lstStyle/>
          <a:p>
            <a:pPr marL="731520" lvl="1" indent="-457200">
              <a:buClr>
                <a:schemeClr val="accent6"/>
              </a:buClr>
              <a:defRPr/>
            </a:pPr>
            <a:r>
              <a:rPr lang="en-US" sz="2800" dirty="0">
                <a:solidFill>
                  <a:schemeClr val="tx1">
                    <a:lumMod val="75000"/>
                    <a:lumOff val="25000"/>
                  </a:schemeClr>
                </a:solidFill>
              </a:rPr>
              <a:t>Cannot be divorced from development process</a:t>
            </a:r>
          </a:p>
          <a:p>
            <a:pPr marL="731520" lvl="1" indent="-457200">
              <a:buClr>
                <a:schemeClr val="accent6"/>
              </a:buClr>
              <a:defRPr/>
            </a:pPr>
            <a:r>
              <a:rPr lang="en-US" sz="2800" dirty="0">
                <a:solidFill>
                  <a:schemeClr val="tx1">
                    <a:lumMod val="75000"/>
                    <a:lumOff val="25000"/>
                  </a:schemeClr>
                </a:solidFill>
              </a:rPr>
              <a:t>Method of analysis should be established before items are written</a:t>
            </a:r>
          </a:p>
          <a:p>
            <a:pPr marL="731520" lvl="1" indent="-457200">
              <a:buClr>
                <a:schemeClr val="accent6"/>
              </a:buClr>
              <a:defRPr/>
            </a:pPr>
            <a:r>
              <a:rPr lang="en-US" sz="2800" dirty="0">
                <a:solidFill>
                  <a:schemeClr val="tx1">
                    <a:lumMod val="75000"/>
                    <a:lumOff val="25000"/>
                  </a:schemeClr>
                </a:solidFill>
              </a:rPr>
              <a:t>Analysis should direct format</a:t>
            </a:r>
          </a:p>
          <a:p>
            <a:pPr marL="274320" lvl="1" indent="0">
              <a:buNone/>
              <a:defRPr/>
            </a:pPr>
            <a:endParaRPr lang="en-US" sz="3600" dirty="0">
              <a:solidFill>
                <a:schemeClr val="tx1">
                  <a:lumMod val="75000"/>
                  <a:lumOff val="25000"/>
                </a:schemeClr>
              </a:solidFill>
            </a:endParaRPr>
          </a:p>
        </p:txBody>
      </p:sp>
      <p:sp>
        <p:nvSpPr>
          <p:cNvPr id="1771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fld id="{D0E879EF-BBC2-4C9C-B04D-6C0774B4F561}" type="slidenum">
              <a:rPr lang="en-US" altLang="en-US" sz="1600">
                <a:solidFill>
                  <a:srgbClr val="7B9899"/>
                </a:solidFill>
                <a:latin typeface="Times New Roman" panose="02020603050405020304" pitchFamily="18" charset="0"/>
              </a:rPr>
              <a:pPr>
                <a:spcBef>
                  <a:spcPct val="0"/>
                </a:spcBef>
                <a:buClrTx/>
                <a:buSzTx/>
                <a:buFontTx/>
                <a:buNone/>
              </a:pPr>
              <a:t>28</a:t>
            </a:fld>
            <a:endParaRPr lang="en-US" altLang="en-US" sz="1600">
              <a:solidFill>
                <a:srgbClr val="7B9899"/>
              </a:solidFill>
              <a:latin typeface="Times New Roman" panose="02020603050405020304" pitchFamily="18" charset="0"/>
            </a:endParaRPr>
          </a:p>
        </p:txBody>
      </p:sp>
    </p:spTree>
    <p:extLst>
      <p:ext uri="{BB962C8B-B14F-4D97-AF65-F5344CB8AC3E}">
        <p14:creationId xmlns:p14="http://schemas.microsoft.com/office/powerpoint/2010/main" val="1508184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Qualitative perspective</a:t>
            </a:r>
            <a:endParaRPr lang="en-US" dirty="0"/>
          </a:p>
        </p:txBody>
      </p:sp>
    </p:spTree>
    <p:extLst>
      <p:ext uri="{BB962C8B-B14F-4D97-AF65-F5344CB8AC3E}">
        <p14:creationId xmlns:p14="http://schemas.microsoft.com/office/powerpoint/2010/main" val="284407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141412" y="2249487"/>
            <a:ext cx="9905999" cy="3541714"/>
          </a:xfrm>
        </p:spPr>
        <p:txBody>
          <a:bodyPr>
            <a:normAutofit fontScale="85000" lnSpcReduction="10000"/>
          </a:bodyPr>
          <a:lstStyle/>
          <a:p>
            <a:r>
              <a:rPr lang="en-US" dirty="0" smtClean="0"/>
              <a:t>Mixed methods research can account for what </a:t>
            </a:r>
            <a:r>
              <a:rPr lang="en-US" dirty="0" err="1" smtClean="0"/>
              <a:t>Mertons</a:t>
            </a:r>
            <a:r>
              <a:rPr lang="en-US" dirty="0" smtClean="0"/>
              <a:t> (2018) calls wicked problems</a:t>
            </a:r>
          </a:p>
          <a:p>
            <a:r>
              <a:rPr lang="en-US" dirty="0" smtClean="0"/>
              <a:t>Need to account for culture and context </a:t>
            </a:r>
            <a:r>
              <a:rPr lang="en-US" dirty="0"/>
              <a:t>(</a:t>
            </a:r>
            <a:r>
              <a:rPr lang="en-US" dirty="0" err="1"/>
              <a:t>Nastasi</a:t>
            </a:r>
            <a:r>
              <a:rPr lang="en-US" dirty="0"/>
              <a:t> &amp; Hitchcock, 2016</a:t>
            </a:r>
            <a:r>
              <a:rPr lang="en-US" dirty="0" smtClean="0"/>
              <a:t>)</a:t>
            </a:r>
          </a:p>
          <a:p>
            <a:r>
              <a:rPr lang="en-US" dirty="0" smtClean="0"/>
              <a:t>Planning – including both qualitative and quantitative methods </a:t>
            </a:r>
            <a:r>
              <a:rPr lang="en-US" dirty="0" err="1" smtClean="0"/>
              <a:t>methods</a:t>
            </a:r>
            <a:r>
              <a:rPr lang="en-US" dirty="0" smtClean="0"/>
              <a:t> (</a:t>
            </a:r>
            <a:r>
              <a:rPr lang="en-US" dirty="0" err="1" smtClean="0"/>
              <a:t>Nastasi</a:t>
            </a:r>
            <a:r>
              <a:rPr lang="en-US" dirty="0" smtClean="0"/>
              <a:t> &amp; Hitchcock, 2016)</a:t>
            </a:r>
          </a:p>
          <a:p>
            <a:r>
              <a:rPr lang="en-GB" dirty="0"/>
              <a:t>U</a:t>
            </a:r>
            <a:r>
              <a:rPr lang="en-GB" dirty="0" smtClean="0"/>
              <a:t>se </a:t>
            </a:r>
            <a:r>
              <a:rPr lang="en-GB" dirty="0"/>
              <a:t>of various methods both qualitative and </a:t>
            </a:r>
            <a:r>
              <a:rPr lang="en-GB" dirty="0" smtClean="0"/>
              <a:t>quantitative to </a:t>
            </a:r>
            <a:r>
              <a:rPr lang="en-GB" dirty="0"/>
              <a:t>tease out </a:t>
            </a:r>
            <a:r>
              <a:rPr lang="en-GB" dirty="0" smtClean="0"/>
              <a:t>nuances</a:t>
            </a:r>
          </a:p>
          <a:p>
            <a:r>
              <a:rPr lang="en-GB" dirty="0"/>
              <a:t>I</a:t>
            </a:r>
            <a:r>
              <a:rPr lang="en-GB" dirty="0" smtClean="0"/>
              <a:t>terative </a:t>
            </a:r>
            <a:r>
              <a:rPr lang="en-GB" dirty="0"/>
              <a:t>process exists between the purpose of the research and the research questions</a:t>
            </a:r>
            <a:r>
              <a:rPr lang="en-GB" dirty="0" smtClean="0"/>
              <a:t> </a:t>
            </a:r>
          </a:p>
          <a:p>
            <a:r>
              <a:rPr lang="en-GB" dirty="0" smtClean="0"/>
              <a:t>But as Shannon-Baker (2018) has indicated we need to be able to defend the choices we make</a:t>
            </a:r>
            <a:endParaRPr lang="en-US" dirty="0"/>
          </a:p>
        </p:txBody>
      </p:sp>
    </p:spTree>
    <p:extLst>
      <p:ext uri="{BB962C8B-B14F-4D97-AF65-F5344CB8AC3E}">
        <p14:creationId xmlns:p14="http://schemas.microsoft.com/office/powerpoint/2010/main" val="1170127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Guides</a:t>
            </a:r>
            <a:endParaRPr lang="en-US" dirty="0"/>
          </a:p>
        </p:txBody>
      </p:sp>
      <p:sp>
        <p:nvSpPr>
          <p:cNvPr id="3" name="Content Placeholder 2"/>
          <p:cNvSpPr>
            <a:spLocks noGrp="1"/>
          </p:cNvSpPr>
          <p:nvPr>
            <p:ph idx="1"/>
          </p:nvPr>
        </p:nvSpPr>
        <p:spPr>
          <a:xfrm>
            <a:off x="1141412" y="2249486"/>
            <a:ext cx="9905999" cy="4379913"/>
          </a:xfrm>
        </p:spPr>
        <p:txBody>
          <a:bodyPr>
            <a:normAutofit/>
          </a:bodyPr>
          <a:lstStyle/>
          <a:p>
            <a:r>
              <a:rPr lang="en-US" dirty="0" smtClean="0"/>
              <a:t>Let </a:t>
            </a:r>
            <a:r>
              <a:rPr lang="en-US" dirty="0"/>
              <a:t>the </a:t>
            </a:r>
            <a:r>
              <a:rPr lang="en-US" dirty="0" smtClean="0"/>
              <a:t>participants </a:t>
            </a:r>
            <a:r>
              <a:rPr lang="en-US" dirty="0"/>
              <a:t>tell their own story </a:t>
            </a:r>
            <a:endParaRPr lang="en-US" dirty="0" smtClean="0"/>
          </a:p>
          <a:p>
            <a:r>
              <a:rPr lang="en-US" dirty="0"/>
              <a:t>Questions should be </a:t>
            </a:r>
            <a:r>
              <a:rPr lang="en-US" dirty="0" smtClean="0"/>
              <a:t>simple</a:t>
            </a:r>
          </a:p>
          <a:p>
            <a:r>
              <a:rPr lang="en-US" dirty="0" smtClean="0"/>
              <a:t>Do </a:t>
            </a:r>
            <a:r>
              <a:rPr lang="en-US" dirty="0"/>
              <a:t>not ask more than one question at a </a:t>
            </a:r>
            <a:r>
              <a:rPr lang="en-US" dirty="0" smtClean="0"/>
              <a:t>time</a:t>
            </a:r>
          </a:p>
          <a:p>
            <a:endParaRPr lang="en-US" dirty="0"/>
          </a:p>
        </p:txBody>
      </p:sp>
    </p:spTree>
    <p:extLst>
      <p:ext uri="{BB962C8B-B14F-4D97-AF65-F5344CB8AC3E}">
        <p14:creationId xmlns:p14="http://schemas.microsoft.com/office/powerpoint/2010/main" val="1160081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Guides</a:t>
            </a:r>
            <a:endParaRPr lang="en-US" dirty="0"/>
          </a:p>
        </p:txBody>
      </p:sp>
      <p:sp>
        <p:nvSpPr>
          <p:cNvPr id="3" name="Content Placeholder 2"/>
          <p:cNvSpPr>
            <a:spLocks noGrp="1"/>
          </p:cNvSpPr>
          <p:nvPr>
            <p:ph idx="1"/>
          </p:nvPr>
        </p:nvSpPr>
        <p:spPr>
          <a:xfrm>
            <a:off x="1141412" y="2249486"/>
            <a:ext cx="9905999" cy="4379913"/>
          </a:xfrm>
        </p:spPr>
        <p:txBody>
          <a:bodyPr>
            <a:normAutofit/>
          </a:bodyPr>
          <a:lstStyle/>
          <a:p>
            <a:r>
              <a:rPr lang="en-US" dirty="0" smtClean="0"/>
              <a:t>Different type of questions:</a:t>
            </a:r>
          </a:p>
          <a:p>
            <a:pPr lvl="1"/>
            <a:r>
              <a:rPr lang="en-US" dirty="0" smtClean="0"/>
              <a:t>Direct questions</a:t>
            </a:r>
          </a:p>
          <a:p>
            <a:pPr lvl="1"/>
            <a:r>
              <a:rPr lang="en-US" dirty="0" smtClean="0"/>
              <a:t>Indirect questions</a:t>
            </a:r>
          </a:p>
          <a:p>
            <a:pPr lvl="1"/>
            <a:r>
              <a:rPr lang="en-US" dirty="0" smtClean="0"/>
              <a:t>Structuring questions</a:t>
            </a:r>
          </a:p>
          <a:p>
            <a:pPr lvl="1"/>
            <a:r>
              <a:rPr lang="en-US" dirty="0" smtClean="0"/>
              <a:t>Follow-up questions</a:t>
            </a:r>
          </a:p>
          <a:p>
            <a:pPr lvl="1"/>
            <a:r>
              <a:rPr lang="en-US" dirty="0" smtClean="0"/>
              <a:t>Probing questions</a:t>
            </a:r>
          </a:p>
          <a:p>
            <a:pPr lvl="1"/>
            <a:r>
              <a:rPr lang="en-US" dirty="0" smtClean="0"/>
              <a:t>Specifying questions</a:t>
            </a:r>
          </a:p>
          <a:p>
            <a:pPr lvl="1"/>
            <a:r>
              <a:rPr lang="en-US" dirty="0" smtClean="0"/>
              <a:t>Interpreting questions</a:t>
            </a:r>
          </a:p>
          <a:p>
            <a:endParaRPr lang="en-US" dirty="0"/>
          </a:p>
        </p:txBody>
      </p:sp>
    </p:spTree>
    <p:extLst>
      <p:ext uri="{BB962C8B-B14F-4D97-AF65-F5344CB8AC3E}">
        <p14:creationId xmlns:p14="http://schemas.microsoft.com/office/powerpoint/2010/main" val="3986129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0337497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8328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4428893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7919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28361018"/>
              </p:ext>
            </p:extLst>
          </p:nvPr>
        </p:nvGraphicFramePr>
        <p:xfrm>
          <a:off x="1316578" y="347449"/>
          <a:ext cx="10309366" cy="6290437"/>
        </p:xfrm>
        <a:graphic>
          <a:graphicData uri="http://schemas.openxmlformats.org/drawingml/2006/table">
            <a:tbl>
              <a:tblPr firstRow="1" firstCol="1" bandRow="1">
                <a:tableStyleId>{5C22544A-7EE6-4342-B048-85BDC9FD1C3A}</a:tableStyleId>
              </a:tblPr>
              <a:tblGrid>
                <a:gridCol w="1717986">
                  <a:extLst>
                    <a:ext uri="{9D8B030D-6E8A-4147-A177-3AD203B41FA5}">
                      <a16:colId xmlns:a16="http://schemas.microsoft.com/office/drawing/2014/main" val="3806881174"/>
                    </a:ext>
                  </a:extLst>
                </a:gridCol>
                <a:gridCol w="1717986">
                  <a:extLst>
                    <a:ext uri="{9D8B030D-6E8A-4147-A177-3AD203B41FA5}">
                      <a16:colId xmlns:a16="http://schemas.microsoft.com/office/drawing/2014/main" val="3690744428"/>
                    </a:ext>
                  </a:extLst>
                </a:gridCol>
                <a:gridCol w="3435972">
                  <a:extLst>
                    <a:ext uri="{9D8B030D-6E8A-4147-A177-3AD203B41FA5}">
                      <a16:colId xmlns:a16="http://schemas.microsoft.com/office/drawing/2014/main" val="3732744036"/>
                    </a:ext>
                  </a:extLst>
                </a:gridCol>
                <a:gridCol w="1718711">
                  <a:extLst>
                    <a:ext uri="{9D8B030D-6E8A-4147-A177-3AD203B41FA5}">
                      <a16:colId xmlns:a16="http://schemas.microsoft.com/office/drawing/2014/main" val="439943351"/>
                    </a:ext>
                  </a:extLst>
                </a:gridCol>
                <a:gridCol w="1718711">
                  <a:extLst>
                    <a:ext uri="{9D8B030D-6E8A-4147-A177-3AD203B41FA5}">
                      <a16:colId xmlns:a16="http://schemas.microsoft.com/office/drawing/2014/main" val="3938897075"/>
                    </a:ext>
                  </a:extLst>
                </a:gridCol>
              </a:tblGrid>
              <a:tr h="536195">
                <a:tc>
                  <a:txBody>
                    <a:bodyPr/>
                    <a:lstStyle/>
                    <a:p>
                      <a:pPr marL="0" marR="0" algn="ctr">
                        <a:lnSpc>
                          <a:spcPct val="115000"/>
                        </a:lnSpc>
                        <a:spcBef>
                          <a:spcPts val="0"/>
                        </a:spcBef>
                        <a:spcAft>
                          <a:spcPts val="0"/>
                        </a:spcAft>
                      </a:pPr>
                      <a:r>
                        <a:rPr lang="en-ZA" sz="1800" dirty="0" smtClean="0">
                          <a:solidFill>
                            <a:schemeClr val="bg1"/>
                          </a:solidFill>
                          <a:effectLst/>
                        </a:rPr>
                        <a:t>Major area</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a:solidFill>
                            <a:schemeClr val="bg1"/>
                          </a:solidFill>
                          <a:effectLst/>
                        </a:rPr>
                        <a:t>DEFINTION</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dirty="0" smtClean="0">
                          <a:solidFill>
                            <a:schemeClr val="bg1"/>
                          </a:solidFill>
                          <a:effectLst/>
                        </a:rPr>
                        <a:t>Type of questions and probes</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dirty="0" smtClean="0">
                          <a:solidFill>
                            <a:schemeClr val="bg1"/>
                          </a:solidFill>
                          <a:effectLst/>
                        </a:rPr>
                        <a:t>Type of coding strategy</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ZA" sz="1800" dirty="0" smtClean="0">
                          <a:solidFill>
                            <a:schemeClr val="bg1"/>
                          </a:solidFill>
                          <a:effectLst/>
                        </a:rPr>
                        <a:t>Alignment with Quantitative data</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2494905"/>
                  </a:ext>
                </a:extLst>
              </a:tr>
              <a:tr h="4129228">
                <a:tc>
                  <a:txBody>
                    <a:bodyPr/>
                    <a:lstStyle/>
                    <a:p>
                      <a:pPr marL="0" marR="0">
                        <a:lnSpc>
                          <a:spcPct val="115000"/>
                        </a:lnSpc>
                        <a:spcBef>
                          <a:spcPts val="0"/>
                        </a:spcBef>
                        <a:spcAft>
                          <a:spcPts val="0"/>
                        </a:spcAft>
                      </a:pPr>
                      <a:r>
                        <a:rPr lang="en-ZA" sz="1800" dirty="0">
                          <a:solidFill>
                            <a:schemeClr val="bg1"/>
                          </a:solidFill>
                          <a:effectLst/>
                        </a:rPr>
                        <a:t>Professional development/improving practice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800">
                          <a:solidFill>
                            <a:schemeClr val="bg1"/>
                          </a:solidFill>
                          <a:effectLst/>
                        </a:rPr>
                        <a:t>A good vocational training encouraged for the further development of staff (Sammons, 1999) as articulated by in-service training opportunities, updating policies and introduction of new programmes (Taggart &amp; Sammons, 1999).</a:t>
                      </a: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6055131"/>
                  </a:ext>
                </a:extLst>
              </a:tr>
            </a:tbl>
          </a:graphicData>
        </a:graphic>
      </p:graphicFrame>
    </p:spTree>
    <p:extLst>
      <p:ext uri="{BB962C8B-B14F-4D97-AF65-F5344CB8AC3E}">
        <p14:creationId xmlns:p14="http://schemas.microsoft.com/office/powerpoint/2010/main" val="3203556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the two together</a:t>
            </a:r>
            <a:endParaRPr lang="en-US" dirty="0"/>
          </a:p>
        </p:txBody>
      </p:sp>
      <p:sp>
        <p:nvSpPr>
          <p:cNvPr id="3" name="Content Placeholder 2"/>
          <p:cNvSpPr>
            <a:spLocks noGrp="1"/>
          </p:cNvSpPr>
          <p:nvPr>
            <p:ph idx="1"/>
          </p:nvPr>
        </p:nvSpPr>
        <p:spPr/>
        <p:txBody>
          <a:bodyPr/>
          <a:lstStyle/>
          <a:p>
            <a:r>
              <a:rPr lang="en-US" dirty="0" smtClean="0"/>
              <a:t>The design phase has to be thought through carefully</a:t>
            </a:r>
          </a:p>
          <a:p>
            <a:r>
              <a:rPr lang="en-US" dirty="0" smtClean="0"/>
              <a:t>There has to be alignment between quantitative and qualitative phases</a:t>
            </a:r>
          </a:p>
          <a:p>
            <a:r>
              <a:rPr lang="en-US" dirty="0" smtClean="0"/>
              <a:t>Instrument fidelity is key and has to be made explicit</a:t>
            </a:r>
          </a:p>
          <a:p>
            <a:r>
              <a:rPr lang="en-US" dirty="0" smtClean="0"/>
              <a:t>Methodological norms for each approach has to be articulated and there has to be alignment with strategies</a:t>
            </a:r>
          </a:p>
          <a:p>
            <a:endParaRPr lang="en-US" dirty="0"/>
          </a:p>
        </p:txBody>
      </p:sp>
    </p:spTree>
    <p:extLst>
      <p:ext uri="{BB962C8B-B14F-4D97-AF65-F5344CB8AC3E}">
        <p14:creationId xmlns:p14="http://schemas.microsoft.com/office/powerpoint/2010/main" val="430137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the two together</a:t>
            </a:r>
            <a:endParaRPr lang="en-US" dirty="0"/>
          </a:p>
        </p:txBody>
      </p:sp>
      <p:sp>
        <p:nvSpPr>
          <p:cNvPr id="3" name="Content Placeholder 2"/>
          <p:cNvSpPr>
            <a:spLocks noGrp="1"/>
          </p:cNvSpPr>
          <p:nvPr>
            <p:ph idx="1"/>
          </p:nvPr>
        </p:nvSpPr>
        <p:spPr/>
        <p:txBody>
          <a:bodyPr/>
          <a:lstStyle/>
          <a:p>
            <a:r>
              <a:rPr lang="en-US" dirty="0" smtClean="0"/>
              <a:t>Discussions on validity are not new</a:t>
            </a:r>
          </a:p>
          <a:p>
            <a:r>
              <a:rPr lang="en-US" dirty="0" smtClean="0"/>
              <a:t>Focus has normally been on quantitative instruments but the use of qualitative data is increasingly being discussed (</a:t>
            </a:r>
            <a:r>
              <a:rPr lang="en-US" dirty="0" err="1" smtClean="0"/>
              <a:t>Koskey</a:t>
            </a:r>
            <a:r>
              <a:rPr lang="en-US" dirty="0"/>
              <a:t> </a:t>
            </a:r>
            <a:r>
              <a:rPr lang="en-US" dirty="0" smtClean="0"/>
              <a:t>et al., 2018)</a:t>
            </a:r>
          </a:p>
          <a:p>
            <a:r>
              <a:rPr lang="en-US" dirty="0" err="1" smtClean="0"/>
              <a:t>Onwuegbuzie</a:t>
            </a:r>
            <a:r>
              <a:rPr lang="en-US" dirty="0" smtClean="0"/>
              <a:t>, Bustamante &amp; Nelson (2010) have proposed an Instrument Development and Construct Validation (IDCV) process</a:t>
            </a:r>
          </a:p>
          <a:p>
            <a:endParaRPr lang="en-US" dirty="0"/>
          </a:p>
        </p:txBody>
      </p:sp>
    </p:spTree>
    <p:extLst>
      <p:ext uri="{BB962C8B-B14F-4D97-AF65-F5344CB8AC3E}">
        <p14:creationId xmlns:p14="http://schemas.microsoft.com/office/powerpoint/2010/main" val="1669738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Development and Construct Validation</a:t>
            </a:r>
            <a:endParaRPr lang="en-US" dirty="0"/>
          </a:p>
        </p:txBody>
      </p:sp>
      <p:sp>
        <p:nvSpPr>
          <p:cNvPr id="4" name="Content Placeholder 3"/>
          <p:cNvSpPr>
            <a:spLocks noGrp="1"/>
          </p:cNvSpPr>
          <p:nvPr>
            <p:ph sz="half" idx="2"/>
          </p:nvPr>
        </p:nvSpPr>
        <p:spPr>
          <a:xfrm>
            <a:off x="1141410" y="1894115"/>
            <a:ext cx="4878391" cy="3897084"/>
          </a:xfrm>
        </p:spPr>
        <p:txBody>
          <a:bodyPr>
            <a:normAutofit/>
          </a:bodyPr>
          <a:lstStyle/>
          <a:p>
            <a:r>
              <a:rPr lang="en-US" dirty="0" smtClean="0"/>
              <a:t>Conceptualization of the construct</a:t>
            </a:r>
          </a:p>
          <a:p>
            <a:r>
              <a:rPr lang="en-US" dirty="0" smtClean="0"/>
              <a:t>Identify and describe behaviors</a:t>
            </a:r>
          </a:p>
          <a:p>
            <a:r>
              <a:rPr lang="en-US" dirty="0" smtClean="0"/>
              <a:t>Develop the initial instrument</a:t>
            </a:r>
          </a:p>
          <a:p>
            <a:r>
              <a:rPr lang="en-US" dirty="0" smtClean="0"/>
              <a:t>Pilot testing</a:t>
            </a:r>
          </a:p>
          <a:p>
            <a:r>
              <a:rPr lang="en-US" dirty="0" smtClean="0"/>
              <a:t>Design and field test revised instrument</a:t>
            </a:r>
            <a:endParaRPr lang="en-US" dirty="0"/>
          </a:p>
        </p:txBody>
      </p:sp>
      <p:sp>
        <p:nvSpPr>
          <p:cNvPr id="6" name="Content Placeholder 5"/>
          <p:cNvSpPr>
            <a:spLocks noGrp="1"/>
          </p:cNvSpPr>
          <p:nvPr>
            <p:ph sz="quarter" idx="4"/>
          </p:nvPr>
        </p:nvSpPr>
        <p:spPr>
          <a:xfrm>
            <a:off x="6172200" y="1894114"/>
            <a:ext cx="4875210" cy="4555671"/>
          </a:xfrm>
        </p:spPr>
        <p:txBody>
          <a:bodyPr/>
          <a:lstStyle/>
          <a:p>
            <a:r>
              <a:rPr lang="en-US" dirty="0" smtClean="0"/>
              <a:t>Validate revised instrument – quant analysis</a:t>
            </a:r>
          </a:p>
          <a:p>
            <a:r>
              <a:rPr lang="en-US" dirty="0"/>
              <a:t>Validate revised instrument – </a:t>
            </a:r>
            <a:r>
              <a:rPr lang="en-US" dirty="0" err="1" smtClean="0"/>
              <a:t>qual</a:t>
            </a:r>
            <a:r>
              <a:rPr lang="en-US" dirty="0" smtClean="0"/>
              <a:t> analysis</a:t>
            </a:r>
          </a:p>
          <a:p>
            <a:r>
              <a:rPr lang="en-US" dirty="0"/>
              <a:t>Validate revised instrument – </a:t>
            </a:r>
            <a:r>
              <a:rPr lang="en-US" dirty="0" err="1" smtClean="0"/>
              <a:t>qual</a:t>
            </a:r>
            <a:r>
              <a:rPr lang="en-US" dirty="0" smtClean="0"/>
              <a:t> dominant cross-over</a:t>
            </a:r>
          </a:p>
          <a:p>
            <a:r>
              <a:rPr lang="en-US" dirty="0"/>
              <a:t>Validate revised instrument – </a:t>
            </a:r>
            <a:r>
              <a:rPr lang="en-US" dirty="0" smtClean="0"/>
              <a:t>quant dominant cross-over</a:t>
            </a:r>
          </a:p>
          <a:p>
            <a:r>
              <a:rPr lang="en-US" dirty="0" smtClean="0"/>
              <a:t>Evaluate</a:t>
            </a:r>
            <a:endParaRPr lang="en-US" dirty="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790845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Bringing the two together</a:t>
            </a:r>
          </a:p>
        </p:txBody>
      </p:sp>
      <p:sp>
        <p:nvSpPr>
          <p:cNvPr id="3" name="Content Placeholder 2"/>
          <p:cNvSpPr>
            <a:spLocks noGrp="1"/>
          </p:cNvSpPr>
          <p:nvPr>
            <p:ph idx="1"/>
          </p:nvPr>
        </p:nvSpPr>
        <p:spPr/>
        <p:txBody>
          <a:bodyPr/>
          <a:lstStyle/>
          <a:p>
            <a:r>
              <a:rPr lang="en-US" dirty="0" smtClean="0"/>
              <a:t>More research is required to develop adequate guidelines</a:t>
            </a:r>
          </a:p>
          <a:p>
            <a:r>
              <a:rPr lang="en-US" dirty="0" smtClean="0"/>
              <a:t>The use of innovative analyses techniques is required but has to be considered during the design phase</a:t>
            </a:r>
            <a:endParaRPr lang="en-US" dirty="0"/>
          </a:p>
        </p:txBody>
      </p:sp>
    </p:spTree>
    <p:extLst>
      <p:ext uri="{BB962C8B-B14F-4D97-AF65-F5344CB8AC3E}">
        <p14:creationId xmlns:p14="http://schemas.microsoft.com/office/powerpoint/2010/main" val="3419869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249487"/>
            <a:ext cx="9905999" cy="1751013"/>
          </a:xfrm>
        </p:spPr>
        <p:txBody>
          <a:bodyPr>
            <a:normAutofit/>
          </a:bodyPr>
          <a:lstStyle/>
          <a:p>
            <a:pPr marL="0" indent="0" algn="ctr">
              <a:buNone/>
            </a:pPr>
            <a:r>
              <a:rPr lang="en-US" sz="7200" dirty="0" smtClean="0"/>
              <a:t>Thank you for joining me</a:t>
            </a:r>
            <a:endParaRPr lang="en-US" sz="7200" dirty="0"/>
          </a:p>
        </p:txBody>
      </p:sp>
    </p:spTree>
    <p:extLst>
      <p:ext uri="{BB962C8B-B14F-4D97-AF65-F5344CB8AC3E}">
        <p14:creationId xmlns:p14="http://schemas.microsoft.com/office/powerpoint/2010/main" val="41719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pragmatic standpoint</a:t>
            </a:r>
            <a:endParaRPr lang="en-US" dirty="0"/>
          </a:p>
        </p:txBody>
      </p:sp>
      <p:sp>
        <p:nvSpPr>
          <p:cNvPr id="3" name="Content Placeholder 2"/>
          <p:cNvSpPr>
            <a:spLocks noGrp="1"/>
          </p:cNvSpPr>
          <p:nvPr>
            <p:ph idx="1"/>
          </p:nvPr>
        </p:nvSpPr>
        <p:spPr/>
        <p:txBody>
          <a:bodyPr>
            <a:normAutofit fontScale="85000" lnSpcReduction="10000"/>
          </a:bodyPr>
          <a:lstStyle/>
          <a:p>
            <a:endParaRPr lang="en-GB" dirty="0" smtClean="0"/>
          </a:p>
          <a:p>
            <a:r>
              <a:rPr lang="en-GB" dirty="0" smtClean="0"/>
              <a:t>Commonly associated with mixed methods (Creamer, 2018)</a:t>
            </a:r>
          </a:p>
          <a:p>
            <a:r>
              <a:rPr lang="en-GB" dirty="0" smtClean="0"/>
              <a:t>Represents </a:t>
            </a:r>
            <a:r>
              <a:rPr lang="en-GB" dirty="0"/>
              <a:t>a practical and applied research </a:t>
            </a:r>
            <a:r>
              <a:rPr lang="en-GB" dirty="0" smtClean="0"/>
              <a:t>philosophy</a:t>
            </a:r>
          </a:p>
          <a:p>
            <a:r>
              <a:rPr lang="en-GB" dirty="0" smtClean="0"/>
              <a:t>Umbrella term including dialectical pluralism, critical realism and transformative-emancipatory paradigms</a:t>
            </a:r>
          </a:p>
          <a:p>
            <a:r>
              <a:rPr lang="en-GB" dirty="0" smtClean="0"/>
              <a:t>Investigation </a:t>
            </a:r>
            <a:r>
              <a:rPr lang="en-GB" dirty="0"/>
              <a:t>of the perceived problem possible without imposing constraints on methods </a:t>
            </a:r>
            <a:endParaRPr lang="en-GB" dirty="0" smtClean="0"/>
          </a:p>
          <a:p>
            <a:r>
              <a:rPr lang="en-GB" dirty="0" smtClean="0"/>
              <a:t>Lends </a:t>
            </a:r>
            <a:r>
              <a:rPr lang="en-GB" dirty="0"/>
              <a:t>itself to the use of mixed methods, which provides the researcher with the opportunity to answer the research questions adequately (</a:t>
            </a:r>
            <a:r>
              <a:rPr lang="en-GB" dirty="0" err="1"/>
              <a:t>Teddlie</a:t>
            </a:r>
            <a:r>
              <a:rPr lang="en-GB" dirty="0"/>
              <a:t> &amp; </a:t>
            </a:r>
            <a:r>
              <a:rPr lang="en-GB" dirty="0" err="1"/>
              <a:t>Tashakkori</a:t>
            </a:r>
            <a:r>
              <a:rPr lang="en-GB" dirty="0"/>
              <a:t>, 2003). </a:t>
            </a:r>
            <a:endParaRPr lang="en-GB" dirty="0" smtClean="0"/>
          </a:p>
          <a:p>
            <a:endParaRPr lang="en-GB" dirty="0" smtClean="0"/>
          </a:p>
          <a:p>
            <a:endParaRPr lang="en-US" dirty="0"/>
          </a:p>
        </p:txBody>
      </p:sp>
    </p:spTree>
    <p:extLst>
      <p:ext uri="{BB962C8B-B14F-4D97-AF65-F5344CB8AC3E}">
        <p14:creationId xmlns:p14="http://schemas.microsoft.com/office/powerpoint/2010/main" val="40319405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lstStyle/>
          <a:p>
            <a:r>
              <a:rPr lang="en-US" dirty="0" smtClean="0"/>
              <a:t>references</a:t>
            </a:r>
            <a:endParaRPr lang="en-US" dirty="0"/>
          </a:p>
        </p:txBody>
      </p:sp>
      <p:sp>
        <p:nvSpPr>
          <p:cNvPr id="3" name="Content Placeholder 2"/>
          <p:cNvSpPr>
            <a:spLocks noGrp="1"/>
          </p:cNvSpPr>
          <p:nvPr>
            <p:ph idx="1"/>
          </p:nvPr>
        </p:nvSpPr>
        <p:spPr>
          <a:xfrm>
            <a:off x="1141412" y="1077686"/>
            <a:ext cx="9905999" cy="5666014"/>
          </a:xfrm>
        </p:spPr>
        <p:txBody>
          <a:bodyPr>
            <a:normAutofit fontScale="47500" lnSpcReduction="20000"/>
          </a:bodyPr>
          <a:lstStyle/>
          <a:p>
            <a:pPr marL="274320" indent="-274320">
              <a:buFont typeface="Wingdings 2"/>
              <a:buChar char=""/>
              <a:defRPr/>
            </a:pPr>
            <a:r>
              <a:rPr lang="en-ZA" dirty="0" smtClean="0"/>
              <a:t>Creamer, E. G. (2018). An introduction to fully integrated mixed methods research. London SAGE.</a:t>
            </a:r>
          </a:p>
          <a:p>
            <a:pPr marL="274320" indent="-274320">
              <a:buFont typeface="Wingdings 2"/>
              <a:buChar char=""/>
              <a:defRPr/>
            </a:pPr>
            <a:r>
              <a:rPr lang="en-ZA" dirty="0" smtClean="0"/>
              <a:t>Creswell</a:t>
            </a:r>
            <a:r>
              <a:rPr lang="en-ZA" dirty="0"/>
              <a:t>, J. W. (2002). Educational research. Boston: Pearson.</a:t>
            </a:r>
          </a:p>
          <a:p>
            <a:pPr marL="274320" indent="-274320">
              <a:buFont typeface="Wingdings 2"/>
              <a:buChar char=""/>
              <a:defRPr/>
            </a:pPr>
            <a:r>
              <a:rPr lang="en-ZA" dirty="0"/>
              <a:t>Creswell, J. W. (2009). Research design: Qualitative, quantitative, and mixed methods approaches. Thousand Oaks: Sage Publications.</a:t>
            </a:r>
          </a:p>
          <a:p>
            <a:pPr marL="274320" indent="-274320">
              <a:buFont typeface="Wingdings 2"/>
              <a:buChar char=""/>
              <a:defRPr/>
            </a:pPr>
            <a:r>
              <a:rPr lang="en-ZA" dirty="0"/>
              <a:t>Creswell, J. W. (2014). Educational research: Planning, conducting and evaluation quantitative and qualitative research (4</a:t>
            </a:r>
            <a:r>
              <a:rPr lang="en-ZA" baseline="30000" dirty="0"/>
              <a:t>th</a:t>
            </a:r>
            <a:r>
              <a:rPr lang="en-ZA" dirty="0"/>
              <a:t> ed.). Boston: Pearson</a:t>
            </a:r>
            <a:r>
              <a:rPr lang="en-ZA" dirty="0" smtClean="0"/>
              <a:t>.</a:t>
            </a:r>
          </a:p>
          <a:p>
            <a:pPr marL="274320" indent="-274320">
              <a:buFont typeface="Wingdings 2"/>
              <a:buChar char=""/>
              <a:defRPr/>
            </a:pPr>
            <a:r>
              <a:rPr lang="en-ZA" dirty="0"/>
              <a:t>Creswell, J. W. (2014). </a:t>
            </a:r>
            <a:r>
              <a:rPr lang="en-ZA" dirty="0" smtClean="0"/>
              <a:t>A concise introduction to mixed methods research.</a:t>
            </a:r>
            <a:r>
              <a:rPr lang="en-ZA" dirty="0"/>
              <a:t> </a:t>
            </a:r>
            <a:r>
              <a:rPr lang="en-ZA" dirty="0" smtClean="0"/>
              <a:t>London: SAGE.</a:t>
            </a:r>
            <a:endParaRPr lang="en-ZA" dirty="0"/>
          </a:p>
          <a:p>
            <a:pPr marL="274320" indent="-274320">
              <a:buFont typeface="Wingdings 2"/>
              <a:buChar char=""/>
              <a:defRPr/>
            </a:pPr>
            <a:r>
              <a:rPr lang="en-ZA" dirty="0"/>
              <a:t>Gay, L.R., Mills, G.E., </a:t>
            </a:r>
            <a:r>
              <a:rPr lang="en-ZA" dirty="0" err="1"/>
              <a:t>Airasian</a:t>
            </a:r>
            <a:r>
              <a:rPr lang="en-ZA" dirty="0"/>
              <a:t>, P.W. (2011). Educational research. Boston: Pearson</a:t>
            </a:r>
            <a:r>
              <a:rPr lang="en-ZA" dirty="0" smtClean="0"/>
              <a:t>.</a:t>
            </a:r>
          </a:p>
          <a:p>
            <a:pPr marL="274320" indent="-274320">
              <a:buFont typeface="Wingdings 2"/>
              <a:buChar char=""/>
              <a:defRPr/>
            </a:pPr>
            <a:r>
              <a:rPr lang="en-ZA" dirty="0" err="1" smtClean="0"/>
              <a:t>Koskey</a:t>
            </a:r>
            <a:r>
              <a:rPr lang="en-ZA" dirty="0" smtClean="0"/>
              <a:t>, K.L.K., </a:t>
            </a:r>
            <a:r>
              <a:rPr lang="en-ZA" dirty="0" err="1" smtClean="0"/>
              <a:t>Sondergeld</a:t>
            </a:r>
            <a:r>
              <a:rPr lang="en-ZA" dirty="0" smtClean="0"/>
              <a:t>, T.A., Stewart, V.C., &amp; Pugh, K.J. (2018). Applying the mixed methods instrument and construct validation process: The transformative experience questionnaire. </a:t>
            </a:r>
            <a:r>
              <a:rPr lang="en-ZA" i="1" dirty="0" smtClean="0"/>
              <a:t>Journal of Mixed Methods Research, 12 </a:t>
            </a:r>
            <a:r>
              <a:rPr lang="en-ZA" dirty="0" smtClean="0"/>
              <a:t>(1), 95-122.</a:t>
            </a:r>
          </a:p>
          <a:p>
            <a:pPr marL="274320" indent="-274320">
              <a:buFont typeface="Wingdings 2"/>
              <a:buChar char=""/>
              <a:defRPr/>
            </a:pPr>
            <a:r>
              <a:rPr lang="en-ZA" dirty="0" err="1" smtClean="0"/>
              <a:t>Mertons</a:t>
            </a:r>
            <a:r>
              <a:rPr lang="en-ZA" dirty="0" smtClean="0"/>
              <a:t>, D. (2018). Mixed </a:t>
            </a:r>
            <a:r>
              <a:rPr lang="en-ZA" dirty="0" err="1" smtClean="0"/>
              <a:t>metods</a:t>
            </a:r>
            <a:r>
              <a:rPr lang="en-ZA" dirty="0" smtClean="0"/>
              <a:t> to address wicked problems. </a:t>
            </a:r>
            <a:r>
              <a:rPr lang="en-US" i="1" dirty="0" smtClean="0"/>
              <a:t>Retrieved </a:t>
            </a:r>
            <a:r>
              <a:rPr lang="en-US" i="1" dirty="0"/>
              <a:t>20 September from https://</a:t>
            </a:r>
            <a:r>
              <a:rPr lang="en-US" i="1" dirty="0" smtClean="0"/>
              <a:t>www.ualberta.ca/international-institute-for-qualitative-methodology/webinars/mixed-methods-webinar/archived-webinars</a:t>
            </a:r>
            <a:endParaRPr lang="en-ZA" dirty="0" smtClean="0"/>
          </a:p>
          <a:p>
            <a:pPr marL="274320" indent="-274320">
              <a:buFont typeface="Wingdings 2"/>
              <a:buChar char=""/>
              <a:defRPr/>
            </a:pPr>
            <a:r>
              <a:rPr lang="en-US" dirty="0" err="1" smtClean="0"/>
              <a:t>Nastasi</a:t>
            </a:r>
            <a:r>
              <a:rPr lang="en-US" dirty="0"/>
              <a:t>, B. K., &amp; Hitchcock, J.H. (2016). Mixed methods research and culture-specific interventions: Program design and evaluation. London: SAGE</a:t>
            </a:r>
            <a:r>
              <a:rPr lang="en-US" dirty="0" smtClean="0"/>
              <a:t>.</a:t>
            </a:r>
          </a:p>
          <a:p>
            <a:pPr marL="274320" indent="-274320">
              <a:buFont typeface="Wingdings 2"/>
              <a:buChar char=""/>
              <a:defRPr/>
            </a:pPr>
            <a:r>
              <a:rPr lang="en-ZA" dirty="0"/>
              <a:t>O’Leary , Z. (2014). Doing your research project. Thousand Oaks: Sage Publications</a:t>
            </a:r>
            <a:r>
              <a:rPr lang="en-ZA" dirty="0" smtClean="0"/>
              <a:t>.</a:t>
            </a:r>
          </a:p>
          <a:p>
            <a:pPr marL="274320" indent="-274320">
              <a:buFont typeface="Wingdings 2"/>
              <a:buChar char=""/>
              <a:defRPr/>
            </a:pPr>
            <a:r>
              <a:rPr lang="en-ZA" dirty="0" err="1" smtClean="0"/>
              <a:t>Onwuegbuzie</a:t>
            </a:r>
            <a:r>
              <a:rPr lang="en-ZA" dirty="0" smtClean="0"/>
              <a:t>, A.J., Bustamante, R.M., Nelson, J.A. (2010). Mixed research as a tool for developing quantitative research instruments. </a:t>
            </a:r>
            <a:r>
              <a:rPr lang="en-ZA" i="1" dirty="0" smtClean="0"/>
              <a:t>Journal of Mixed Methods Research, 41 </a:t>
            </a:r>
            <a:r>
              <a:rPr lang="en-ZA" dirty="0" smtClean="0"/>
              <a:t>(1), 56-78.</a:t>
            </a:r>
          </a:p>
          <a:p>
            <a:r>
              <a:rPr lang="en-ZA" dirty="0" smtClean="0"/>
              <a:t>Scherman, V. (2016). </a:t>
            </a:r>
            <a:r>
              <a:rPr lang="en-US" dirty="0"/>
              <a:t>Methodological standards and fit for </a:t>
            </a:r>
            <a:r>
              <a:rPr lang="en-US" dirty="0" smtClean="0"/>
              <a:t>purpose: criteria </a:t>
            </a:r>
            <a:r>
              <a:rPr lang="en-US" dirty="0"/>
              <a:t>to evaluate psychological tests and </a:t>
            </a:r>
            <a:r>
              <a:rPr lang="en-US" dirty="0" smtClean="0"/>
              <a:t>assessments. In R Ferreira (Ed), </a:t>
            </a:r>
            <a:r>
              <a:rPr lang="en-US" dirty="0"/>
              <a:t>Psychological a</a:t>
            </a:r>
            <a:r>
              <a:rPr lang="en-US" dirty="0" smtClean="0"/>
              <a:t>ssessment: Thinking innovatively in </a:t>
            </a:r>
            <a:r>
              <a:rPr lang="en-US" dirty="0"/>
              <a:t>contexts of </a:t>
            </a:r>
            <a:r>
              <a:rPr lang="en-US" dirty="0" smtClean="0"/>
              <a:t>diversity, pp. 72-85. Pretoria: </a:t>
            </a:r>
            <a:r>
              <a:rPr lang="en-US" dirty="0" err="1" smtClean="0"/>
              <a:t>Juta</a:t>
            </a:r>
            <a:r>
              <a:rPr lang="en-US" dirty="0" smtClean="0"/>
              <a:t>.</a:t>
            </a:r>
          </a:p>
          <a:p>
            <a:pPr marL="274320" indent="-274320">
              <a:buFont typeface="Wingdings 2"/>
              <a:buChar char=""/>
              <a:defRPr/>
            </a:pPr>
            <a:r>
              <a:rPr lang="en-US" dirty="0" smtClean="0"/>
              <a:t>Shannon-Baker, P. (2018). </a:t>
            </a:r>
            <a:r>
              <a:rPr lang="en-US" i="1" dirty="0"/>
              <a:t>Introducing </a:t>
            </a:r>
            <a:r>
              <a:rPr lang="en-US" i="1" dirty="0" smtClean="0"/>
              <a:t>mixed methods </a:t>
            </a:r>
            <a:r>
              <a:rPr lang="en-US" i="1" dirty="0"/>
              <a:t>in </a:t>
            </a:r>
            <a:r>
              <a:rPr lang="en-US" i="1" dirty="0" smtClean="0"/>
              <a:t>courses </a:t>
            </a:r>
            <a:r>
              <a:rPr lang="en-US" i="1" dirty="0"/>
              <a:t>on </a:t>
            </a:r>
            <a:r>
              <a:rPr lang="en-US" i="1" dirty="0" smtClean="0"/>
              <a:t>research design. Retrieved </a:t>
            </a:r>
            <a:r>
              <a:rPr lang="en-US" i="1" dirty="0"/>
              <a:t>20 September from https://www.ualberta.ca/international-institute-for-qualitative-methodology/webinars/mixed-methods-webinar/archived-webinars</a:t>
            </a:r>
            <a:endParaRPr lang="en-ZA" dirty="0"/>
          </a:p>
          <a:p>
            <a:pPr marL="274320" indent="-274320">
              <a:buFont typeface="Wingdings 2"/>
              <a:buChar char=""/>
              <a:defRPr/>
            </a:pPr>
            <a:r>
              <a:rPr lang="en-ZA" dirty="0"/>
              <a:t>Whitley, B. E. (2002). Principles of research in </a:t>
            </a:r>
            <a:r>
              <a:rPr lang="en-ZA" dirty="0" err="1"/>
              <a:t>behavioral</a:t>
            </a:r>
            <a:r>
              <a:rPr lang="en-ZA" dirty="0"/>
              <a:t> science. Boston: McGraw Hill.</a:t>
            </a:r>
          </a:p>
          <a:p>
            <a:endParaRPr lang="en-US" dirty="0"/>
          </a:p>
        </p:txBody>
      </p:sp>
    </p:spTree>
    <p:extLst>
      <p:ext uri="{BB962C8B-B14F-4D97-AF65-F5344CB8AC3E}">
        <p14:creationId xmlns:p14="http://schemas.microsoft.com/office/powerpoint/2010/main" val="84637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method Designs</a:t>
            </a:r>
            <a:endParaRPr lang="en-US" dirty="0"/>
          </a:p>
        </p:txBody>
      </p:sp>
      <p:sp>
        <p:nvSpPr>
          <p:cNvPr id="3" name="Content Placeholder 2"/>
          <p:cNvSpPr>
            <a:spLocks noGrp="1"/>
          </p:cNvSpPr>
          <p:nvPr>
            <p:ph idx="1"/>
          </p:nvPr>
        </p:nvSpPr>
        <p:spPr/>
        <p:txBody>
          <a:bodyPr/>
          <a:lstStyle/>
          <a:p>
            <a:r>
              <a:rPr lang="en-US" dirty="0" smtClean="0"/>
              <a:t>Thought of in terms of:</a:t>
            </a:r>
          </a:p>
          <a:p>
            <a:pPr lvl="1"/>
            <a:r>
              <a:rPr lang="en-US" dirty="0" smtClean="0"/>
              <a:t>Priority – equivalent, qualitative/quantitative dominant</a:t>
            </a:r>
          </a:p>
          <a:p>
            <a:pPr lvl="1"/>
            <a:r>
              <a:rPr lang="en-US" dirty="0" smtClean="0"/>
              <a:t>Timing – sequential, concurrent</a:t>
            </a:r>
          </a:p>
        </p:txBody>
      </p:sp>
    </p:spTree>
    <p:extLst>
      <p:ext uri="{BB962C8B-B14F-4D97-AF65-F5344CB8AC3E}">
        <p14:creationId xmlns:p14="http://schemas.microsoft.com/office/powerpoint/2010/main" val="319410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method Designs</a:t>
            </a:r>
            <a:endParaRPr lang="en-US" dirty="0"/>
          </a:p>
        </p:txBody>
      </p:sp>
      <p:sp>
        <p:nvSpPr>
          <p:cNvPr id="3" name="Content Placeholder 2"/>
          <p:cNvSpPr>
            <a:spLocks noGrp="1"/>
          </p:cNvSpPr>
          <p:nvPr>
            <p:ph idx="1"/>
          </p:nvPr>
        </p:nvSpPr>
        <p:spPr/>
        <p:txBody>
          <a:bodyPr/>
          <a:lstStyle/>
          <a:p>
            <a:r>
              <a:rPr lang="en-US" dirty="0" smtClean="0"/>
              <a:t>Convergent designs</a:t>
            </a:r>
          </a:p>
          <a:p>
            <a:r>
              <a:rPr lang="en-US" dirty="0" smtClean="0"/>
              <a:t>Explanatory sequential designs</a:t>
            </a:r>
          </a:p>
          <a:p>
            <a:r>
              <a:rPr lang="en-US" dirty="0" smtClean="0"/>
              <a:t>Exploratory sequential designs</a:t>
            </a:r>
          </a:p>
          <a:p>
            <a:endParaRPr lang="en-US" dirty="0"/>
          </a:p>
          <a:p>
            <a:endParaRPr lang="en-US" dirty="0" smtClean="0"/>
          </a:p>
          <a:p>
            <a:pPr marL="0" indent="0">
              <a:buNone/>
            </a:pPr>
            <a:r>
              <a:rPr lang="en-US" dirty="0" smtClean="0"/>
              <a:t>Creswell, 2014</a:t>
            </a:r>
          </a:p>
        </p:txBody>
      </p:sp>
    </p:spTree>
    <p:extLst>
      <p:ext uri="{BB962C8B-B14F-4D97-AF65-F5344CB8AC3E}">
        <p14:creationId xmlns:p14="http://schemas.microsoft.com/office/powerpoint/2010/main" val="269338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a:t>
            </a:r>
            <a:endParaRPr lang="en-US" dirty="0"/>
          </a:p>
        </p:txBody>
      </p:sp>
      <p:sp>
        <p:nvSpPr>
          <p:cNvPr id="3" name="Content Placeholder 2"/>
          <p:cNvSpPr>
            <a:spLocks noGrp="1"/>
          </p:cNvSpPr>
          <p:nvPr>
            <p:ph idx="1"/>
          </p:nvPr>
        </p:nvSpPr>
        <p:spPr>
          <a:xfrm>
            <a:off x="1141412" y="2285999"/>
            <a:ext cx="9905999" cy="3505201"/>
          </a:xfrm>
        </p:spPr>
        <p:txBody>
          <a:bodyPr>
            <a:normAutofit fontScale="92500" lnSpcReduction="10000"/>
          </a:bodyPr>
          <a:lstStyle/>
          <a:p>
            <a:r>
              <a:rPr lang="en-US" dirty="0" smtClean="0"/>
              <a:t>Content-related validity</a:t>
            </a:r>
          </a:p>
          <a:p>
            <a:r>
              <a:rPr lang="en-US" dirty="0" smtClean="0"/>
              <a:t>Construct-related validity</a:t>
            </a:r>
          </a:p>
          <a:p>
            <a:r>
              <a:rPr lang="en-US" dirty="0" smtClean="0"/>
              <a:t>Criterion-related validity</a:t>
            </a:r>
          </a:p>
          <a:p>
            <a:r>
              <a:rPr lang="en-US" dirty="0" smtClean="0"/>
              <a:t>Ecological validity</a:t>
            </a:r>
          </a:p>
          <a:p>
            <a:r>
              <a:rPr lang="en-US" dirty="0" smtClean="0"/>
              <a:t>Statistical conclusion validity</a:t>
            </a:r>
          </a:p>
          <a:p>
            <a:endParaRPr lang="en-US" dirty="0"/>
          </a:p>
          <a:p>
            <a:pPr marL="0" indent="0">
              <a:buNone/>
            </a:pPr>
            <a:r>
              <a:rPr lang="en-US" dirty="0" smtClean="0"/>
              <a:t>Scherman, 2016</a:t>
            </a:r>
          </a:p>
        </p:txBody>
      </p:sp>
    </p:spTree>
    <p:extLst>
      <p:ext uri="{BB962C8B-B14F-4D97-AF65-F5344CB8AC3E}">
        <p14:creationId xmlns:p14="http://schemas.microsoft.com/office/powerpoint/2010/main" val="4070506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Trustworthiness</a:t>
            </a:r>
            <a:endParaRPr lang="en-US" dirty="0"/>
          </a:p>
        </p:txBody>
      </p:sp>
      <p:sp>
        <p:nvSpPr>
          <p:cNvPr id="3" name="Content Placeholder 2"/>
          <p:cNvSpPr>
            <a:spLocks noGrp="1"/>
          </p:cNvSpPr>
          <p:nvPr>
            <p:ph idx="1"/>
          </p:nvPr>
        </p:nvSpPr>
        <p:spPr/>
        <p:txBody>
          <a:bodyPr/>
          <a:lstStyle/>
          <a:p>
            <a:r>
              <a:rPr lang="en-US" dirty="0" smtClean="0"/>
              <a:t>Credibility</a:t>
            </a:r>
          </a:p>
          <a:p>
            <a:r>
              <a:rPr lang="en-US" dirty="0" smtClean="0"/>
              <a:t>Dependability</a:t>
            </a:r>
          </a:p>
          <a:p>
            <a:r>
              <a:rPr lang="en-US" dirty="0" smtClean="0"/>
              <a:t>Confirmability</a:t>
            </a:r>
          </a:p>
          <a:p>
            <a:r>
              <a:rPr lang="en-US" dirty="0" smtClean="0"/>
              <a:t>Triangulation</a:t>
            </a:r>
          </a:p>
          <a:p>
            <a:pPr marL="0" indent="0">
              <a:buNone/>
            </a:pPr>
            <a:endParaRPr lang="en-US" dirty="0" smtClean="0"/>
          </a:p>
          <a:p>
            <a:pPr marL="0" indent="0">
              <a:buNone/>
            </a:pPr>
            <a:r>
              <a:rPr lang="en-GB" dirty="0"/>
              <a:t>Lincoln &amp; </a:t>
            </a:r>
            <a:r>
              <a:rPr lang="en-GB" dirty="0" err="1" smtClean="0"/>
              <a:t>Guba</a:t>
            </a:r>
            <a:r>
              <a:rPr lang="en-GB" dirty="0" smtClean="0"/>
              <a:t> (1985)</a:t>
            </a:r>
            <a:endParaRPr lang="en-US" dirty="0"/>
          </a:p>
        </p:txBody>
      </p:sp>
    </p:spTree>
    <p:extLst>
      <p:ext uri="{BB962C8B-B14F-4D97-AF65-F5344CB8AC3E}">
        <p14:creationId xmlns:p14="http://schemas.microsoft.com/office/powerpoint/2010/main" val="145919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Legitimation</a:t>
            </a:r>
          </a:p>
        </p:txBody>
      </p:sp>
      <p:sp>
        <p:nvSpPr>
          <p:cNvPr id="3" name="Content Placeholder 2"/>
          <p:cNvSpPr>
            <a:spLocks noGrp="1"/>
          </p:cNvSpPr>
          <p:nvPr>
            <p:ph idx="1"/>
          </p:nvPr>
        </p:nvSpPr>
        <p:spPr/>
        <p:txBody>
          <a:bodyPr/>
          <a:lstStyle/>
          <a:p>
            <a:r>
              <a:rPr lang="en-US" dirty="0" smtClean="0"/>
              <a:t>Legitimation </a:t>
            </a:r>
            <a:r>
              <a:rPr lang="en-US" dirty="0"/>
              <a:t>refers to the threats to internal and external validity or credibility in quantitative and qualitative research</a:t>
            </a:r>
          </a:p>
        </p:txBody>
      </p:sp>
    </p:spTree>
    <p:extLst>
      <p:ext uri="{BB962C8B-B14F-4D97-AF65-F5344CB8AC3E}">
        <p14:creationId xmlns:p14="http://schemas.microsoft.com/office/powerpoint/2010/main" val="2080853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678</TotalTime>
  <Words>4616</Words>
  <Application>Microsoft Office PowerPoint</Application>
  <PresentationFormat>Widescreen</PresentationFormat>
  <Paragraphs>460</Paragraphs>
  <Slides>40</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40</vt:i4>
      </vt:variant>
    </vt:vector>
  </HeadingPairs>
  <TitlesOfParts>
    <vt:vector size="52" baseType="lpstr">
      <vt:lpstr>ＭＳ Ｐゴシック</vt:lpstr>
      <vt:lpstr>Arial</vt:lpstr>
      <vt:lpstr>Calibri</vt:lpstr>
      <vt:lpstr>Courier New</vt:lpstr>
      <vt:lpstr>Papyrus</vt:lpstr>
      <vt:lpstr>Segoe Script</vt:lpstr>
      <vt:lpstr>Times New Roman</vt:lpstr>
      <vt:lpstr>Trebuchet MS</vt:lpstr>
      <vt:lpstr>Tw Cen MT</vt:lpstr>
      <vt:lpstr>Wingdings</vt:lpstr>
      <vt:lpstr>Wingdings 2</vt:lpstr>
      <vt:lpstr>Circuit</vt:lpstr>
      <vt:lpstr>Instrument development in the context of a mixed methods framework </vt:lpstr>
      <vt:lpstr>Overview</vt:lpstr>
      <vt:lpstr>introduction</vt:lpstr>
      <vt:lpstr>From a pragmatic standpoint</vt:lpstr>
      <vt:lpstr>Mixed method Designs</vt:lpstr>
      <vt:lpstr>Mixed method Designs</vt:lpstr>
      <vt:lpstr>Validity</vt:lpstr>
      <vt:lpstr>Trustworthiness</vt:lpstr>
      <vt:lpstr>Legitimation</vt:lpstr>
      <vt:lpstr>PowerPoint Presentation</vt:lpstr>
      <vt:lpstr>PowerPoint Presentation</vt:lpstr>
      <vt:lpstr>FRom a quantitative Perspective </vt:lpstr>
      <vt:lpstr>Starting at the beginning</vt:lpstr>
      <vt:lpstr>Remember Deductive Reasoning– General to the Specific</vt:lpstr>
      <vt:lpstr>PowerPoint Presentation</vt:lpstr>
      <vt:lpstr>Types of Instruments</vt:lpstr>
      <vt:lpstr>Types of Instruments</vt:lpstr>
      <vt:lpstr>Types of intstruments</vt:lpstr>
      <vt:lpstr>Questionnaire blueprints</vt:lpstr>
      <vt:lpstr>PowerPoint Presentation</vt:lpstr>
      <vt:lpstr>Constructing Items</vt:lpstr>
      <vt:lpstr>Constructing Items</vt:lpstr>
      <vt:lpstr>Pre-testing</vt:lpstr>
      <vt:lpstr>Issues - Cognitive, Aptitude, or Affective Instruments  </vt:lpstr>
      <vt:lpstr>Issues - Selecting Instruments  </vt:lpstr>
      <vt:lpstr>Designing your own Instruments   </vt:lpstr>
      <vt:lpstr>Test Administration Guidelines   </vt:lpstr>
      <vt:lpstr>Statistical Considerations  </vt:lpstr>
      <vt:lpstr>From a Qualitative perspective</vt:lpstr>
      <vt:lpstr>Interview Guides</vt:lpstr>
      <vt:lpstr>Interview Guides</vt:lpstr>
      <vt:lpstr>PowerPoint Presentation</vt:lpstr>
      <vt:lpstr>PowerPoint Presentation</vt:lpstr>
      <vt:lpstr>PowerPoint Presentation</vt:lpstr>
      <vt:lpstr>Bringing the two together</vt:lpstr>
      <vt:lpstr>Bringing the two together</vt:lpstr>
      <vt:lpstr>Instrument Development and Construct Validation</vt:lpstr>
      <vt:lpstr>Bringing the two together</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Scherman, Vanessa</dc:creator>
  <cp:lastModifiedBy>Yvette McWatt</cp:lastModifiedBy>
  <cp:revision>28</cp:revision>
  <dcterms:created xsi:type="dcterms:W3CDTF">2018-09-24T10:03:39Z</dcterms:created>
  <dcterms:modified xsi:type="dcterms:W3CDTF">2018-09-25T18:58:45Z</dcterms:modified>
</cp:coreProperties>
</file>