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  <p:sldMasterId id="2147483743" r:id="rId2"/>
    <p:sldMasterId id="2147483746" r:id="rId3"/>
    <p:sldMasterId id="2147483731" r:id="rId4"/>
  </p:sldMasterIdLst>
  <p:notesMasterIdLst>
    <p:notesMasterId r:id="rId6"/>
  </p:notesMasterIdLst>
  <p:sldIdLst>
    <p:sldId id="256" r:id="rId5"/>
  </p:sldIdLst>
  <p:sldSz cx="43891200" cy="329184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6600"/>
    <a:srgbClr val="33CC33"/>
    <a:srgbClr val="008080"/>
    <a:srgbClr val="0000FF"/>
    <a:srgbClr val="0066FF"/>
    <a:srgbClr val="000000"/>
    <a:srgbClr val="FF9900"/>
    <a:srgbClr val="6699FF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326" autoAdjust="0"/>
  </p:normalViewPr>
  <p:slideViewPr>
    <p:cSldViewPr snapToGrid="0" snapToObjects="1">
      <p:cViewPr>
        <p:scale>
          <a:sx n="40" d="100"/>
          <a:sy n="40" d="100"/>
        </p:scale>
        <p:origin x="96" y="1260"/>
      </p:cViewPr>
      <p:guideLst>
        <p:guide orient="horz" pos="3552"/>
        <p:guide orient="horz" pos="20285"/>
        <p:guide pos="437"/>
        <p:guide pos="6725"/>
        <p:guide pos="7238"/>
        <p:guide pos="13526"/>
        <p:guide pos="14030"/>
        <p:guide pos="20318"/>
        <p:guide pos="20837"/>
        <p:guide pos="271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16" tIns="46758" rIns="93516" bIns="4675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16" tIns="46758" rIns="93516" bIns="4675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16" tIns="46758" rIns="93516" bIns="467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16" tIns="46758" rIns="93516" bIns="4675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16" tIns="46758" rIns="93516" bIns="4675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3FBA0E96-9C53-48BA-82E1-EBAB35BE86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884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1" charset="0"/>
        <a:ea typeface="ＭＳ Ｐゴシック" pitchFamily="34" charset="-128"/>
        <a:cs typeface="ＭＳ Ｐゴシック" pitchFamily="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1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1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1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1" charset="0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06C3C06-082C-46E1-B388-DB1A6160901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40628" y="2565864"/>
            <a:ext cx="31054675" cy="2201863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63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941388" y="2565400"/>
            <a:ext cx="31054675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67" tIns="45624" rIns="91267" bIns="45624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9pPr>
          </a:lstStyle>
          <a:p>
            <a:pPr>
              <a:defRPr/>
            </a:pPr>
            <a:r>
              <a:rPr lang="en-US" sz="8000" b="1" smtClean="0">
                <a:solidFill>
                  <a:srgbClr val="FFFFFF"/>
                </a:solidFill>
                <a:latin typeface="Trebuchet MS" pitchFamily="-123" charset="0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6" y="18653126"/>
            <a:ext cx="30724475" cy="8413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6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6847361"/>
            <a:ext cx="9974262" cy="253550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40628" y="2565864"/>
            <a:ext cx="31054675" cy="2201863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51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41" y="6902581"/>
            <a:ext cx="4910137" cy="2529985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6276" y="6902581"/>
            <a:ext cx="4911725" cy="2529985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40628" y="2565864"/>
            <a:ext cx="31054675" cy="2201863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43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645283"/>
            <a:ext cx="19392900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715508"/>
            <a:ext cx="19392900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7645283"/>
            <a:ext cx="19400837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0715508"/>
            <a:ext cx="19400837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40628" y="2565864"/>
            <a:ext cx="31054675" cy="2201863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8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7164268"/>
            <a:ext cx="24536400" cy="22517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7164268"/>
            <a:ext cx="14439900" cy="2251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40628" y="2565864"/>
            <a:ext cx="31054675" cy="2201863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65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941388" y="2565400"/>
            <a:ext cx="31054675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67" tIns="45624" rIns="91267" bIns="45624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9pPr>
          </a:lstStyle>
          <a:p>
            <a:pPr>
              <a:defRPr/>
            </a:pPr>
            <a:r>
              <a:rPr lang="en-US" sz="8000" b="1" smtClean="0">
                <a:solidFill>
                  <a:srgbClr val="FFFFFF"/>
                </a:solidFill>
                <a:latin typeface="Trebuchet MS" pitchFamily="-123" charset="0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24146986"/>
            <a:ext cx="26335037" cy="2720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7223407"/>
            <a:ext cx="26335037" cy="165727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26867960"/>
            <a:ext cx="26335037" cy="3862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8512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6957800"/>
            <a:ext cx="9974262" cy="25244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40628" y="2565864"/>
            <a:ext cx="31054675" cy="2201863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80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941388" y="2565400"/>
            <a:ext cx="31054675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67" tIns="45624" rIns="91267" bIns="45624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9pPr>
          </a:lstStyle>
          <a:p>
            <a:pPr>
              <a:defRPr/>
            </a:pPr>
            <a:r>
              <a:rPr lang="en-US" sz="8000" b="1" smtClean="0">
                <a:solidFill>
                  <a:srgbClr val="FFFFFF"/>
                </a:solidFill>
                <a:latin typeface="Trebuchet MS" pitchFamily="-123" charset="0"/>
              </a:rPr>
              <a:t>Click to edit Master title style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7375" y="7233906"/>
            <a:ext cx="10547350" cy="24968535"/>
          </a:xfrm>
          <a:prstGeom prst="rect">
            <a:avLst/>
          </a:prstGeom>
        </p:spPr>
        <p:txBody>
          <a:bodyPr vert="eaVert"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40" y="7233906"/>
            <a:ext cx="31491237" cy="2496853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152" y="7675670"/>
            <a:ext cx="8485777" cy="236119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40628" y="2565864"/>
            <a:ext cx="31054675" cy="2201863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8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4651" y="7565229"/>
            <a:ext cx="4276725" cy="2389558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5819224" y="7565229"/>
            <a:ext cx="4276725" cy="2389558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40628" y="2565864"/>
            <a:ext cx="31054675" cy="2201863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31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>
          <a:xfrm>
            <a:off x="1501775" y="6329363"/>
            <a:ext cx="19392900" cy="3070225"/>
          </a:xfrm>
          <a:prstGeom prst="rect">
            <a:avLst/>
          </a:prstGeom>
        </p:spPr>
        <p:txBody>
          <a:bodyPr anchor="b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2400" b="1" smtClean="0">
                <a:latin typeface="Arial" charset="0"/>
              </a:rPr>
              <a:t>Click to edit Master text styles</a:t>
            </a:r>
          </a:p>
        </p:txBody>
      </p:sp>
      <p:sp>
        <p:nvSpPr>
          <p:cNvPr id="4" name="Content Placeholder 3"/>
          <p:cNvSpPr txBox="1">
            <a:spLocks/>
          </p:cNvSpPr>
          <p:nvPr userDrawn="1"/>
        </p:nvSpPr>
        <p:spPr>
          <a:xfrm>
            <a:off x="1501775" y="9399588"/>
            <a:ext cx="19392900" cy="1896586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1pPr>
            <a:lvl2pPr marL="739775" indent="-282575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400" smtClean="0">
                <a:latin typeface="Arial" charset="0"/>
              </a:rPr>
              <a:t>Click to edit Master text styles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2000" smtClean="0">
                <a:latin typeface="Arial" charset="0"/>
              </a:rPr>
              <a:t>Second level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Third level</a:t>
            </a:r>
          </a:p>
          <a:p>
            <a:pPr lvl="3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1600" smtClean="0">
                <a:latin typeface="Arial" charset="0"/>
              </a:rPr>
              <a:t>Fourth level</a:t>
            </a:r>
          </a:p>
          <a:p>
            <a:pPr lvl="4" eaLnBrk="1" hangingPunct="1">
              <a:spcBef>
                <a:spcPct val="20000"/>
              </a:spcBef>
              <a:buFontTx/>
              <a:buChar char="»"/>
              <a:defRPr/>
            </a:pPr>
            <a:r>
              <a:rPr lang="en-US" sz="1600" smtClean="0">
                <a:latin typeface="Arial" charset="0"/>
              </a:rPr>
              <a:t>Fifth level</a:t>
            </a:r>
          </a:p>
        </p:txBody>
      </p:sp>
      <p:sp>
        <p:nvSpPr>
          <p:cNvPr id="5" name="Text Placeholder 4"/>
          <p:cNvSpPr txBox="1">
            <a:spLocks/>
          </p:cNvSpPr>
          <p:nvPr userDrawn="1"/>
        </p:nvSpPr>
        <p:spPr>
          <a:xfrm>
            <a:off x="23047325" y="6329363"/>
            <a:ext cx="19400838" cy="3070225"/>
          </a:xfrm>
          <a:prstGeom prst="rect">
            <a:avLst/>
          </a:prstGeom>
        </p:spPr>
        <p:txBody>
          <a:bodyPr anchor="b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2400" b="1" smtClean="0">
                <a:latin typeface="Arial" charset="0"/>
              </a:rPr>
              <a:t>Click to edit Master text styles</a:t>
            </a:r>
          </a:p>
        </p:txBody>
      </p:sp>
      <p:sp>
        <p:nvSpPr>
          <p:cNvPr id="6" name="Content Placeholder 5"/>
          <p:cNvSpPr txBox="1">
            <a:spLocks/>
          </p:cNvSpPr>
          <p:nvPr userDrawn="1"/>
        </p:nvSpPr>
        <p:spPr>
          <a:xfrm>
            <a:off x="23047325" y="9399588"/>
            <a:ext cx="19400838" cy="18965862"/>
          </a:xfrm>
          <a:prstGeom prst="rect">
            <a:avLst/>
          </a:prstGeom>
        </p:spPr>
        <p:txBody>
          <a:bodyPr/>
          <a:lstStyle>
            <a:lvl1pPr marL="342900" indent="-342900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1pPr>
            <a:lvl2pPr marL="739775" indent="-282575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400" smtClean="0">
                <a:latin typeface="Arial" charset="0"/>
              </a:rPr>
              <a:t>Click to edit Master text styles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2000" smtClean="0">
                <a:latin typeface="Arial" charset="0"/>
              </a:rPr>
              <a:t>Second level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1800" smtClean="0">
                <a:latin typeface="Arial" charset="0"/>
              </a:rPr>
              <a:t>Third level</a:t>
            </a:r>
          </a:p>
          <a:p>
            <a:pPr lvl="3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1600" smtClean="0">
                <a:latin typeface="Arial" charset="0"/>
              </a:rPr>
              <a:t>Fourth level</a:t>
            </a:r>
          </a:p>
          <a:p>
            <a:pPr lvl="4" eaLnBrk="1" hangingPunct="1">
              <a:spcBef>
                <a:spcPct val="20000"/>
              </a:spcBef>
              <a:buFontTx/>
              <a:buChar char="»"/>
              <a:defRPr/>
            </a:pPr>
            <a:r>
              <a:rPr lang="en-US" sz="1600" smtClean="0">
                <a:latin typeface="Arial" charset="0"/>
              </a:rPr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40628" y="2565864"/>
            <a:ext cx="31054675" cy="2201863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27151" y="7565227"/>
            <a:ext cx="9351623" cy="23722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11465646" y="7565227"/>
            <a:ext cx="9351623" cy="23722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22952545" y="7565227"/>
            <a:ext cx="9351623" cy="23722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33091038" y="7565227"/>
            <a:ext cx="9351623" cy="23722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0628" y="2565864"/>
            <a:ext cx="31054675" cy="2201863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0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152" y="7675670"/>
            <a:ext cx="19453165" cy="236119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levelt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23001582" y="7675670"/>
            <a:ext cx="19453165" cy="236119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levelt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40628" y="2565864"/>
            <a:ext cx="31054675" cy="2201863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0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8274999"/>
            <a:ext cx="26335037" cy="165727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25495061"/>
            <a:ext cx="26335037" cy="3862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40628" y="2565864"/>
            <a:ext cx="31054675" cy="2201863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16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757" y="7841332"/>
            <a:ext cx="18644560" cy="23446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levelt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23001582" y="7841332"/>
            <a:ext cx="19453165" cy="23446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levelt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40628" y="2565864"/>
            <a:ext cx="31054675" cy="2201863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5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40628" y="2565864"/>
            <a:ext cx="31054675" cy="2201863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5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1"/>
            </a:gs>
            <a:gs pos="100000">
              <a:schemeClr val="bg1">
                <a:lumMod val="50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49" name="Rectangle 33"/>
          <p:cNvSpPr>
            <a:spLocks noChangeArrowheads="1"/>
          </p:cNvSpPr>
          <p:nvPr userDrawn="1"/>
        </p:nvSpPr>
        <p:spPr bwMode="auto">
          <a:xfrm>
            <a:off x="749300" y="6958013"/>
            <a:ext cx="9974263" cy="25072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6048" name="Rectangle 32"/>
          <p:cNvSpPr>
            <a:spLocks noChangeArrowheads="1"/>
          </p:cNvSpPr>
          <p:nvPr userDrawn="1"/>
        </p:nvSpPr>
        <p:spPr bwMode="auto">
          <a:xfrm>
            <a:off x="11545888" y="6958013"/>
            <a:ext cx="9982200" cy="25072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8" name="Rectangle 34"/>
          <p:cNvSpPr>
            <a:spLocks noChangeArrowheads="1"/>
          </p:cNvSpPr>
          <p:nvPr userDrawn="1"/>
        </p:nvSpPr>
        <p:spPr bwMode="auto">
          <a:xfrm>
            <a:off x="22328188" y="6958013"/>
            <a:ext cx="9982200" cy="250729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Rectangle 35"/>
          <p:cNvSpPr>
            <a:spLocks noChangeArrowheads="1"/>
          </p:cNvSpPr>
          <p:nvPr userDrawn="1"/>
        </p:nvSpPr>
        <p:spPr bwMode="auto">
          <a:xfrm>
            <a:off x="33134300" y="6958013"/>
            <a:ext cx="9982200" cy="250729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8582600" y="32064325"/>
            <a:ext cx="4618038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9pPr>
          </a:lstStyle>
          <a:p>
            <a:pPr algn="r" eaLnBrk="1" hangingPunct="1">
              <a:defRPr/>
            </a:pPr>
            <a:r>
              <a:rPr lang="en-US" sz="1800" smtClean="0">
                <a:solidFill>
                  <a:schemeClr val="accent1"/>
                </a:solidFill>
                <a:latin typeface="Trebuchet MS" pitchFamily="-123" charset="0"/>
              </a:rPr>
              <a:t>www.buffalo.edu</a:t>
            </a:r>
          </a:p>
        </p:txBody>
      </p:sp>
      <p:sp>
        <p:nvSpPr>
          <p:cNvPr id="1031" name="Rectangle 36"/>
          <p:cNvSpPr>
            <a:spLocks noChangeArrowheads="1"/>
          </p:cNvSpPr>
          <p:nvPr userDrawn="1"/>
        </p:nvSpPr>
        <p:spPr bwMode="auto">
          <a:xfrm>
            <a:off x="0" y="0"/>
            <a:ext cx="43891200" cy="6240463"/>
          </a:xfrm>
          <a:prstGeom prst="rect">
            <a:avLst/>
          </a:prstGeom>
          <a:gradFill rotWithShape="1">
            <a:gsLst>
              <a:gs pos="0">
                <a:srgbClr val="041A9B"/>
              </a:gs>
              <a:gs pos="67999">
                <a:srgbClr val="041A9B"/>
              </a:gs>
              <a:gs pos="100000">
                <a:srgbClr val="081E60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032" name="Picture 13" descr="ROlogo_lockup_oneline_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639763"/>
            <a:ext cx="20370800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3" name="Straight Connector 15"/>
          <p:cNvCxnSpPr>
            <a:cxnSpLocks noChangeShapeType="1"/>
          </p:cNvCxnSpPr>
          <p:nvPr userDrawn="1"/>
        </p:nvCxnSpPr>
        <p:spPr bwMode="auto">
          <a:xfrm>
            <a:off x="0" y="2276475"/>
            <a:ext cx="438912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ＭＳ Ｐゴシック" pitchFamily="34" charset="-128"/>
          <a:cs typeface="ＭＳ Ｐゴシック" pitchFamily="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pitchFamily="34" charset="-128"/>
          <a:cs typeface="ＭＳ Ｐゴシック" pitchFamily="108" charset="-128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1"/>
            </a:gs>
            <a:gs pos="100000">
              <a:schemeClr val="bg1">
                <a:lumMod val="50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49" name="Rectangle 33"/>
          <p:cNvSpPr>
            <a:spLocks noChangeArrowheads="1"/>
          </p:cNvSpPr>
          <p:nvPr userDrawn="1"/>
        </p:nvSpPr>
        <p:spPr bwMode="auto">
          <a:xfrm>
            <a:off x="693738" y="6902450"/>
            <a:ext cx="20778787" cy="25184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051" name="Rectangle 34"/>
          <p:cNvSpPr>
            <a:spLocks noChangeArrowheads="1"/>
          </p:cNvSpPr>
          <p:nvPr userDrawn="1"/>
        </p:nvSpPr>
        <p:spPr bwMode="auto">
          <a:xfrm>
            <a:off x="22329775" y="6902450"/>
            <a:ext cx="20788313" cy="251841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38582600" y="32064325"/>
            <a:ext cx="4618038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9pPr>
          </a:lstStyle>
          <a:p>
            <a:pPr algn="r" eaLnBrk="1" hangingPunct="1">
              <a:defRPr/>
            </a:pPr>
            <a:r>
              <a:rPr lang="en-US" sz="1800" smtClean="0">
                <a:solidFill>
                  <a:schemeClr val="accent1"/>
                </a:solidFill>
                <a:latin typeface="Trebuchet MS" pitchFamily="-123" charset="0"/>
              </a:rPr>
              <a:t>www.buffalo.edu</a:t>
            </a:r>
          </a:p>
        </p:txBody>
      </p:sp>
      <p:sp>
        <p:nvSpPr>
          <p:cNvPr id="2053" name="Rectangle 36"/>
          <p:cNvSpPr>
            <a:spLocks noChangeArrowheads="1"/>
          </p:cNvSpPr>
          <p:nvPr userDrawn="1"/>
        </p:nvSpPr>
        <p:spPr bwMode="auto">
          <a:xfrm>
            <a:off x="0" y="0"/>
            <a:ext cx="43891200" cy="6240463"/>
          </a:xfrm>
          <a:prstGeom prst="rect">
            <a:avLst/>
          </a:prstGeom>
          <a:gradFill rotWithShape="1">
            <a:gsLst>
              <a:gs pos="0">
                <a:srgbClr val="041A9B"/>
              </a:gs>
              <a:gs pos="67999">
                <a:srgbClr val="041A9B"/>
              </a:gs>
              <a:gs pos="100000">
                <a:srgbClr val="081E60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2054" name="Picture 13" descr="ROlogo_lockup_oneline_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639763"/>
            <a:ext cx="20370800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55" name="Straight Connector 13"/>
          <p:cNvCxnSpPr>
            <a:cxnSpLocks noChangeShapeType="1"/>
          </p:cNvCxnSpPr>
          <p:nvPr userDrawn="1"/>
        </p:nvCxnSpPr>
        <p:spPr bwMode="auto">
          <a:xfrm>
            <a:off x="0" y="2276475"/>
            <a:ext cx="438912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09" r:id="rId2"/>
    <p:sldLayoutId id="2147484010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ＭＳ Ｐゴシック" pitchFamily="34" charset="-128"/>
          <a:cs typeface="ＭＳ Ｐゴシック" pitchFamily="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pitchFamily="34" charset="-128"/>
          <a:cs typeface="ＭＳ Ｐゴシック" pitchFamily="108" charset="-128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1"/>
            </a:gs>
            <a:gs pos="100000">
              <a:schemeClr val="bg1">
                <a:lumMod val="50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49" name="Rectangle 33"/>
          <p:cNvSpPr>
            <a:spLocks noChangeArrowheads="1"/>
          </p:cNvSpPr>
          <p:nvPr userDrawn="1"/>
        </p:nvSpPr>
        <p:spPr bwMode="auto">
          <a:xfrm>
            <a:off x="750888" y="6958013"/>
            <a:ext cx="42410062" cy="25128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8582600" y="32064325"/>
            <a:ext cx="4618038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9pPr>
          </a:lstStyle>
          <a:p>
            <a:pPr algn="r" eaLnBrk="1" hangingPunct="1">
              <a:defRPr/>
            </a:pPr>
            <a:r>
              <a:rPr lang="en-US" sz="1800" smtClean="0">
                <a:solidFill>
                  <a:schemeClr val="accent1"/>
                </a:solidFill>
                <a:latin typeface="Trebuchet MS" pitchFamily="-123" charset="0"/>
              </a:rPr>
              <a:t>www.buffalo.edu</a:t>
            </a:r>
          </a:p>
        </p:txBody>
      </p:sp>
      <p:sp>
        <p:nvSpPr>
          <p:cNvPr id="3076" name="Rectangle 36"/>
          <p:cNvSpPr>
            <a:spLocks noChangeArrowheads="1"/>
          </p:cNvSpPr>
          <p:nvPr userDrawn="1"/>
        </p:nvSpPr>
        <p:spPr bwMode="auto">
          <a:xfrm>
            <a:off x="0" y="0"/>
            <a:ext cx="43891200" cy="6240463"/>
          </a:xfrm>
          <a:prstGeom prst="rect">
            <a:avLst/>
          </a:prstGeom>
          <a:gradFill rotWithShape="1">
            <a:gsLst>
              <a:gs pos="0">
                <a:srgbClr val="041A9B"/>
              </a:gs>
              <a:gs pos="67999">
                <a:srgbClr val="041A9B"/>
              </a:gs>
              <a:gs pos="100000">
                <a:srgbClr val="081E60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3077" name="Picture 13" descr="ROlogo_lockup_oneline_white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639763"/>
            <a:ext cx="20370800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8" name="Straight Connector 16"/>
          <p:cNvCxnSpPr>
            <a:cxnSpLocks noChangeShapeType="1"/>
          </p:cNvCxnSpPr>
          <p:nvPr userDrawn="1"/>
        </p:nvCxnSpPr>
        <p:spPr bwMode="auto">
          <a:xfrm>
            <a:off x="0" y="2276475"/>
            <a:ext cx="438912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ＭＳ Ｐゴシック" pitchFamily="34" charset="-128"/>
          <a:cs typeface="ＭＳ Ｐゴシック" pitchFamily="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pitchFamily="34" charset="-128"/>
          <a:cs typeface="ＭＳ Ｐゴシック" pitchFamily="108" charset="-128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1"/>
            </a:gs>
            <a:gs pos="100000">
              <a:schemeClr val="bg1">
                <a:lumMod val="50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 userDrawn="1"/>
        </p:nvSpPr>
        <p:spPr>
          <a:xfrm>
            <a:off x="38582600" y="32064325"/>
            <a:ext cx="4618038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9pPr>
          </a:lstStyle>
          <a:p>
            <a:pPr algn="r" eaLnBrk="1" hangingPunct="1">
              <a:defRPr/>
            </a:pPr>
            <a:r>
              <a:rPr lang="en-US" sz="1800" smtClean="0">
                <a:solidFill>
                  <a:schemeClr val="accent1"/>
                </a:solidFill>
                <a:latin typeface="Trebuchet MS" pitchFamily="-123" charset="0"/>
              </a:rPr>
              <a:t>www.buffalo.edu</a:t>
            </a:r>
          </a:p>
        </p:txBody>
      </p:sp>
      <p:sp>
        <p:nvSpPr>
          <p:cNvPr id="4099" name="Rectangle 36"/>
          <p:cNvSpPr>
            <a:spLocks noChangeArrowheads="1"/>
          </p:cNvSpPr>
          <p:nvPr userDrawn="1"/>
        </p:nvSpPr>
        <p:spPr bwMode="auto">
          <a:xfrm>
            <a:off x="0" y="0"/>
            <a:ext cx="43891200" cy="6240463"/>
          </a:xfrm>
          <a:prstGeom prst="rect">
            <a:avLst/>
          </a:prstGeom>
          <a:gradFill rotWithShape="1">
            <a:gsLst>
              <a:gs pos="0">
                <a:srgbClr val="041A9B"/>
              </a:gs>
              <a:gs pos="67999">
                <a:srgbClr val="041A9B"/>
              </a:gs>
              <a:gs pos="100000">
                <a:srgbClr val="081E60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4100" name="Picture 13" descr="ROlogo_lockup_oneline_white.eps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639763"/>
            <a:ext cx="20370800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01" name="Straight Connector 11"/>
          <p:cNvCxnSpPr>
            <a:cxnSpLocks noChangeShapeType="1"/>
          </p:cNvCxnSpPr>
          <p:nvPr userDrawn="1"/>
        </p:nvCxnSpPr>
        <p:spPr bwMode="auto">
          <a:xfrm>
            <a:off x="0" y="2276475"/>
            <a:ext cx="438912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20" r:id="rId2"/>
    <p:sldLayoutId id="2147484014" r:id="rId3"/>
    <p:sldLayoutId id="2147484015" r:id="rId4"/>
    <p:sldLayoutId id="2147484016" r:id="rId5"/>
    <p:sldLayoutId id="2147484017" r:id="rId6"/>
    <p:sldLayoutId id="2147484021" r:id="rId7"/>
    <p:sldLayoutId id="2147484018" r:id="rId8"/>
    <p:sldLayoutId id="2147484022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ＭＳ Ｐゴシック" pitchFamily="34" charset="-128"/>
          <a:cs typeface="ＭＳ Ｐゴシック" pitchFamily="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61" charset="0"/>
          <a:ea typeface="ＭＳ Ｐゴシック" pitchFamily="34" charset="-128"/>
          <a:cs typeface="ＭＳ Ｐゴシック" pitchFamily="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6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pitchFamily="34" charset="-128"/>
          <a:cs typeface="ＭＳ Ｐゴシック" pitchFamily="108" charset="-128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6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295718"/>
              </p:ext>
            </p:extLst>
          </p:nvPr>
        </p:nvGraphicFramePr>
        <p:xfrm>
          <a:off x="33466088" y="11686173"/>
          <a:ext cx="9472613" cy="7665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1012"/>
                <a:gridCol w="1676400"/>
                <a:gridCol w="1543050"/>
                <a:gridCol w="952500"/>
                <a:gridCol w="1009651"/>
              </a:tblGrid>
              <a:tr h="54848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84" marR="68584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/>
                        </a:rPr>
                        <a:t>Sensitivity</a:t>
                      </a:r>
                      <a:endParaRPr lang="en-US" sz="22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84" marR="68584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/>
                        </a:rPr>
                        <a:t>Specificity</a:t>
                      </a:r>
                      <a:endParaRPr lang="en-US" sz="22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84" marR="68584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2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/>
                        </a:rPr>
                        <a:t>LR+</a:t>
                      </a:r>
                      <a:endParaRPr lang="en-US" sz="22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84" marR="68584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2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/>
                        </a:rPr>
                        <a:t>LR-</a:t>
                      </a:r>
                      <a:endParaRPr lang="en-US" sz="22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84" marR="68584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48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1" kern="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PMingLiU"/>
                        </a:rPr>
                        <a:t>Four-Year-Olds</a:t>
                      </a:r>
                      <a:endParaRPr lang="en-US" sz="2400" b="0" i="1" kern="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PMingLiU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481"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</a:rPr>
                        <a:t>Subordination</a:t>
                      </a:r>
                      <a:r>
                        <a:rPr lang="en-US" sz="2400" b="0" i="0" kern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</a:rPr>
                        <a:t> Index</a:t>
                      </a: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</a:rPr>
                        <a:t> </a:t>
                      </a: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</a:rPr>
                        <a:t>(</a:t>
                      </a: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</a:rPr>
                        <a:t>cut-off = 1.03)</a:t>
                      </a:r>
                      <a:endParaRPr lang="en-US" sz="2400" b="0" i="0" kern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83</a:t>
                      </a:r>
                      <a:r>
                        <a:rPr lang="en-US" sz="24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%</a:t>
                      </a:r>
                      <a:endParaRPr lang="en-US" sz="24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Calibri"/>
                        </a:rPr>
                        <a:t>73% 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 3.14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Calibri"/>
                        </a:rPr>
                        <a:t>0.23</a:t>
                      </a:r>
                      <a:endParaRPr lang="en-US" sz="2400" kern="10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481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Nonfinite Index </a:t>
                      </a: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(cut-off </a:t>
                      </a: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=)</a:t>
                      </a:r>
                      <a:endParaRPr lang="en-US" sz="2400" b="0" i="0" kern="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PMingLiU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Calibri"/>
                        </a:rPr>
                        <a:t>67</a:t>
                      </a: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%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86</a:t>
                      </a:r>
                      <a:r>
                        <a:rPr lang="en-US" sz="24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%</a:t>
                      </a:r>
                      <a:endParaRPr lang="en-US" sz="24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  </a:t>
                      </a:r>
                      <a:r>
                        <a:rPr lang="en-US" sz="2400" kern="0" dirty="0">
                          <a:effectLst/>
                          <a:latin typeface="+mn-lt"/>
                          <a:ea typeface="Calibri"/>
                        </a:rPr>
                        <a:t>4.76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Calibri"/>
                        </a:rPr>
                        <a:t>0.39</a:t>
                      </a:r>
                      <a:endParaRPr lang="en-US" sz="2400" kern="10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1147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Complexity</a:t>
                      </a:r>
                      <a:r>
                        <a:rPr lang="en-US" sz="2400" b="0" i="0" kern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Index</a:t>
                      </a: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(cut-off =</a:t>
                      </a:r>
                      <a:r>
                        <a:rPr lang="en-US" sz="2400" b="0" i="0" kern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400" b="0" i="0" kern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1.09)</a:t>
                      </a:r>
                      <a:endParaRPr lang="en-US" sz="2400" b="0" i="0" kern="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PMingLiU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Calibri"/>
                        </a:rPr>
                        <a:t>75</a:t>
                      </a: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%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94</a:t>
                      </a:r>
                      <a:r>
                        <a:rPr lang="en-US" sz="24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%</a:t>
                      </a:r>
                      <a:endParaRPr lang="en-US" sz="24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12.25</a:t>
                      </a:r>
                      <a:endParaRPr lang="en-US" sz="24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Calibri"/>
                        </a:rPr>
                        <a:t>0.27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359">
                <a:tc>
                  <a:txBody>
                    <a:bodyPr/>
                    <a:lstStyle/>
                    <a:p>
                      <a:pPr marL="0" marR="0" indent="1714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PMingLiU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4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kern="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PMingLiU"/>
                        </a:rPr>
                        <a:t>Six-Year-Olds</a:t>
                      </a: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481"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</a:rPr>
                        <a:t>Subordination</a:t>
                      </a:r>
                      <a:r>
                        <a:rPr lang="en-US" sz="2400" b="0" i="0" kern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</a:rPr>
                        <a:t> Index</a:t>
                      </a: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</a:rPr>
                        <a:t> (cut-off = </a:t>
                      </a: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</a:rPr>
                        <a:t>1.08)</a:t>
                      </a:r>
                      <a:endParaRPr lang="en-US" sz="2400" b="0" i="0" kern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73%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62%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  1.91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Calibri"/>
                        </a:rPr>
                        <a:t>0.44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481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Nonfinite Index (cut-off =)</a:t>
                      </a:r>
                      <a:endParaRPr lang="en-US" sz="2400" b="0" i="0" kern="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PMingLiU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45%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Calibri"/>
                        </a:rPr>
                        <a:t>78</a:t>
                      </a: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% 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  2.07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Calibri"/>
                        </a:rPr>
                        <a:t>0.70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481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Complexity</a:t>
                      </a:r>
                      <a:r>
                        <a:rPr lang="en-US" sz="2400" b="0" i="0" kern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Index</a:t>
                      </a: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(cut-off =</a:t>
                      </a:r>
                      <a:r>
                        <a:rPr lang="en-US" sz="2400" b="0" i="0" kern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400" b="0" i="0" kern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1.18)</a:t>
                      </a:r>
                      <a:endParaRPr lang="en-US" sz="2400" b="0" i="0" kern="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PMingLiU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55%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86%</a:t>
                      </a:r>
                      <a:endParaRPr lang="en-US" sz="24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  3.90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Calibri"/>
                        </a:rPr>
                        <a:t>0.53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669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4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</a:rPr>
                        <a:t>Eight-Year-Olds</a:t>
                      </a:r>
                      <a:endParaRPr lang="en-US" sz="2400" b="0" kern="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PMingLiU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Calibri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481"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</a:rPr>
                        <a:t>Subordination</a:t>
                      </a:r>
                      <a:r>
                        <a:rPr lang="en-US" sz="2400" b="0" i="0" kern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</a:rPr>
                        <a:t> Index</a:t>
                      </a: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</a:rPr>
                        <a:t> (cut-off = </a:t>
                      </a: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</a:rPr>
                        <a:t>1.10)</a:t>
                      </a:r>
                      <a:endParaRPr lang="en-US" sz="2400" b="0" i="0" kern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71%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86%</a:t>
                      </a:r>
                      <a:endParaRPr lang="en-US" sz="24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  5.04</a:t>
                      </a:r>
                      <a:endParaRPr lang="en-US" sz="24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Calibri"/>
                        </a:rPr>
                        <a:t>0.34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481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Nonfinite Index (cut-off =)</a:t>
                      </a:r>
                      <a:endParaRPr lang="en-US" sz="2400" b="0" i="0" kern="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PMingLiU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59%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88%</a:t>
                      </a:r>
                      <a:endParaRPr lang="en-US" sz="24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  4.90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Calibri"/>
                        </a:rPr>
                        <a:t>0.47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481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Complexity</a:t>
                      </a:r>
                      <a:r>
                        <a:rPr lang="en-US" sz="2400" b="0" i="0" kern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Index</a:t>
                      </a:r>
                      <a:r>
                        <a:rPr lang="en-US" sz="2400" b="0" i="0" kern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(cut-off =</a:t>
                      </a:r>
                      <a:r>
                        <a:rPr lang="en-US" sz="2400" b="0" i="0" kern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400" b="0" i="0" kern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1.34)</a:t>
                      </a:r>
                      <a:endParaRPr lang="en-US" sz="2400" b="0" i="0" kern="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PMingLiU"/>
                      </a:endParaRPr>
                    </a:p>
                  </a:txBody>
                  <a:tcPr marL="68584" marR="68584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88</a:t>
                      </a:r>
                      <a:r>
                        <a:rPr lang="en-US" sz="24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%</a:t>
                      </a:r>
                      <a:endParaRPr lang="en-US" sz="24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72%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effectLst/>
                          <a:latin typeface="+mn-lt"/>
                          <a:ea typeface="Calibri"/>
                        </a:rPr>
                        <a:t>  3.15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0.16</a:t>
                      </a:r>
                      <a:endParaRPr lang="en-US" sz="24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235" name="Text Box 14"/>
          <p:cNvSpPr txBox="1">
            <a:spLocks noChangeArrowheads="1"/>
          </p:cNvSpPr>
          <p:nvPr/>
        </p:nvSpPr>
        <p:spPr bwMode="auto">
          <a:xfrm>
            <a:off x="11582400" y="7694447"/>
            <a:ext cx="10115549" cy="104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1200150" indent="-4572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sz="3200" b="1" dirty="0" smtClean="0"/>
              <a:t>Three </a:t>
            </a:r>
            <a:r>
              <a:rPr lang="en-US" altLang="en-US" sz="3200" b="1" dirty="0"/>
              <a:t>ways of measuring </a:t>
            </a:r>
            <a:r>
              <a:rPr lang="en-US" altLang="en-US" sz="3200" b="1" dirty="0" smtClean="0"/>
              <a:t>the use of complex sentences:</a:t>
            </a:r>
            <a:endParaRPr lang="en-US" altLang="en-US" sz="3200" b="1" dirty="0"/>
          </a:p>
          <a:p>
            <a:pPr marL="47625" indent="-47625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sz="3200" dirty="0"/>
              <a:t> 1) </a:t>
            </a:r>
            <a:r>
              <a:rPr lang="en-US" altLang="en-US" sz="3200" dirty="0" smtClean="0"/>
              <a:t>Subordination index (SI; Miller et al., 2011)</a:t>
            </a:r>
            <a:endParaRPr lang="en-US" altLang="en-US" sz="3200" dirty="0"/>
          </a:p>
          <a:p>
            <a:pPr marL="47625" indent="-47625" eaLnBrk="1" hangingPunct="1">
              <a:spcBef>
                <a:spcPts val="1200"/>
              </a:spcBef>
              <a:buFont typeface="Arial" charset="0"/>
              <a:buChar char="•"/>
            </a:pPr>
            <a:endParaRPr lang="en-US" altLang="en-US" sz="3200" dirty="0"/>
          </a:p>
          <a:p>
            <a:pPr marL="47625" indent="-47625" eaLnBrk="1" hangingPunct="1">
              <a:spcBef>
                <a:spcPts val="1200"/>
              </a:spcBef>
              <a:buFont typeface="Arial" charset="0"/>
              <a:buChar char="•"/>
            </a:pPr>
            <a:endParaRPr lang="en-US" altLang="en-US" sz="3200" dirty="0"/>
          </a:p>
          <a:p>
            <a:pPr marL="47625" indent="-47625" eaLnBrk="1" hangingPunct="1">
              <a:spcBef>
                <a:spcPts val="1200"/>
              </a:spcBef>
              <a:buFont typeface="Arial" charset="0"/>
              <a:buChar char="•"/>
            </a:pPr>
            <a:endParaRPr lang="en-US" altLang="en-US" sz="1600" dirty="0"/>
          </a:p>
          <a:p>
            <a:pPr marL="47625" indent="-47625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sz="3200" dirty="0" smtClean="0"/>
              <a:t> </a:t>
            </a:r>
            <a:r>
              <a:rPr lang="en-US" altLang="en-US" sz="3200" dirty="0"/>
              <a:t>2) </a:t>
            </a:r>
            <a:r>
              <a:rPr lang="en-US" altLang="en-US" sz="3200" dirty="0" smtClean="0"/>
              <a:t>Nonfinite index (NI)</a:t>
            </a:r>
            <a:endParaRPr lang="en-US" altLang="en-US" sz="3200" dirty="0"/>
          </a:p>
          <a:p>
            <a:pPr marL="47625" indent="-47625" eaLnBrk="1" hangingPunct="1">
              <a:spcBef>
                <a:spcPts val="1200"/>
              </a:spcBef>
              <a:buFont typeface="Arial" charset="0"/>
              <a:buChar char="•"/>
            </a:pPr>
            <a:endParaRPr lang="en-US" altLang="en-US" sz="3200" dirty="0"/>
          </a:p>
          <a:p>
            <a:pPr marL="47625" indent="-47625" eaLnBrk="1" hangingPunct="1">
              <a:spcBef>
                <a:spcPts val="1200"/>
              </a:spcBef>
              <a:buFont typeface="Arial" charset="0"/>
              <a:buChar char="•"/>
            </a:pPr>
            <a:endParaRPr lang="en-US" altLang="en-US" sz="3200" dirty="0"/>
          </a:p>
          <a:p>
            <a:pPr marL="47625" indent="-47625" eaLnBrk="1" hangingPunct="1">
              <a:spcBef>
                <a:spcPts val="1200"/>
              </a:spcBef>
              <a:buFont typeface="Arial" charset="0"/>
              <a:buChar char="•"/>
            </a:pPr>
            <a:endParaRPr lang="en-US" altLang="en-US" sz="1600" dirty="0" smtClean="0"/>
          </a:p>
          <a:p>
            <a:pPr marL="47625" indent="-47625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sz="3200" dirty="0" smtClean="0"/>
              <a:t>3) </a:t>
            </a:r>
            <a:r>
              <a:rPr lang="en-US" altLang="en-US" sz="3200" dirty="0"/>
              <a:t>C</a:t>
            </a:r>
            <a:r>
              <a:rPr lang="en-US" altLang="en-US" sz="3200" dirty="0" smtClean="0"/>
              <a:t>omplexity Index (CI)</a:t>
            </a:r>
          </a:p>
          <a:p>
            <a:pPr marL="47625" indent="-47625" eaLnBrk="1" hangingPunct="1">
              <a:spcBef>
                <a:spcPts val="1200"/>
              </a:spcBef>
              <a:buFont typeface="Arial" charset="0"/>
              <a:buChar char="•"/>
            </a:pPr>
            <a:endParaRPr lang="en-US" altLang="en-US" sz="3200" dirty="0"/>
          </a:p>
          <a:p>
            <a:pPr marL="47625" indent="-47625" eaLnBrk="1" hangingPunct="1">
              <a:spcBef>
                <a:spcPts val="1200"/>
              </a:spcBef>
              <a:buFont typeface="Arial" charset="0"/>
              <a:buChar char="•"/>
            </a:pPr>
            <a:endParaRPr lang="en-US" altLang="en-US" sz="3200" dirty="0" smtClean="0"/>
          </a:p>
          <a:p>
            <a:pPr marL="47625" indent="-47625" eaLnBrk="1" hangingPunct="1">
              <a:spcBef>
                <a:spcPts val="1200"/>
              </a:spcBef>
              <a:buFont typeface="Arial" charset="0"/>
              <a:buChar char="•"/>
            </a:pPr>
            <a:endParaRPr lang="en-US" altLang="en-US" sz="2000" dirty="0"/>
          </a:p>
          <a:p>
            <a:pPr marL="47625" indent="-47625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sz="3200" dirty="0"/>
              <a:t> An example of computation: </a:t>
            </a:r>
            <a:endParaRPr lang="en-US" altLang="en-US" sz="3200" dirty="0" smtClean="0"/>
          </a:p>
          <a:p>
            <a:pPr marL="47625" indent="-47625" eaLnBrk="1" hangingPunct="1">
              <a:spcBef>
                <a:spcPts val="1200"/>
              </a:spcBef>
              <a:buFont typeface="Arial" charset="0"/>
              <a:buChar char="•"/>
            </a:pPr>
            <a:endParaRPr lang="en-US" altLang="en-US" sz="1600" dirty="0" smtClean="0"/>
          </a:p>
          <a:p>
            <a:pPr indent="228600" eaLnBrk="1" hangingPunct="1">
              <a:spcBef>
                <a:spcPts val="1200"/>
              </a:spcBef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2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[I] = independent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[F] = finite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[N] = nonfinite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 Box 14"/>
          <p:cNvSpPr txBox="1">
            <a:spLocks noChangeArrowheads="1"/>
          </p:cNvSpPr>
          <p:nvPr/>
        </p:nvSpPr>
        <p:spPr bwMode="auto">
          <a:xfrm>
            <a:off x="22486360" y="24001414"/>
            <a:ext cx="9939338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/>
              <a:t>Were there </a:t>
            </a:r>
            <a:r>
              <a:rPr lang="en-US" sz="3200" b="1" dirty="0" smtClean="0"/>
              <a:t>group </a:t>
            </a:r>
            <a:r>
              <a:rPr lang="en-US" sz="3200" b="1" dirty="0" smtClean="0"/>
              <a:t>differences of </a:t>
            </a:r>
            <a:r>
              <a:rPr lang="en-US" sz="3200" b="1" dirty="0" smtClean="0"/>
              <a:t>complex  sentence measures</a:t>
            </a:r>
            <a:r>
              <a:rPr lang="en-US" sz="3200" b="1" dirty="0" smtClean="0"/>
              <a:t>?  </a:t>
            </a:r>
            <a:r>
              <a:rPr lang="en-US" sz="3200" b="1" dirty="0" smtClean="0">
                <a:solidFill>
                  <a:srgbClr val="FF0000"/>
                </a:solidFill>
              </a:rPr>
              <a:t>Yes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endParaRPr lang="en-US" altLang="zh-TW" sz="1000" dirty="0" smtClean="0">
              <a:ea typeface="新細明體" pitchFamily="18" charset="-120"/>
            </a:endParaRPr>
          </a:p>
        </p:txBody>
      </p: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33234313" y="7792787"/>
            <a:ext cx="9555162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-123" charset="0"/>
                <a:ea typeface="ＭＳ Ｐゴシック" pitchFamily="-123" charset="-128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/>
              <a:t>Group differences in complex sentence </a:t>
            </a:r>
            <a:r>
              <a:rPr lang="en-US" sz="3200" b="1" dirty="0" smtClean="0"/>
              <a:t>measures</a:t>
            </a:r>
          </a:p>
          <a:p>
            <a:pPr marL="457200" indent="-457200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altLang="zh-TW" sz="3200" dirty="0" smtClean="0">
                <a:ea typeface="新細明體" pitchFamily="18" charset="-120"/>
              </a:rPr>
              <a:t>Subordination Index: TL &gt; LI (for all three age groups)</a:t>
            </a:r>
          </a:p>
          <a:p>
            <a:pPr marL="457200" indent="-457200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altLang="zh-TW" sz="3200" dirty="0" smtClean="0">
                <a:ea typeface="新細明體" pitchFamily="18" charset="-120"/>
              </a:rPr>
              <a:t>Nonfinite Index: TL &gt; LI (for 4- and 8-year-olds only)</a:t>
            </a:r>
          </a:p>
          <a:p>
            <a:pPr marL="457200" indent="-457200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altLang="zh-TW" sz="3200" dirty="0" smtClean="0">
                <a:ea typeface="新細明體" pitchFamily="18" charset="-120"/>
              </a:rPr>
              <a:t>Complexity Index: TL &gt; LI (for all three age groups)</a:t>
            </a:r>
          </a:p>
          <a:p>
            <a:pPr marL="457200" indent="-457200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en-US" altLang="zh-TW" sz="2000" dirty="0" smtClean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sz="3200" b="1" dirty="0" smtClean="0"/>
              <a:t>Diagnostic accuracy of </a:t>
            </a:r>
            <a:r>
              <a:rPr lang="en-US" sz="3200" b="1" dirty="0"/>
              <a:t>complex sentence </a:t>
            </a:r>
            <a:r>
              <a:rPr lang="en-US" sz="3200" b="1" dirty="0" smtClean="0"/>
              <a:t>measures</a:t>
            </a:r>
            <a:endParaRPr lang="en-US" altLang="zh-TW" sz="2000" dirty="0">
              <a:ea typeface="新細明體" pitchFamily="18" charset="-120"/>
            </a:endParaRPr>
          </a:p>
        </p:txBody>
      </p:sp>
      <p:sp>
        <p:nvSpPr>
          <p:cNvPr id="9220" name="Text Box 14"/>
          <p:cNvSpPr txBox="1">
            <a:spLocks noChangeArrowheads="1"/>
          </p:cNvSpPr>
          <p:nvPr/>
        </p:nvSpPr>
        <p:spPr bwMode="auto">
          <a:xfrm>
            <a:off x="11839575" y="23588328"/>
            <a:ext cx="93900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marL="457200" indent="-4572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zh-TW" sz="3200" dirty="0" smtClean="0">
                <a:ea typeface="新細明體" pitchFamily="18" charset="-120"/>
              </a:rPr>
              <a:t>Did children with typical language (TL) and children with language impairment (LI) differ in the complex sentence </a:t>
            </a:r>
            <a:r>
              <a:rPr lang="en-US" altLang="zh-TW" sz="3200" dirty="0">
                <a:ea typeface="新細明體" pitchFamily="18" charset="-120"/>
              </a:rPr>
              <a:t>measures </a:t>
            </a:r>
            <a:r>
              <a:rPr lang="en-US" altLang="zh-TW" sz="3200" dirty="0" smtClean="0">
                <a:ea typeface="新細明體" pitchFamily="18" charset="-120"/>
              </a:rPr>
              <a:t>(</a:t>
            </a:r>
            <a:r>
              <a:rPr lang="en-US" altLang="zh-TW" sz="3200" dirty="0">
                <a:ea typeface="新細明體" pitchFamily="18" charset="-120"/>
              </a:rPr>
              <a:t>i.e., SI, NI, CI) across </a:t>
            </a:r>
            <a:r>
              <a:rPr lang="en-US" altLang="zh-TW" sz="3200" dirty="0" smtClean="0">
                <a:ea typeface="新細明體" pitchFamily="18" charset="-120"/>
              </a:rPr>
              <a:t>ages?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zh-TW" sz="3200" dirty="0" smtClean="0">
                <a:ea typeface="新細明體" pitchFamily="18" charset="-120"/>
              </a:rPr>
              <a:t>Did the complex sentence measures have at least acceptable diagnostic accuracy across ages?</a:t>
            </a:r>
            <a:endParaRPr lang="en-US" altLang="zh-TW" sz="3200" dirty="0">
              <a:ea typeface="新細明體" pitchFamily="18" charset="-120"/>
            </a:endParaRP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1014413" y="7273925"/>
            <a:ext cx="9429750" cy="584200"/>
          </a:xfrm>
          <a:prstGeom prst="rect">
            <a:avLst/>
          </a:prstGeom>
          <a:solidFill>
            <a:srgbClr val="E593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8F8F8"/>
                </a:solidFill>
                <a:latin typeface="Trebuchet MS" pitchFamily="34" charset="0"/>
              </a:rPr>
              <a:t>Standardized tests: Why are they not enough?</a:t>
            </a:r>
          </a:p>
        </p:txBody>
      </p:sp>
      <p:sp>
        <p:nvSpPr>
          <p:cNvPr id="9254" name="Text Box 14"/>
          <p:cNvSpPr txBox="1">
            <a:spLocks noChangeArrowheads="1"/>
          </p:cNvSpPr>
          <p:nvPr/>
        </p:nvSpPr>
        <p:spPr bwMode="auto">
          <a:xfrm>
            <a:off x="933450" y="23527291"/>
            <a:ext cx="9772650" cy="837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1200150" indent="-4572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1200"/>
              </a:spcBef>
              <a:defRPr/>
            </a:pPr>
            <a:r>
              <a:rPr lang="en-US" altLang="en-US" sz="3200" b="1" dirty="0" smtClean="0"/>
              <a:t>A </a:t>
            </a:r>
            <a:r>
              <a:rPr lang="en-US" altLang="en-US" sz="3200" b="1" dirty="0"/>
              <a:t>complex sentence is an independent clause plus one or more </a:t>
            </a:r>
            <a:r>
              <a:rPr lang="en-US" altLang="en-US" sz="3200" b="1" u="sng" dirty="0"/>
              <a:t>dependent clauses</a:t>
            </a:r>
            <a:r>
              <a:rPr lang="en-US" altLang="en-US" sz="3200" b="1" dirty="0"/>
              <a:t>.  </a:t>
            </a:r>
            <a:r>
              <a:rPr lang="en-US" altLang="en-US" sz="3200" b="1" dirty="0" smtClean="0"/>
              <a:t> </a:t>
            </a:r>
            <a:endParaRPr lang="en-US" altLang="en-US" sz="3200" dirty="0" smtClean="0"/>
          </a:p>
          <a:p>
            <a:pPr marL="228600" indent="-228600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Finite dependent clauses (Subordinate clauses)</a:t>
            </a:r>
          </a:p>
          <a:p>
            <a:pPr marL="628650" lvl="1" indent="-228600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Adverbial clauses: </a:t>
            </a:r>
            <a:r>
              <a:rPr lang="en-US" sz="3200" i="1" u="sng" dirty="0" smtClean="0">
                <a:solidFill>
                  <a:srgbClr val="FF0000"/>
                </a:solidFill>
              </a:rPr>
              <a:t>After </a:t>
            </a:r>
            <a:r>
              <a:rPr lang="en-US" sz="3200" i="1" u="sng" dirty="0">
                <a:solidFill>
                  <a:srgbClr val="FF0000"/>
                </a:solidFill>
              </a:rPr>
              <a:t>she </a:t>
            </a:r>
            <a:r>
              <a:rPr lang="en-US" sz="3200" i="1" u="sng" dirty="0" smtClean="0">
                <a:solidFill>
                  <a:srgbClr val="FF0000"/>
                </a:solidFill>
              </a:rPr>
              <a:t>lost </a:t>
            </a:r>
            <a:r>
              <a:rPr lang="en-US" sz="3200" i="1" u="sng" dirty="0">
                <a:solidFill>
                  <a:srgbClr val="FF0000"/>
                </a:solidFill>
              </a:rPr>
              <a:t>it</a:t>
            </a:r>
            <a:r>
              <a:rPr lang="en-US" sz="3200" i="1" dirty="0">
                <a:solidFill>
                  <a:srgbClr val="0000FF"/>
                </a:solidFill>
              </a:rPr>
              <a:t>,</a:t>
            </a:r>
            <a:r>
              <a:rPr lang="en-US" sz="3200" dirty="0">
                <a:solidFill>
                  <a:srgbClr val="0000FF"/>
                </a:solidFill>
              </a:rPr>
              <a:t> he was really mad.</a:t>
            </a:r>
            <a:endParaRPr lang="en-US" altLang="en-US" sz="3200" dirty="0" smtClean="0">
              <a:solidFill>
                <a:srgbClr val="0000FF"/>
              </a:solidFill>
            </a:endParaRPr>
          </a:p>
          <a:p>
            <a:pPr marL="628650" lvl="1" indent="-228600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Nominal clauses:</a:t>
            </a:r>
            <a:r>
              <a:rPr lang="en-US" sz="3200" dirty="0" smtClean="0">
                <a:solidFill>
                  <a:srgbClr val="0000FF"/>
                </a:solidFill>
              </a:rPr>
              <a:t>  </a:t>
            </a:r>
            <a:r>
              <a:rPr lang="en-US" sz="3200" i="1" dirty="0" smtClean="0">
                <a:solidFill>
                  <a:srgbClr val="0000FF"/>
                </a:solidFill>
              </a:rPr>
              <a:t>She </a:t>
            </a:r>
            <a:r>
              <a:rPr lang="en-US" sz="3200" i="1" dirty="0">
                <a:solidFill>
                  <a:srgbClr val="0000FF"/>
                </a:solidFill>
              </a:rPr>
              <a:t>thought </a:t>
            </a:r>
            <a:r>
              <a:rPr lang="en-US" sz="3200" i="1" u="sng" dirty="0">
                <a:solidFill>
                  <a:srgbClr val="FF0000"/>
                </a:solidFill>
              </a:rPr>
              <a:t>the plane was cool</a:t>
            </a:r>
            <a:r>
              <a:rPr lang="en-US" sz="3200" i="1" dirty="0">
                <a:solidFill>
                  <a:srgbClr val="0000FF"/>
                </a:solidFill>
              </a:rPr>
              <a:t>.</a:t>
            </a:r>
            <a:endParaRPr lang="en-US" altLang="en-US" sz="3200" dirty="0" smtClean="0">
              <a:solidFill>
                <a:srgbClr val="0000FF"/>
              </a:solidFill>
            </a:endParaRPr>
          </a:p>
          <a:p>
            <a:pPr marL="628650" lvl="1" indent="-228600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Relative clauses</a:t>
            </a:r>
            <a:r>
              <a:rPr lang="en-US" altLang="en-US" sz="3200" dirty="0" smtClean="0">
                <a:solidFill>
                  <a:srgbClr val="0000FF"/>
                </a:solidFill>
              </a:rPr>
              <a:t>:  </a:t>
            </a:r>
            <a:r>
              <a:rPr lang="en-US" altLang="en-US" sz="3200" i="1" dirty="0" smtClean="0">
                <a:solidFill>
                  <a:srgbClr val="0000FF"/>
                </a:solidFill>
              </a:rPr>
              <a:t>He </a:t>
            </a:r>
            <a:r>
              <a:rPr lang="en-US" sz="3200" i="1" dirty="0" smtClean="0">
                <a:solidFill>
                  <a:srgbClr val="0000FF"/>
                </a:solidFill>
              </a:rPr>
              <a:t>used </a:t>
            </a:r>
            <a:r>
              <a:rPr lang="en-US" sz="3200" i="1" dirty="0">
                <a:solidFill>
                  <a:srgbClr val="0000FF"/>
                </a:solidFill>
              </a:rPr>
              <a:t>the net </a:t>
            </a:r>
            <a:r>
              <a:rPr lang="en-US" sz="3200" i="1" u="sng" dirty="0">
                <a:solidFill>
                  <a:srgbClr val="FF0000"/>
                </a:solidFill>
              </a:rPr>
              <a:t>that was by the pool</a:t>
            </a:r>
            <a:r>
              <a:rPr lang="en-US" sz="3200" i="1" dirty="0">
                <a:solidFill>
                  <a:srgbClr val="0000FF"/>
                </a:solidFill>
              </a:rPr>
              <a:t>.</a:t>
            </a:r>
            <a:endParaRPr lang="en-US" altLang="en-US" sz="3200" i="1" dirty="0" smtClean="0">
              <a:solidFill>
                <a:srgbClr val="0000FF"/>
              </a:solidFill>
            </a:endParaRPr>
          </a:p>
          <a:p>
            <a:pPr marL="228600" indent="-228600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Nonfinite dependent clauses</a:t>
            </a:r>
            <a:endParaRPr lang="en-US" altLang="en-US" sz="3200" dirty="0" smtClean="0"/>
          </a:p>
          <a:p>
            <a:pPr marL="625475" lvl="1" indent="-282575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Infinitive clauses: </a:t>
            </a:r>
            <a:r>
              <a:rPr lang="en-US" sz="3200" i="1" dirty="0">
                <a:solidFill>
                  <a:srgbClr val="0000FF"/>
                </a:solidFill>
              </a:rPr>
              <a:t>She </a:t>
            </a:r>
            <a:r>
              <a:rPr lang="en-US" sz="3200" i="1" dirty="0" smtClean="0">
                <a:solidFill>
                  <a:srgbClr val="0000FF"/>
                </a:solidFill>
              </a:rPr>
              <a:t>wanted </a:t>
            </a:r>
            <a:r>
              <a:rPr lang="en-US" sz="3200" i="1" u="sng" dirty="0">
                <a:solidFill>
                  <a:srgbClr val="FF0000"/>
                </a:solidFill>
              </a:rPr>
              <a:t>to ask for help</a:t>
            </a:r>
            <a:r>
              <a:rPr lang="en-US" sz="3200" i="1" dirty="0">
                <a:solidFill>
                  <a:srgbClr val="0000FF"/>
                </a:solidFill>
              </a:rPr>
              <a:t>.</a:t>
            </a:r>
            <a:endParaRPr lang="en-US" altLang="en-US" sz="3200" i="1" dirty="0" smtClean="0">
              <a:solidFill>
                <a:srgbClr val="0000FF"/>
              </a:solidFill>
            </a:endParaRPr>
          </a:p>
          <a:p>
            <a:pPr marL="625475" lvl="1" indent="-282575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Bare infinitive clauses: </a:t>
            </a:r>
            <a:r>
              <a:rPr lang="en-US" sz="3200" i="1" dirty="0" smtClean="0">
                <a:solidFill>
                  <a:srgbClr val="0000FF"/>
                </a:solidFill>
              </a:rPr>
              <a:t>He helped her </a:t>
            </a:r>
            <a:r>
              <a:rPr lang="en-US" sz="3200" i="1" u="sng" dirty="0" smtClean="0">
                <a:solidFill>
                  <a:srgbClr val="FF0000"/>
                </a:solidFill>
              </a:rPr>
              <a:t>get the ball</a:t>
            </a:r>
            <a:r>
              <a:rPr lang="en-US" sz="3200" i="1" dirty="0" smtClean="0">
                <a:solidFill>
                  <a:srgbClr val="0000FF"/>
                </a:solidFill>
              </a:rPr>
              <a:t>.</a:t>
            </a:r>
            <a:endParaRPr lang="en-US" altLang="en-US" sz="3200" dirty="0" smtClean="0"/>
          </a:p>
          <a:p>
            <a:pPr marL="625475" lvl="1" indent="-282575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Gerund </a:t>
            </a:r>
            <a:r>
              <a:rPr lang="en-US" altLang="en-US" sz="3200" dirty="0"/>
              <a:t>clauses: </a:t>
            </a:r>
            <a:r>
              <a:rPr lang="en-US" altLang="en-US" sz="3200" i="1" dirty="0">
                <a:solidFill>
                  <a:srgbClr val="0000FF"/>
                </a:solidFill>
              </a:rPr>
              <a:t>She made </a:t>
            </a:r>
            <a:r>
              <a:rPr lang="en-US" altLang="en-US" sz="3200" i="1" dirty="0" smtClean="0">
                <a:solidFill>
                  <a:srgbClr val="0000FF"/>
                </a:solidFill>
              </a:rPr>
              <a:t>a </a:t>
            </a:r>
            <a:r>
              <a:rPr lang="en-US" altLang="en-US" sz="3200" i="1" dirty="0">
                <a:solidFill>
                  <a:srgbClr val="0000FF"/>
                </a:solidFill>
              </a:rPr>
              <a:t>mistake by </a:t>
            </a:r>
            <a:r>
              <a:rPr lang="en-US" altLang="en-US" sz="3200" i="1" u="sng" dirty="0">
                <a:solidFill>
                  <a:srgbClr val="FF0000"/>
                </a:solidFill>
              </a:rPr>
              <a:t>dropping </a:t>
            </a:r>
            <a:r>
              <a:rPr lang="en-US" altLang="en-US" sz="3200" i="1" u="sng" dirty="0" smtClean="0">
                <a:solidFill>
                  <a:srgbClr val="FF0000"/>
                </a:solidFill>
              </a:rPr>
              <a:t>it</a:t>
            </a:r>
            <a:r>
              <a:rPr lang="en-US" altLang="en-US" sz="3200" i="1" dirty="0" smtClean="0">
                <a:solidFill>
                  <a:srgbClr val="0000FF"/>
                </a:solidFill>
              </a:rPr>
              <a:t>.</a:t>
            </a:r>
            <a:r>
              <a:rPr lang="en-US" altLang="en-US" sz="3200" dirty="0" smtClean="0"/>
              <a:t> </a:t>
            </a:r>
            <a:endParaRPr lang="en-US" altLang="en-US" sz="3200" dirty="0"/>
          </a:p>
          <a:p>
            <a:pPr marL="625475" lvl="1" indent="-282575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Present participle clauses: </a:t>
            </a:r>
            <a:r>
              <a:rPr lang="en-US" altLang="en-US" sz="3200" i="1" dirty="0" smtClean="0">
                <a:solidFill>
                  <a:srgbClr val="0000FF"/>
                </a:solidFill>
              </a:rPr>
              <a:t>She saw him </a:t>
            </a:r>
            <a:r>
              <a:rPr lang="en-US" altLang="en-US" sz="3200" i="1" u="sng" dirty="0" smtClean="0">
                <a:solidFill>
                  <a:srgbClr val="FF0000"/>
                </a:solidFill>
              </a:rPr>
              <a:t>walking</a:t>
            </a:r>
            <a:r>
              <a:rPr lang="en-US" altLang="en-US" sz="3200" dirty="0" smtClean="0"/>
              <a:t>.</a:t>
            </a:r>
            <a:endParaRPr lang="en-US" altLang="en-US" sz="3200" dirty="0"/>
          </a:p>
          <a:p>
            <a:pPr marL="625475" lvl="1" indent="-282575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Past participle clauses: </a:t>
            </a:r>
            <a:r>
              <a:rPr lang="en-US" altLang="en-US" sz="3200" i="1" dirty="0" smtClean="0">
                <a:solidFill>
                  <a:srgbClr val="0000FF"/>
                </a:solidFill>
              </a:rPr>
              <a:t>The wagon had a flag </a:t>
            </a:r>
            <a:r>
              <a:rPr lang="en-US" altLang="en-US" sz="3200" i="1" u="sng" dirty="0" smtClean="0">
                <a:solidFill>
                  <a:srgbClr val="FF0000"/>
                </a:solidFill>
              </a:rPr>
              <a:t>tied to it</a:t>
            </a:r>
            <a:r>
              <a:rPr lang="en-US" altLang="en-US" sz="3200" i="1" dirty="0" smtClean="0">
                <a:solidFill>
                  <a:srgbClr val="0000FF"/>
                </a:solidFill>
              </a:rPr>
              <a:t>. </a:t>
            </a:r>
            <a:endParaRPr lang="en-US" altLang="en-US" sz="3200" i="1" dirty="0">
              <a:solidFill>
                <a:srgbClr val="0000FF"/>
              </a:solidFill>
            </a:endParaRPr>
          </a:p>
        </p:txBody>
      </p:sp>
      <p:sp>
        <p:nvSpPr>
          <p:cNvPr id="9223" name="Text Box 405"/>
          <p:cNvSpPr txBox="1">
            <a:spLocks noChangeArrowheads="1"/>
          </p:cNvSpPr>
          <p:nvPr/>
        </p:nvSpPr>
        <p:spPr bwMode="auto">
          <a:xfrm>
            <a:off x="11772900" y="27656755"/>
            <a:ext cx="9626600" cy="646113"/>
          </a:xfrm>
          <a:prstGeom prst="rect">
            <a:avLst/>
          </a:prstGeom>
          <a:solidFill>
            <a:srgbClr val="E59319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>
                <a:solidFill>
                  <a:srgbClr val="F8F8F8"/>
                </a:solidFill>
                <a:latin typeface="Trebuchet MS" pitchFamily="34" charset="0"/>
              </a:rPr>
              <a:t>Participants</a:t>
            </a:r>
            <a:endParaRPr lang="en-US" altLang="en-US" sz="3200" b="1">
              <a:solidFill>
                <a:srgbClr val="F8F8F8"/>
              </a:solidFill>
              <a:latin typeface="Trebuchet MS" pitchFamily="34" charset="0"/>
            </a:endParaRPr>
          </a:p>
        </p:txBody>
      </p:sp>
      <p:sp>
        <p:nvSpPr>
          <p:cNvPr id="9224" name="Text Box 424"/>
          <p:cNvSpPr txBox="1">
            <a:spLocks noChangeArrowheads="1"/>
          </p:cNvSpPr>
          <p:nvPr/>
        </p:nvSpPr>
        <p:spPr bwMode="auto">
          <a:xfrm>
            <a:off x="22553613" y="7300913"/>
            <a:ext cx="9444037" cy="584200"/>
          </a:xfrm>
          <a:prstGeom prst="rect">
            <a:avLst/>
          </a:prstGeom>
          <a:solidFill>
            <a:srgbClr val="E593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8F8F8"/>
                </a:solidFill>
                <a:latin typeface="Trebuchet MS" pitchFamily="34" charset="0"/>
              </a:rPr>
              <a:t>Procedure &amp; Analysis</a:t>
            </a:r>
          </a:p>
        </p:txBody>
      </p:sp>
      <p:sp>
        <p:nvSpPr>
          <p:cNvPr id="9225" name="Text Box 461"/>
          <p:cNvSpPr txBox="1">
            <a:spLocks noChangeArrowheads="1"/>
          </p:cNvSpPr>
          <p:nvPr/>
        </p:nvSpPr>
        <p:spPr bwMode="auto">
          <a:xfrm>
            <a:off x="33370838" y="19985526"/>
            <a:ext cx="9383712" cy="584200"/>
          </a:xfrm>
          <a:prstGeom prst="rect">
            <a:avLst/>
          </a:prstGeom>
          <a:solidFill>
            <a:srgbClr val="E593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F8F8F8"/>
                </a:solidFill>
                <a:latin typeface="Trebuchet MS" pitchFamily="34" charset="0"/>
              </a:rPr>
              <a:t>Concluding </a:t>
            </a:r>
            <a:r>
              <a:rPr lang="en-US" altLang="en-US" sz="3200" b="1" dirty="0" smtClean="0">
                <a:solidFill>
                  <a:srgbClr val="F8F8F8"/>
                </a:solidFill>
                <a:latin typeface="Trebuchet MS" pitchFamily="34" charset="0"/>
              </a:rPr>
              <a:t>Thoughts</a:t>
            </a:r>
            <a:endParaRPr lang="en-US" altLang="en-US" sz="3200" b="1" dirty="0">
              <a:solidFill>
                <a:srgbClr val="F8F8F8"/>
              </a:solidFill>
              <a:latin typeface="Trebuchet MS" pitchFamily="34" charset="0"/>
            </a:endParaRPr>
          </a:p>
        </p:txBody>
      </p:sp>
      <p:sp>
        <p:nvSpPr>
          <p:cNvPr id="9226" name="Text Box 478"/>
          <p:cNvSpPr txBox="1">
            <a:spLocks noChangeArrowheads="1"/>
          </p:cNvSpPr>
          <p:nvPr/>
        </p:nvSpPr>
        <p:spPr bwMode="auto">
          <a:xfrm>
            <a:off x="33370838" y="7305675"/>
            <a:ext cx="9409112" cy="584200"/>
          </a:xfrm>
          <a:prstGeom prst="rect">
            <a:avLst/>
          </a:prstGeom>
          <a:solidFill>
            <a:srgbClr val="E593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8F8F8"/>
                </a:solidFill>
                <a:latin typeface="Trebuchet MS" pitchFamily="34" charset="0"/>
              </a:rPr>
              <a:t>Results</a:t>
            </a:r>
          </a:p>
        </p:txBody>
      </p:sp>
      <p:sp>
        <p:nvSpPr>
          <p:cNvPr id="9227" name="Rectangle 5"/>
          <p:cNvSpPr>
            <a:spLocks noChangeArrowheads="1"/>
          </p:cNvSpPr>
          <p:nvPr/>
        </p:nvSpPr>
        <p:spPr bwMode="auto">
          <a:xfrm>
            <a:off x="893763" y="2449951"/>
            <a:ext cx="41224200" cy="3816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3" tIns="45614" rIns="91243" bIns="4561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</a:pPr>
            <a:r>
              <a:rPr lang="en-US" altLang="en-US" sz="6400" b="1" dirty="0" smtClean="0">
                <a:solidFill>
                  <a:srgbClr val="FFFFFF"/>
                </a:solidFill>
                <a:latin typeface="Trebuchet MS" pitchFamily="34" charset="0"/>
              </a:rPr>
              <a:t>How well do complex sentence measures differentiate children with and without language impairment?</a:t>
            </a:r>
          </a:p>
          <a:p>
            <a:pPr algn="ctr" eaLnBrk="1" hangingPunct="1">
              <a:spcAft>
                <a:spcPts val="1200"/>
              </a:spcAft>
            </a:pPr>
            <a:r>
              <a:rPr lang="en-US" altLang="en-US" sz="6400" b="1" dirty="0" smtClean="0">
                <a:solidFill>
                  <a:srgbClr val="FFFFFF"/>
                </a:solidFill>
                <a:latin typeface="Trebuchet MS" pitchFamily="34" charset="0"/>
              </a:rPr>
              <a:t>Evidence from a narrative generation task</a:t>
            </a:r>
            <a:endParaRPr lang="en-US" altLang="en-US" sz="6400" b="1" dirty="0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spcAft>
                <a:spcPts val="600"/>
              </a:spcAft>
            </a:pPr>
            <a:endParaRPr lang="en-US" altLang="en-US" sz="1200" b="1" dirty="0" smtClean="0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altLang="en-US" sz="3600" b="1" dirty="0" smtClean="0">
                <a:solidFill>
                  <a:srgbClr val="FFFFFF"/>
                </a:solidFill>
                <a:latin typeface="Trebuchet MS" pitchFamily="34" charset="0"/>
              </a:rPr>
              <a:t>Ling-Yu </a:t>
            </a:r>
            <a:r>
              <a:rPr lang="en-US" altLang="en-US" sz="3600" b="1" dirty="0" err="1" smtClean="0">
                <a:solidFill>
                  <a:srgbClr val="FFFFFF"/>
                </a:solidFill>
                <a:latin typeface="Trebuchet MS" pitchFamily="34" charset="0"/>
              </a:rPr>
              <a:t>Guo</a:t>
            </a:r>
            <a:r>
              <a:rPr lang="en-US" altLang="en-US" sz="3600" b="1" dirty="0" smtClean="0">
                <a:solidFill>
                  <a:srgbClr val="FFFFFF"/>
                </a:solidFill>
                <a:latin typeface="Trebuchet MS" pitchFamily="34" charset="0"/>
              </a:rPr>
              <a:t> (lingyugu@buffalo.edu), </a:t>
            </a:r>
            <a:r>
              <a:rPr lang="en-US" altLang="en-US" sz="3600" b="1" dirty="0" smtClean="0">
                <a:solidFill>
                  <a:srgbClr val="FFFFFF"/>
                </a:solidFill>
                <a:latin typeface="Trebuchet MS" pitchFamily="34" charset="0"/>
              </a:rPr>
              <a:t>Phyllis Schneider*, Alyssa </a:t>
            </a:r>
            <a:r>
              <a:rPr lang="en-US" altLang="en-US" sz="3600" b="1" dirty="0" err="1" smtClean="0">
                <a:solidFill>
                  <a:srgbClr val="FFFFFF"/>
                </a:solidFill>
                <a:latin typeface="Trebuchet MS" pitchFamily="34" charset="0"/>
              </a:rPr>
              <a:t>Cavallari</a:t>
            </a:r>
            <a:r>
              <a:rPr lang="en-US" altLang="en-US" sz="3600" b="1" dirty="0" smtClean="0">
                <a:solidFill>
                  <a:srgbClr val="FFFFFF"/>
                </a:solidFill>
                <a:latin typeface="Trebuchet MS" pitchFamily="34" charset="0"/>
              </a:rPr>
              <a:t>, &amp; Kerry Steed</a:t>
            </a:r>
          </a:p>
          <a:p>
            <a:pPr algn="ctr">
              <a:spcAft>
                <a:spcPts val="0"/>
              </a:spcAft>
            </a:pPr>
            <a:r>
              <a:rPr lang="en-US" altLang="en-US" sz="3600" b="1" dirty="0" smtClean="0">
                <a:solidFill>
                  <a:srgbClr val="FFFFFF"/>
                </a:solidFill>
                <a:latin typeface="Trebuchet MS" pitchFamily="34" charset="0"/>
              </a:rPr>
              <a:t>University at Buffalo, University of Alberta</a:t>
            </a:r>
            <a:r>
              <a:rPr lang="en-US" altLang="en-US" sz="3600" b="1" dirty="0" smtClean="0">
                <a:solidFill>
                  <a:srgbClr val="FFFFFF"/>
                </a:solidFill>
                <a:latin typeface="Trebuchet MS" pitchFamily="34" charset="0"/>
              </a:rPr>
              <a:t>*</a:t>
            </a:r>
            <a:endParaRPr lang="en-US" altLang="en-US" sz="4800" b="1" dirty="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9260" name="Rectangle 80"/>
          <p:cNvSpPr>
            <a:spLocks noChangeArrowheads="1"/>
          </p:cNvSpPr>
          <p:nvPr/>
        </p:nvSpPr>
        <p:spPr bwMode="auto">
          <a:xfrm>
            <a:off x="22809200" y="8154242"/>
            <a:ext cx="8804275" cy="1089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914400" indent="-4572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1200"/>
              </a:spcBef>
              <a:defRPr/>
            </a:pPr>
            <a:r>
              <a:rPr lang="en-US" altLang="en-US" sz="3200" b="1" dirty="0" smtClean="0"/>
              <a:t>Narrative sample collection and processing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A narrative sample was collected from each child using six sets of pictures (Schneider et al., 2006). 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endParaRPr lang="en-US" altLang="en-US" sz="3200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endParaRPr lang="en-US" altLang="en-US" sz="3200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endParaRPr lang="en-US" altLang="en-US" sz="3200" dirty="0" smtClean="0"/>
          </a:p>
          <a:p>
            <a:pPr marL="0" indent="0" eaLnBrk="1" hangingPunct="1">
              <a:spcBef>
                <a:spcPts val="1200"/>
              </a:spcBef>
              <a:defRPr/>
            </a:pPr>
            <a:endParaRPr lang="en-US" altLang="en-US" sz="4800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endParaRPr lang="en-US" altLang="en-US" sz="4000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endParaRPr lang="en-US" altLang="en-US" sz="4000" dirty="0" smtClean="0"/>
          </a:p>
          <a:p>
            <a:pPr marL="0" indent="0" algn="ctr" eaLnBrk="1" hangingPunct="1">
              <a:spcBef>
                <a:spcPts val="1200"/>
              </a:spcBef>
              <a:defRPr/>
            </a:pPr>
            <a:r>
              <a:rPr lang="en-US" altLang="en-US" sz="2800" dirty="0" smtClean="0"/>
              <a:t>(http://www.rehabmed.ualberta.ca/spa/enni)</a:t>
            </a:r>
            <a:endParaRPr lang="en-US" altLang="en-US" sz="1800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Utterances were segmented into C-units (i.e., an independent clause plus any number of dependent </a:t>
            </a:r>
            <a:r>
              <a:rPr lang="en-US" altLang="en-US" sz="3200" dirty="0" smtClean="0"/>
              <a:t>clauses; fragments that express complete thoughts). </a:t>
            </a:r>
            <a:endParaRPr lang="en-US" altLang="en-US" sz="3200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Only C-units that had at least a verb were </a:t>
            </a:r>
            <a:r>
              <a:rPr lang="en-US" altLang="en-US" sz="3200" dirty="0" smtClean="0"/>
              <a:t>included</a:t>
            </a:r>
            <a:r>
              <a:rPr lang="en-US" altLang="en-US" sz="3200" dirty="0" smtClean="0"/>
              <a:t>. 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Summary of background and narrative measures  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endParaRPr lang="en-US" altLang="en-US" sz="3200" dirty="0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endParaRPr lang="en-US" altLang="en-US" sz="3200" dirty="0" smtClean="0"/>
          </a:p>
        </p:txBody>
      </p:sp>
      <p:sp>
        <p:nvSpPr>
          <p:cNvPr id="9229" name="Rectangle 95"/>
          <p:cNvSpPr>
            <a:spLocks noChangeArrowheads="1"/>
          </p:cNvSpPr>
          <p:nvPr/>
        </p:nvSpPr>
        <p:spPr bwMode="auto">
          <a:xfrm>
            <a:off x="33534349" y="20695139"/>
            <a:ext cx="9404351" cy="710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463550" indent="-4635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sz="3200" dirty="0" smtClean="0"/>
              <a:t>Despite that children with LI were more limited in using complex sentences, the diagnostic accuracy of complex sentence measures was unacceptably low across three age groups.  </a:t>
            </a:r>
            <a:endParaRPr lang="en-US" altLang="en-US" sz="3200" dirty="0"/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sz="3200" dirty="0"/>
              <a:t>Clinical implications</a:t>
            </a:r>
          </a:p>
          <a:p>
            <a:pPr marL="914400" lvl="2" indent="-288925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sz="3200" dirty="0"/>
              <a:t>The present study does not support the use of complex sentence measures for identification purposes.</a:t>
            </a:r>
            <a:endParaRPr lang="en-US" altLang="en-US" sz="3200" dirty="0" smtClean="0"/>
          </a:p>
          <a:p>
            <a:pPr marL="914400" lvl="2" indent="-288925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sz="3200" dirty="0" smtClean="0"/>
              <a:t>However, the indices of complex sentences (e.g., SI, NI, CI) can be used to track the development of, or the treatment progress of, complex sentences.  </a:t>
            </a:r>
          </a:p>
          <a:p>
            <a:pPr marL="914400" lvl="2" indent="-288925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sz="3200" dirty="0" smtClean="0"/>
              <a:t>Children with LI start to show limited use of complex sentences as young as age 4. Thus, intervention of complex sentences should start at the preschool ages. </a:t>
            </a:r>
          </a:p>
        </p:txBody>
      </p:sp>
      <p:sp>
        <p:nvSpPr>
          <p:cNvPr id="9230" name="Text Box 461"/>
          <p:cNvSpPr txBox="1">
            <a:spLocks noChangeArrowheads="1"/>
          </p:cNvSpPr>
          <p:nvPr/>
        </p:nvSpPr>
        <p:spPr bwMode="auto">
          <a:xfrm>
            <a:off x="33405763" y="27831333"/>
            <a:ext cx="9383712" cy="584200"/>
          </a:xfrm>
          <a:prstGeom prst="rect">
            <a:avLst/>
          </a:prstGeom>
          <a:solidFill>
            <a:srgbClr val="E593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8F8F8"/>
                </a:solidFill>
                <a:latin typeface="Trebuchet MS" pitchFamily="34" charset="0"/>
              </a:rPr>
              <a:t>Acknowledgement, </a:t>
            </a:r>
            <a:r>
              <a:rPr lang="en-US" altLang="en-US" sz="3200" b="1" dirty="0">
                <a:solidFill>
                  <a:srgbClr val="F8F8F8"/>
                </a:solidFill>
                <a:latin typeface="Trebuchet MS" pitchFamily="34" charset="0"/>
              </a:rPr>
              <a:t>D</a:t>
            </a:r>
            <a:r>
              <a:rPr lang="en-US" altLang="en-US" sz="3200" b="1" dirty="0" smtClean="0">
                <a:solidFill>
                  <a:srgbClr val="F8F8F8"/>
                </a:solidFill>
                <a:latin typeface="Trebuchet MS" pitchFamily="34" charset="0"/>
              </a:rPr>
              <a:t>isclosure, &amp; References</a:t>
            </a:r>
            <a:endParaRPr lang="en-US" altLang="en-US" sz="3200" b="1" dirty="0">
              <a:solidFill>
                <a:srgbClr val="F8F8F8"/>
              </a:solidFill>
              <a:latin typeface="Trebuchet MS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3526413" y="28520308"/>
            <a:ext cx="92535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latin typeface="Arial Narrow" pitchFamily="-123" charset="0"/>
                <a:ea typeface="ＭＳ Ｐゴシック" pitchFamily="-123" charset="-128"/>
              </a:rPr>
              <a:t>Acknowledgement &amp; Disclosure:</a:t>
            </a:r>
            <a:endParaRPr lang="en-US" sz="2000" b="1" u="sng" dirty="0">
              <a:latin typeface="Arial Narrow" pitchFamily="-123" charset="0"/>
              <a:ea typeface="ＭＳ Ｐゴシック" pitchFamily="-123" charset="-128"/>
            </a:endParaRPr>
          </a:p>
          <a:p>
            <a:pPr>
              <a:spcBef>
                <a:spcPts val="0"/>
              </a:spcBef>
              <a:defRPr/>
            </a:pPr>
            <a:r>
              <a:rPr lang="en-US" sz="1600" dirty="0">
                <a:latin typeface="Arial Narrow" pitchFamily="-123" charset="0"/>
                <a:ea typeface="ＭＳ Ｐゴシック" pitchFamily="-123" charset="-128"/>
              </a:rPr>
              <a:t>This project was supported by Blackwell Language Research Grant award to the first author and a research grant from  the Children’s Health Foundation  of Northern Alberta awarded to the second author</a:t>
            </a:r>
            <a:r>
              <a:rPr lang="en-US" sz="1600" dirty="0" smtClean="0">
                <a:latin typeface="Arial Narrow" pitchFamily="-123" charset="0"/>
                <a:ea typeface="ＭＳ Ｐゴシック" pitchFamily="-123" charset="-128"/>
              </a:rPr>
              <a:t>. </a:t>
            </a:r>
            <a:r>
              <a:rPr lang="en-US" sz="1600" dirty="0">
                <a:latin typeface="Arial Narrow" pitchFamily="-123" charset="0"/>
                <a:ea typeface="ＭＳ Ｐゴシック" pitchFamily="-123" charset="-128"/>
              </a:rPr>
              <a:t>We thank </a:t>
            </a:r>
            <a:r>
              <a:rPr lang="en-US" sz="1600" dirty="0" smtClean="0">
                <a:latin typeface="Arial Narrow" pitchFamily="-123" charset="0"/>
                <a:ea typeface="ＭＳ Ｐゴシック" pitchFamily="-123" charset="-128"/>
              </a:rPr>
              <a:t>Amy Briggs,</a:t>
            </a:r>
            <a:r>
              <a:rPr lang="en-US" sz="1600" dirty="0" smtClean="0">
                <a:latin typeface="Arial Narrow" pitchFamily="-123" charset="0"/>
                <a:ea typeface="ＭＳ Ｐゴシック" pitchFamily="-123" charset="-128"/>
              </a:rPr>
              <a:t> Katelynn </a:t>
            </a:r>
            <a:r>
              <a:rPr lang="en-US" sz="1600" dirty="0" err="1" smtClean="0">
                <a:latin typeface="Arial Narrow" pitchFamily="-123" charset="0"/>
                <a:ea typeface="ＭＳ Ｐゴシック" pitchFamily="-123" charset="-128"/>
              </a:rPr>
              <a:t>Imagna</a:t>
            </a:r>
            <a:r>
              <a:rPr lang="en-US" sz="1600" dirty="0" smtClean="0">
                <a:latin typeface="Arial Narrow" pitchFamily="-123" charset="0"/>
                <a:ea typeface="ＭＳ Ｐゴシック" pitchFamily="-123" charset="-128"/>
              </a:rPr>
              <a:t>, Kayla </a:t>
            </a:r>
            <a:r>
              <a:rPr lang="en-US" sz="1600" dirty="0" err="1" smtClean="0">
                <a:latin typeface="Arial Narrow" pitchFamily="-123" charset="0"/>
                <a:ea typeface="ＭＳ Ｐゴシック" pitchFamily="-123" charset="-128"/>
              </a:rPr>
              <a:t>Kuehlewind</a:t>
            </a:r>
            <a:r>
              <a:rPr lang="en-US" sz="1600" dirty="0" smtClean="0">
                <a:latin typeface="Arial Narrow" pitchFamily="-123" charset="0"/>
                <a:ea typeface="ＭＳ Ｐゴシック" pitchFamily="-123" charset="-128"/>
              </a:rPr>
              <a:t>, and </a:t>
            </a:r>
            <a:r>
              <a:rPr lang="en-US" sz="1600" dirty="0" err="1" smtClean="0">
                <a:latin typeface="Arial Narrow" pitchFamily="-123" charset="0"/>
                <a:ea typeface="ＭＳ Ｐゴシック" pitchFamily="-123" charset="-128"/>
              </a:rPr>
              <a:t>Sanjana</a:t>
            </a:r>
            <a:r>
              <a:rPr lang="en-US" sz="1600" dirty="0" smtClean="0">
                <a:latin typeface="Arial Narrow" pitchFamily="-123" charset="0"/>
                <a:ea typeface="ＭＳ Ｐゴシック" pitchFamily="-123" charset="-128"/>
              </a:rPr>
              <a:t> Nair </a:t>
            </a:r>
            <a:r>
              <a:rPr lang="en-US" sz="1600" dirty="0" smtClean="0">
                <a:latin typeface="Arial Narrow" pitchFamily="-123" charset="0"/>
                <a:ea typeface="ＭＳ Ｐゴシック" pitchFamily="-123" charset="-128"/>
              </a:rPr>
              <a:t>for </a:t>
            </a:r>
            <a:r>
              <a:rPr lang="en-US" sz="1600" dirty="0">
                <a:latin typeface="Arial Narrow" pitchFamily="-123" charset="0"/>
                <a:ea typeface="ＭＳ Ｐゴシック" pitchFamily="-123" charset="-128"/>
              </a:rPr>
              <a:t>data coding.   </a:t>
            </a:r>
            <a:endParaRPr lang="en-US" sz="1600" dirty="0" smtClean="0">
              <a:latin typeface="Arial Narrow" pitchFamily="-123" charset="0"/>
              <a:ea typeface="ＭＳ Ｐゴシック" pitchFamily="-123" charset="-128"/>
            </a:endParaRPr>
          </a:p>
          <a:p>
            <a:pPr marL="395288" indent="-395288">
              <a:spcBef>
                <a:spcPts val="0"/>
              </a:spcBef>
              <a:defRPr/>
            </a:pPr>
            <a:endParaRPr lang="en-US" sz="1600" dirty="0" smtClean="0">
              <a:latin typeface="Arial Narrow" pitchFamily="-123" charset="0"/>
              <a:ea typeface="ＭＳ Ｐゴシック" pitchFamily="-123" charset="-128"/>
            </a:endParaRPr>
          </a:p>
          <a:p>
            <a:pPr marL="395288" indent="-395288">
              <a:spcBef>
                <a:spcPts val="0"/>
              </a:spcBef>
              <a:defRPr/>
            </a:pPr>
            <a:r>
              <a:rPr lang="en-US" sz="1600" dirty="0" smtClean="0"/>
              <a:t>Ling-Yu </a:t>
            </a:r>
            <a:r>
              <a:rPr lang="en-US" sz="1600" dirty="0" err="1" smtClean="0"/>
              <a:t>Guo</a:t>
            </a:r>
            <a:r>
              <a:rPr lang="en-US" sz="1600" dirty="0" smtClean="0"/>
              <a:t>: No conflict of interest; Phyllis Schneider: The author of ENNI, but has no financial relationship with ENNI</a:t>
            </a:r>
          </a:p>
          <a:p>
            <a:pPr marL="395288" indent="-395288">
              <a:spcBef>
                <a:spcPts val="0"/>
              </a:spcBef>
              <a:defRPr/>
            </a:pPr>
            <a:r>
              <a:rPr lang="en-US" sz="1600" dirty="0" smtClean="0"/>
              <a:t>Alyssa </a:t>
            </a:r>
            <a:r>
              <a:rPr lang="en-US" sz="1600" dirty="0" err="1" smtClean="0"/>
              <a:t>Cavallari</a:t>
            </a:r>
            <a:r>
              <a:rPr lang="en-US" sz="1600" dirty="0"/>
              <a:t>:</a:t>
            </a:r>
            <a:r>
              <a:rPr lang="en-US" sz="1600" dirty="0" smtClean="0"/>
              <a:t> No conflict of interest; Kerry Steed: No conflict of interest</a:t>
            </a:r>
            <a:endParaRPr lang="en-US" sz="1600" dirty="0"/>
          </a:p>
          <a:p>
            <a:pPr>
              <a:spcBef>
                <a:spcPct val="50000"/>
              </a:spcBef>
              <a:defRPr/>
            </a:pPr>
            <a:r>
              <a:rPr lang="en-US" sz="2000" b="1" u="sng" dirty="0" smtClean="0">
                <a:latin typeface="Arial Narrow" pitchFamily="-123" charset="0"/>
                <a:ea typeface="ＭＳ Ｐゴシック" pitchFamily="-123" charset="-128"/>
              </a:rPr>
              <a:t>Selected </a:t>
            </a:r>
            <a:r>
              <a:rPr lang="en-US" sz="2000" b="1" u="sng" dirty="0">
                <a:latin typeface="Arial Narrow" pitchFamily="-123" charset="0"/>
                <a:ea typeface="ＭＳ Ｐゴシック" pitchFamily="-123" charset="-128"/>
              </a:rPr>
              <a:t>References</a:t>
            </a:r>
          </a:p>
          <a:p>
            <a:pPr marL="395288" indent="-395288">
              <a:spcBef>
                <a:spcPts val="0"/>
              </a:spcBef>
              <a:defRPr/>
            </a:pPr>
            <a:r>
              <a:rPr lang="en-US" sz="1600" dirty="0" smtClean="0"/>
              <a:t>Schneider</a:t>
            </a:r>
            <a:r>
              <a:rPr lang="en-US" sz="1600" dirty="0"/>
              <a:t>, P., Hayward, D., &amp; </a:t>
            </a:r>
            <a:r>
              <a:rPr lang="en-US" sz="1600" dirty="0" err="1"/>
              <a:t>Dubé</a:t>
            </a:r>
            <a:r>
              <a:rPr lang="en-US" sz="1600" dirty="0"/>
              <a:t>, R. V. (2006). Storytelling from pictures using the Edmonton narrative norms instrument. </a:t>
            </a:r>
            <a:r>
              <a:rPr lang="en-US" sz="1600" i="1" dirty="0"/>
              <a:t>Journal of Speech Language Pathology and Audiology, 30</a:t>
            </a:r>
            <a:r>
              <a:rPr lang="en-US" sz="1600" dirty="0"/>
              <a:t>(4), 224-238. </a:t>
            </a:r>
            <a:endParaRPr lang="en-US" sz="1600" dirty="0" smtClean="0"/>
          </a:p>
          <a:p>
            <a:pPr marL="395288" indent="-395288">
              <a:spcBef>
                <a:spcPts val="0"/>
              </a:spcBef>
              <a:defRPr/>
            </a:pPr>
            <a:r>
              <a:rPr lang="en-US" sz="1600" dirty="0" smtClean="0"/>
              <a:t>Scott</a:t>
            </a:r>
            <a:r>
              <a:rPr lang="en-US" sz="1600" dirty="0"/>
              <a:t>, C. M. (2014). One size does not fit all: Improving clinical practice in older children and adolescents with language and learning disorders. </a:t>
            </a:r>
            <a:r>
              <a:rPr lang="en-US" sz="1600" i="1" dirty="0"/>
              <a:t>Language, Speech, and Hearing Services in Schools, 45</a:t>
            </a:r>
            <a:r>
              <a:rPr lang="en-US" sz="1600" dirty="0"/>
              <a:t>(2), 145-152</a:t>
            </a:r>
            <a:endParaRPr lang="en-US" sz="1600" dirty="0"/>
          </a:p>
        </p:txBody>
      </p:sp>
      <p:sp>
        <p:nvSpPr>
          <p:cNvPr id="9264" name="Text Box 14"/>
          <p:cNvSpPr txBox="1">
            <a:spLocks noChangeArrowheads="1"/>
          </p:cNvSpPr>
          <p:nvPr/>
        </p:nvSpPr>
        <p:spPr bwMode="auto">
          <a:xfrm>
            <a:off x="933450" y="7643396"/>
            <a:ext cx="9390063" cy="1541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393700" indent="-3937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b="1" dirty="0" smtClean="0"/>
              <a:t>Why are standardized tests not enough in language assessment?</a:t>
            </a:r>
          </a:p>
          <a:p>
            <a:pPr marL="342900" indent="-342900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zh-TW" sz="3200" dirty="0">
                <a:ea typeface="新細明體" pitchFamily="18" charset="-120"/>
              </a:rPr>
              <a:t>Standardized </a:t>
            </a:r>
            <a:r>
              <a:rPr lang="en-US" altLang="zh-TW" sz="3200" dirty="0" smtClean="0">
                <a:ea typeface="新細明體" pitchFamily="18" charset="-120"/>
              </a:rPr>
              <a:t>language  tests typically evaluate what children know but </a:t>
            </a:r>
            <a:r>
              <a:rPr lang="en-US" altLang="zh-TW" sz="3200" u="sng" dirty="0" smtClean="0">
                <a:ea typeface="新細明體" pitchFamily="18" charset="-120"/>
              </a:rPr>
              <a:t>not what they do</a:t>
            </a:r>
            <a:r>
              <a:rPr lang="en-US" altLang="zh-TW" sz="3200" dirty="0" smtClean="0">
                <a:ea typeface="新細明體" pitchFamily="18" charset="-120"/>
              </a:rPr>
              <a:t> with this knowledge in real-life situations (</a:t>
            </a:r>
            <a:r>
              <a:rPr lang="en-US" altLang="zh-TW" sz="3200" dirty="0" err="1" smtClean="0">
                <a:ea typeface="新細明體" pitchFamily="18" charset="-120"/>
              </a:rPr>
              <a:t>Constanza</a:t>
            </a:r>
            <a:r>
              <a:rPr lang="en-US" altLang="zh-TW" sz="3200" dirty="0" smtClean="0">
                <a:ea typeface="新細明體" pitchFamily="18" charset="-120"/>
              </a:rPr>
              <a:t>-Smith, 2010).   </a:t>
            </a:r>
            <a:endParaRPr lang="en-US" altLang="zh-TW" sz="3200" dirty="0">
              <a:ea typeface="新細明體" pitchFamily="18" charset="-120"/>
            </a:endParaRPr>
          </a:p>
          <a:p>
            <a:pPr marL="342900" indent="-342900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In </a:t>
            </a:r>
            <a:r>
              <a:rPr lang="en-US" altLang="en-US" sz="3200" dirty="0" smtClean="0"/>
              <a:t>a review of 43 standardized tests, Spaulding et al. (2006) found that </a:t>
            </a:r>
            <a:r>
              <a:rPr lang="en-US" altLang="en-US" sz="3200" dirty="0" smtClean="0"/>
              <a:t>the majority of the tests had unacceptably </a:t>
            </a:r>
            <a:r>
              <a:rPr lang="en-US" altLang="en-US" sz="3200" u="sng" dirty="0" smtClean="0"/>
              <a:t>low diagnostic accuracy</a:t>
            </a:r>
            <a:r>
              <a:rPr lang="en-US" altLang="en-US" sz="3200" dirty="0" smtClean="0"/>
              <a:t> (i.e., &lt;80%) or did not report diagnostic accuracy data in the manual. </a:t>
            </a:r>
            <a:endParaRPr lang="en-US" altLang="en-US" sz="3200" dirty="0" smtClean="0"/>
          </a:p>
          <a:p>
            <a:pPr marL="342900" indent="-342900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zh-TW" sz="3200" dirty="0" smtClean="0">
                <a:ea typeface="新細明體" pitchFamily="18" charset="-120"/>
              </a:rPr>
              <a:t>If the clinician applies an arbitrary cutoff score (e.g., </a:t>
            </a:r>
            <a:r>
              <a:rPr lang="en-US" altLang="zh-TW" sz="3200" dirty="0" smtClean="0">
                <a:ea typeface="新細明體" pitchFamily="18" charset="-120"/>
              </a:rPr>
              <a:t>1.25SD </a:t>
            </a:r>
            <a:r>
              <a:rPr lang="en-US" altLang="zh-TW" sz="3200" dirty="0" smtClean="0">
                <a:ea typeface="新細明體" pitchFamily="18" charset="-120"/>
              </a:rPr>
              <a:t>below the mean), a child who is truly affected by language impairment has an approximately </a:t>
            </a:r>
            <a:r>
              <a:rPr lang="en-US" altLang="zh-TW" sz="3200" u="sng" dirty="0" smtClean="0">
                <a:ea typeface="新細明體" pitchFamily="18" charset="-120"/>
              </a:rPr>
              <a:t>equal</a:t>
            </a:r>
            <a:r>
              <a:rPr lang="en-US" altLang="zh-TW" sz="3200" dirty="0" smtClean="0">
                <a:ea typeface="新細明體" pitchFamily="18" charset="-120"/>
              </a:rPr>
              <a:t> chance of being correctly or incorrectly identified</a:t>
            </a:r>
            <a:r>
              <a:rPr lang="en-US" altLang="zh-TW" sz="3200" dirty="0" smtClean="0">
                <a:ea typeface="新細明體" pitchFamily="18" charset="-120"/>
              </a:rPr>
              <a:t>.</a:t>
            </a:r>
          </a:p>
          <a:p>
            <a:pPr lvl="2" eaLnBrk="1" hangingPunct="1">
              <a:buFont typeface="Arial" charset="0"/>
              <a:buChar char="•"/>
              <a:defRPr/>
            </a:pPr>
            <a:endParaRPr lang="en-US" altLang="zh-TW" sz="3000" i="1" dirty="0" smtClean="0">
              <a:ea typeface="新細明體" pitchFamily="18" charset="-120"/>
            </a:endParaRPr>
          </a:p>
          <a:p>
            <a:pPr marL="0" lvl="2" indent="0" eaLnBrk="1" hangingPunct="1">
              <a:defRPr/>
            </a:pPr>
            <a:r>
              <a:rPr lang="en-US" altLang="zh-TW" sz="3200" b="1" dirty="0" smtClean="0"/>
              <a:t>What can clinicians do to improve the identification of children with LI?   </a:t>
            </a:r>
            <a:r>
              <a:rPr lang="en-US" altLang="zh-TW" sz="3200" b="1" i="1" dirty="0" smtClean="0">
                <a:solidFill>
                  <a:srgbClr val="FF0000"/>
                </a:solidFill>
              </a:rPr>
              <a:t>Use language samples!</a:t>
            </a:r>
            <a:endParaRPr lang="en-US" altLang="zh-TW" sz="3000" i="1" dirty="0" smtClean="0">
              <a:solidFill>
                <a:srgbClr val="FF0000"/>
              </a:solidFill>
              <a:ea typeface="新細明體" pitchFamily="18" charset="-120"/>
            </a:endParaRPr>
          </a:p>
          <a:p>
            <a:pPr marL="342900" indent="-342900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Some language sample measures demonstrate acceptable or better diagnostic accuracy for children at different ages across studies. </a:t>
            </a:r>
          </a:p>
          <a:p>
            <a:pPr marL="1085850" lvl="1" indent="-342900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Productive of tense usage:  2;0 – 3;11 </a:t>
            </a:r>
          </a:p>
          <a:p>
            <a:pPr marL="1085850" lvl="1" indent="-342900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Accuracy of tense usage: 3;0 – 6;11</a:t>
            </a:r>
          </a:p>
          <a:p>
            <a:pPr marL="1085850" lvl="1" indent="-342900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Percent grammatical utterances: 3;0 – 8;11  </a:t>
            </a:r>
          </a:p>
          <a:p>
            <a:pPr marL="342900" indent="-342900"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3200" dirty="0" smtClean="0"/>
              <a:t>Despite that children with language impairment (LI) are more limited in using complex sentences (Scott, 2014</a:t>
            </a:r>
            <a:r>
              <a:rPr lang="en-US" sz="3200" dirty="0" smtClean="0"/>
              <a:t>) than children with typical language (TL),</a:t>
            </a:r>
            <a:r>
              <a:rPr lang="en-US" altLang="en-US" sz="3200" dirty="0" smtClean="0"/>
              <a:t> the diagnostic accuracy of complex sentences has yet to be determined. </a:t>
            </a:r>
          </a:p>
        </p:txBody>
      </p:sp>
      <p:sp>
        <p:nvSpPr>
          <p:cNvPr id="9233" name="Text Box 7"/>
          <p:cNvSpPr txBox="1">
            <a:spLocks noChangeArrowheads="1"/>
          </p:cNvSpPr>
          <p:nvPr/>
        </p:nvSpPr>
        <p:spPr bwMode="auto">
          <a:xfrm>
            <a:off x="962025" y="23021590"/>
            <a:ext cx="9429750" cy="584200"/>
          </a:xfrm>
          <a:prstGeom prst="rect">
            <a:avLst/>
          </a:prstGeom>
          <a:solidFill>
            <a:srgbClr val="E593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8F8F8"/>
                </a:solidFill>
                <a:latin typeface="Trebuchet MS" pitchFamily="34" charset="0"/>
              </a:rPr>
              <a:t>Complex sentences: </a:t>
            </a:r>
            <a:r>
              <a:rPr lang="en-US" altLang="en-US" sz="3200" b="1" dirty="0" smtClean="0">
                <a:solidFill>
                  <a:srgbClr val="F8F8F8"/>
                </a:solidFill>
                <a:latin typeface="Trebuchet MS" pitchFamily="34" charset="0"/>
              </a:rPr>
              <a:t>What are they?</a:t>
            </a:r>
            <a:endParaRPr lang="en-US" altLang="en-US" sz="3200" b="1" dirty="0">
              <a:solidFill>
                <a:srgbClr val="F8F8F8"/>
              </a:solidFill>
              <a:latin typeface="Trebuchet MS" pitchFamily="34" charset="0"/>
            </a:endParaRPr>
          </a:p>
        </p:txBody>
      </p:sp>
      <p:sp>
        <p:nvSpPr>
          <p:cNvPr id="9234" name="Text Box 7"/>
          <p:cNvSpPr txBox="1">
            <a:spLocks noChangeArrowheads="1"/>
          </p:cNvSpPr>
          <p:nvPr/>
        </p:nvSpPr>
        <p:spPr bwMode="auto">
          <a:xfrm>
            <a:off x="11844338" y="7291388"/>
            <a:ext cx="9429750" cy="584200"/>
          </a:xfrm>
          <a:prstGeom prst="rect">
            <a:avLst/>
          </a:prstGeom>
          <a:solidFill>
            <a:srgbClr val="E593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8F8F8"/>
                </a:solidFill>
                <a:latin typeface="Trebuchet MS" pitchFamily="34" charset="0"/>
              </a:rPr>
              <a:t>Complex sentences</a:t>
            </a:r>
            <a:r>
              <a:rPr lang="en-US" altLang="en-US" sz="3200" b="1" dirty="0" smtClean="0">
                <a:solidFill>
                  <a:srgbClr val="F8F8F8"/>
                </a:solidFill>
                <a:latin typeface="Trebuchet MS" pitchFamily="34" charset="0"/>
              </a:rPr>
              <a:t>: </a:t>
            </a:r>
            <a:r>
              <a:rPr lang="en-US" altLang="en-US" sz="3200" b="1" dirty="0">
                <a:solidFill>
                  <a:srgbClr val="F8F8F8"/>
                </a:solidFill>
                <a:latin typeface="Trebuchet MS" pitchFamily="34" charset="0"/>
              </a:rPr>
              <a:t>How do we measure </a:t>
            </a:r>
            <a:r>
              <a:rPr lang="en-US" altLang="en-US" sz="3200" b="1" dirty="0" smtClean="0">
                <a:solidFill>
                  <a:srgbClr val="F8F8F8"/>
                </a:solidFill>
                <a:latin typeface="Trebuchet MS" pitchFamily="34" charset="0"/>
              </a:rPr>
              <a:t>them</a:t>
            </a:r>
            <a:r>
              <a:rPr lang="en-US" altLang="en-US" sz="3200" b="1" dirty="0" smtClean="0">
                <a:solidFill>
                  <a:srgbClr val="F8F8F8"/>
                </a:solidFill>
                <a:latin typeface="Trebuchet MS" pitchFamily="34" charset="0"/>
              </a:rPr>
              <a:t>?</a:t>
            </a:r>
            <a:endParaRPr lang="en-US" altLang="en-US" sz="3200" b="1" dirty="0">
              <a:solidFill>
                <a:srgbClr val="F8F8F8"/>
              </a:solidFill>
              <a:latin typeface="Trebuchet MS" pitchFamily="34" charset="0"/>
            </a:endParaRPr>
          </a:p>
        </p:txBody>
      </p:sp>
      <p:sp>
        <p:nvSpPr>
          <p:cNvPr id="9236" name="Rectangle 1"/>
          <p:cNvSpPr>
            <a:spLocks noChangeArrowheads="1"/>
          </p:cNvSpPr>
          <p:nvPr/>
        </p:nvSpPr>
        <p:spPr bwMode="auto">
          <a:xfrm>
            <a:off x="12214825" y="20391905"/>
            <a:ext cx="823912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indent="-4572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lvl="1" eaLnBrk="1" hangingPunct="1">
              <a:spcBef>
                <a:spcPts val="1200"/>
              </a:spcBef>
            </a:pPr>
            <a:r>
              <a:rPr lang="en-US" altLang="en-US" sz="3200" dirty="0" smtClean="0">
                <a:solidFill>
                  <a:srgbClr val="FF0000"/>
                </a:solidFill>
              </a:rPr>
              <a:t>Subordination Index = 6/4 = 1.5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 lvl="1" eaLnBrk="1" hangingPunct="1">
              <a:spcBef>
                <a:spcPts val="1200"/>
              </a:spcBef>
            </a:pPr>
            <a:r>
              <a:rPr lang="en-US" altLang="en-US" sz="3200" dirty="0" smtClean="0">
                <a:solidFill>
                  <a:srgbClr val="0000FF"/>
                </a:solidFill>
              </a:rPr>
              <a:t>Nonfinite Index = 1/4 = 0.25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3200" dirty="0" smtClean="0">
                <a:solidFill>
                  <a:srgbClr val="663300"/>
                </a:solidFill>
              </a:rPr>
              <a:t>Complexity Index = 7/4 = 1.75</a:t>
            </a:r>
            <a:endParaRPr lang="en-US" altLang="en-US" sz="3200" dirty="0">
              <a:solidFill>
                <a:srgbClr val="663300"/>
              </a:solidFill>
            </a:endParaRPr>
          </a:p>
        </p:txBody>
      </p:sp>
      <p:sp>
        <p:nvSpPr>
          <p:cNvPr id="9237" name="Rectangle 80"/>
          <p:cNvSpPr>
            <a:spLocks noChangeArrowheads="1"/>
          </p:cNvSpPr>
          <p:nvPr/>
        </p:nvSpPr>
        <p:spPr bwMode="auto">
          <a:xfrm>
            <a:off x="12114213" y="28575918"/>
            <a:ext cx="915987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914400" indent="-4572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sz="3200" dirty="0"/>
              <a:t>Participants </a:t>
            </a:r>
            <a:r>
              <a:rPr lang="en-US" altLang="en-US" sz="3200" dirty="0" smtClean="0"/>
              <a:t>were 62 four-year-olds (50 TL, 12 LI), 61 </a:t>
            </a:r>
            <a:r>
              <a:rPr lang="en-US" altLang="en-US" sz="3200" dirty="0"/>
              <a:t>six-year-olds </a:t>
            </a:r>
            <a:r>
              <a:rPr lang="en-US" altLang="en-US" sz="3200" dirty="0" smtClean="0"/>
              <a:t>(</a:t>
            </a:r>
            <a:r>
              <a:rPr lang="en-US" altLang="en-US" sz="3200" dirty="0"/>
              <a:t>5</a:t>
            </a:r>
            <a:r>
              <a:rPr lang="en-US" altLang="en-US" sz="3200" dirty="0" smtClean="0"/>
              <a:t>0 </a:t>
            </a:r>
            <a:r>
              <a:rPr lang="en-US" altLang="en-US" sz="3200" dirty="0"/>
              <a:t>TL, 11 </a:t>
            </a:r>
            <a:r>
              <a:rPr lang="en-US" altLang="en-US" sz="3200" dirty="0" smtClean="0"/>
              <a:t>LI), 67 </a:t>
            </a:r>
            <a:r>
              <a:rPr lang="en-US" altLang="en-US" sz="3200" dirty="0"/>
              <a:t>eight-year-olds </a:t>
            </a:r>
            <a:r>
              <a:rPr lang="en-US" altLang="en-US" sz="3200" dirty="0" smtClean="0"/>
              <a:t>(</a:t>
            </a:r>
            <a:r>
              <a:rPr lang="en-US" altLang="en-US" sz="3200" dirty="0" smtClean="0"/>
              <a:t>50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TL, 17 LI)</a:t>
            </a: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sz="3200" dirty="0"/>
              <a:t>All children were mainstream English-speaking</a:t>
            </a: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sz="3200" dirty="0"/>
              <a:t>All children passed screenings for cognition, hearing, articulation, oral mechanism (Schneider et al., 2006).</a:t>
            </a:r>
          </a:p>
        </p:txBody>
      </p:sp>
      <p:sp>
        <p:nvSpPr>
          <p:cNvPr id="9238" name="Text Box 478"/>
          <p:cNvSpPr txBox="1">
            <a:spLocks noChangeArrowheads="1"/>
          </p:cNvSpPr>
          <p:nvPr/>
        </p:nvSpPr>
        <p:spPr bwMode="auto">
          <a:xfrm>
            <a:off x="22559963" y="23739476"/>
            <a:ext cx="9548812" cy="584200"/>
          </a:xfrm>
          <a:prstGeom prst="rect">
            <a:avLst/>
          </a:prstGeom>
          <a:solidFill>
            <a:srgbClr val="E593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F8F8F8"/>
                </a:solidFill>
                <a:latin typeface="Trebuchet MS" pitchFamily="34" charset="0"/>
              </a:rPr>
              <a:t>Results</a:t>
            </a:r>
          </a:p>
        </p:txBody>
      </p:sp>
      <p:sp>
        <p:nvSpPr>
          <p:cNvPr id="9239" name="Text Box 405"/>
          <p:cNvSpPr txBox="1">
            <a:spLocks noChangeArrowheads="1"/>
          </p:cNvSpPr>
          <p:nvPr/>
        </p:nvSpPr>
        <p:spPr bwMode="auto">
          <a:xfrm>
            <a:off x="11772900" y="23061278"/>
            <a:ext cx="9626600" cy="584200"/>
          </a:xfrm>
          <a:prstGeom prst="rect">
            <a:avLst/>
          </a:prstGeom>
          <a:solidFill>
            <a:srgbClr val="E59319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F8F8F8"/>
                </a:solidFill>
                <a:latin typeface="Trebuchet MS" pitchFamily="34" charset="0"/>
              </a:rPr>
              <a:t>Research Questions</a:t>
            </a:r>
          </a:p>
        </p:txBody>
      </p:sp>
      <p:pic>
        <p:nvPicPr>
          <p:cNvPr id="9240" name="Picture 272" descr="http://www.toolkit.ualberta.ca/Toolkit%20Downloads/%7E/media/identity/Toolkit/Logos/UA/UA-1C-SOLID-180px.png?20120517T16343744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0325" y="554038"/>
            <a:ext cx="5202238" cy="12144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3" name="Text Box 14"/>
          <p:cNvSpPr txBox="1">
            <a:spLocks noChangeArrowheads="1"/>
          </p:cNvSpPr>
          <p:nvPr/>
        </p:nvSpPr>
        <p:spPr bwMode="auto">
          <a:xfrm>
            <a:off x="11487150" y="17263396"/>
            <a:ext cx="10229849" cy="2676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6116" tIns="106116" rIns="106116" bIns="106116">
            <a:spAutoFit/>
          </a:bodyPr>
          <a:lstStyle>
            <a:lvl1pPr marL="342900" indent="-3429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indent="179388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lvl="1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here was a boy and a girl 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[I]</a:t>
            </a:r>
            <a:r>
              <a:rPr lang="en-US" altLang="en-US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who were friends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[F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C When they played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[F]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 the ball dropped 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[I]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C The boy tried hard to get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[N]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the ball 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[I]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1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C The girl was happy </a:t>
            </a:r>
            <a:r>
              <a:rPr lang="en-US" altLang="en-US" sz="32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[I</a:t>
            </a:r>
            <a:r>
              <a:rPr lang="en-US" altLang="en-US" sz="32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C The end. (no verb, not included for analysis) </a:t>
            </a:r>
            <a:endParaRPr lang="en-US" altLang="zh-TW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3844" y="10019515"/>
            <a:ext cx="2626943" cy="18750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13684" y="10001624"/>
            <a:ext cx="2612905" cy="18922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952910" y="10003593"/>
            <a:ext cx="2516187" cy="19000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453774" y="12220796"/>
            <a:ext cx="2541148" cy="18454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8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456029" y="12225115"/>
            <a:ext cx="2558307" cy="18438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60075"/>
              </p:ext>
            </p:extLst>
          </p:nvPr>
        </p:nvGraphicFramePr>
        <p:xfrm>
          <a:off x="22756813" y="17809245"/>
          <a:ext cx="9351962" cy="5111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3208"/>
                <a:gridCol w="1296006"/>
                <a:gridCol w="2217914"/>
                <a:gridCol w="2191192"/>
                <a:gridCol w="1763642"/>
              </a:tblGrid>
              <a:tr h="4244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  <a:endParaRPr lang="en-US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0" dirty="0">
                          <a:solidFill>
                            <a:schemeClr val="tx1"/>
                          </a:solidFill>
                          <a:effectLst/>
                        </a:rPr>
                        <a:t>CELF-P/-</a:t>
                      </a:r>
                      <a:r>
                        <a:rPr lang="en-US" sz="22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0" dirty="0">
                          <a:solidFill>
                            <a:schemeClr val="tx1"/>
                          </a:solidFill>
                          <a:effectLst/>
                        </a:rPr>
                        <a:t># of </a:t>
                      </a:r>
                      <a:r>
                        <a:rPr lang="en-US" sz="22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C-units</a:t>
                      </a:r>
                      <a:endParaRPr lang="en-US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MLCU-m</a:t>
                      </a:r>
                      <a:endParaRPr lang="en-US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20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1" kern="0" dirty="0" smtClean="0">
                          <a:solidFill>
                            <a:schemeClr val="tx1"/>
                          </a:solidFill>
                          <a:effectLst/>
                        </a:rPr>
                        <a:t>4-Year-Olds</a:t>
                      </a:r>
                      <a:endParaRPr lang="en-US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0" dirty="0">
                          <a:solidFill>
                            <a:schemeClr val="tx1"/>
                          </a:solidFill>
                          <a:effectLst/>
                        </a:rPr>
                        <a:t>TL (n = </a:t>
                      </a:r>
                      <a:r>
                        <a:rPr lang="en-US" sz="22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50)</a:t>
                      </a:r>
                      <a:endParaRPr lang="en-US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kern="0" dirty="0" smtClean="0">
                          <a:solidFill>
                            <a:schemeClr val="tx1"/>
                          </a:solidFill>
                          <a:effectLst/>
                        </a:rPr>
                        <a:t>55 </a:t>
                      </a: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(3)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solidFill>
                            <a:schemeClr val="tx1"/>
                          </a:solidFill>
                          <a:effectLst/>
                        </a:rPr>
                        <a:t>107.67 </a:t>
                      </a: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2200" kern="0" dirty="0" smtClean="0">
                          <a:solidFill>
                            <a:schemeClr val="tx1"/>
                          </a:solidFill>
                          <a:effectLst/>
                        </a:rPr>
                        <a:t>12.13)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solidFill>
                            <a:schemeClr val="tx1"/>
                          </a:solidFill>
                          <a:effectLst/>
                        </a:rPr>
                        <a:t>68.65 </a:t>
                      </a: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2200" kern="0" dirty="0" smtClean="0">
                          <a:solidFill>
                            <a:schemeClr val="tx1"/>
                          </a:solidFill>
                          <a:effectLst/>
                        </a:rPr>
                        <a:t>19.57)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solidFill>
                            <a:schemeClr val="tx1"/>
                          </a:solidFill>
                          <a:effectLst/>
                        </a:rPr>
                        <a:t>6.98 </a:t>
                      </a: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(0.97)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0" dirty="0">
                          <a:solidFill>
                            <a:schemeClr val="tx1"/>
                          </a:solidFill>
                          <a:effectLst/>
                        </a:rPr>
                        <a:t>LI (n = </a:t>
                      </a:r>
                      <a:r>
                        <a:rPr lang="en-US" sz="22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12)</a:t>
                      </a:r>
                      <a:endParaRPr lang="en-US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kern="0" dirty="0" smtClean="0">
                          <a:solidFill>
                            <a:schemeClr val="tx1"/>
                          </a:solidFill>
                          <a:effectLst/>
                        </a:rPr>
                        <a:t>55 (4)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solidFill>
                            <a:schemeClr val="tx1"/>
                          </a:solidFill>
                          <a:effectLst/>
                        </a:rPr>
                        <a:t>76.83 </a:t>
                      </a: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2200" kern="0" dirty="0" smtClean="0">
                          <a:solidFill>
                            <a:schemeClr val="tx1"/>
                          </a:solidFill>
                          <a:effectLst/>
                        </a:rPr>
                        <a:t>8.62)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solidFill>
                            <a:schemeClr val="tx1"/>
                          </a:solidFill>
                          <a:effectLst/>
                        </a:rPr>
                        <a:t>60.25 </a:t>
                      </a: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2200" kern="0" dirty="0" smtClean="0">
                          <a:solidFill>
                            <a:schemeClr val="tx1"/>
                          </a:solidFill>
                          <a:effectLst/>
                        </a:rPr>
                        <a:t>20.84)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solidFill>
                            <a:schemeClr val="tx1"/>
                          </a:solidFill>
                          <a:effectLst/>
                        </a:rPr>
                        <a:t>5.15 </a:t>
                      </a: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2200" kern="0" dirty="0" smtClean="0">
                          <a:solidFill>
                            <a:schemeClr val="tx1"/>
                          </a:solidFill>
                          <a:effectLst/>
                        </a:rPr>
                        <a:t>1.33)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91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3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1" kern="0" dirty="0" smtClean="0">
                          <a:solidFill>
                            <a:schemeClr val="tx1"/>
                          </a:solidFill>
                          <a:effectLst/>
                        </a:rPr>
                        <a:t>6-Year-Olds</a:t>
                      </a:r>
                      <a:endParaRPr lang="en-US" sz="22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0" dirty="0">
                          <a:solidFill>
                            <a:schemeClr val="tx1"/>
                          </a:solidFill>
                          <a:effectLst/>
                        </a:rPr>
                        <a:t>TL (n = </a:t>
                      </a:r>
                      <a:r>
                        <a:rPr lang="en-US" sz="22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50)</a:t>
                      </a:r>
                      <a:endParaRPr lang="en-US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 78 (3)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107.36 (19.93)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71.96 (19.16)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7.61 (0.97)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0" dirty="0">
                          <a:solidFill>
                            <a:schemeClr val="tx1"/>
                          </a:solidFill>
                          <a:effectLst/>
                        </a:rPr>
                        <a:t>LI (n = 11)</a:t>
                      </a:r>
                      <a:endParaRPr lang="en-US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>
                          <a:solidFill>
                            <a:schemeClr val="tx1"/>
                          </a:solidFill>
                          <a:effectLst/>
                        </a:rPr>
                        <a:t> 79 (3)</a:t>
                      </a:r>
                      <a:endParaRPr lang="en-US" sz="220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solidFill>
                            <a:schemeClr val="tx1"/>
                          </a:solidFill>
                          <a:effectLst/>
                        </a:rPr>
                        <a:t>78.70 </a:t>
                      </a: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(8.34)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75.36 (25.24)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6.92 (1.04)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33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1" kern="0" dirty="0">
                          <a:solidFill>
                            <a:schemeClr val="tx1"/>
                          </a:solidFill>
                          <a:effectLst/>
                        </a:rPr>
                        <a:t>8-Year-Olds</a:t>
                      </a:r>
                      <a:endParaRPr lang="en-US" sz="2200" b="0" i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20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TL </a:t>
                      </a:r>
                      <a:r>
                        <a:rPr lang="en-US" sz="2200" b="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22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n = </a:t>
                      </a:r>
                      <a:r>
                        <a:rPr lang="en-US" sz="22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50)</a:t>
                      </a:r>
                      <a:endParaRPr lang="en-US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>
                          <a:solidFill>
                            <a:schemeClr val="tx1"/>
                          </a:solidFill>
                          <a:effectLst/>
                        </a:rPr>
                        <a:t>103 (3)</a:t>
                      </a:r>
                      <a:endParaRPr lang="en-US" sz="220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107.50 (12.94)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77.80 (21.22)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8.74 (1.06)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LI </a:t>
                      </a:r>
                      <a:r>
                        <a:rPr lang="en-US" sz="2200" b="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22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n = 17</a:t>
                      </a:r>
                      <a:r>
                        <a:rPr lang="en-US" sz="2200" b="0" kern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104 (3)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  76.29 (11.94)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74.43 (22.61)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solidFill>
                            <a:schemeClr val="tx1"/>
                          </a:solidFill>
                          <a:effectLst/>
                        </a:rPr>
                        <a:t>7.22 (0.87)</a:t>
                      </a:r>
                      <a:endParaRPr lang="en-US" sz="2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321" name="Rectangle 80"/>
          <p:cNvSpPr>
            <a:spLocks noChangeArrowheads="1"/>
          </p:cNvSpPr>
          <p:nvPr/>
        </p:nvSpPr>
        <p:spPr bwMode="auto">
          <a:xfrm>
            <a:off x="22530602" y="22940677"/>
            <a:ext cx="10140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914400" indent="-4572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sz="1800" b="1" dirty="0"/>
              <a:t>  </a:t>
            </a:r>
            <a:r>
              <a:rPr lang="en-US" altLang="en-US" sz="1800" b="1" dirty="0" smtClean="0"/>
              <a:t>Note: Age in months; </a:t>
            </a:r>
            <a:r>
              <a:rPr lang="en-US" altLang="en-US" sz="1800" b="1" dirty="0"/>
              <a:t>MLCU-m: mean length of C-units in </a:t>
            </a:r>
            <a:r>
              <a:rPr lang="en-US" altLang="en-US" sz="1800" b="1" dirty="0" smtClean="0"/>
              <a:t>morphemes</a:t>
            </a:r>
            <a:endParaRPr lang="en-US" altLang="en-US" sz="1800" b="1" dirty="0"/>
          </a:p>
        </p:txBody>
      </p:sp>
      <p:sp>
        <p:nvSpPr>
          <p:cNvPr id="9322" name="Rectangle 80"/>
          <p:cNvSpPr>
            <a:spLocks noChangeArrowheads="1"/>
          </p:cNvSpPr>
          <p:nvPr/>
        </p:nvSpPr>
        <p:spPr bwMode="auto">
          <a:xfrm>
            <a:off x="22670837" y="31283357"/>
            <a:ext cx="10140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914400" indent="-4572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sz="1800" b="1" dirty="0"/>
              <a:t>  (Note: </a:t>
            </a:r>
            <a:r>
              <a:rPr lang="en-US" altLang="en-US" sz="1800" b="1" dirty="0" smtClean="0"/>
              <a:t>SI = Subordination Index; NI = Nonfinite Index; CI = Complexity Index</a:t>
            </a:r>
            <a:r>
              <a:rPr lang="en-US" altLang="en-US" sz="1800" b="1" dirty="0" smtClean="0"/>
              <a:t>)</a:t>
            </a:r>
            <a:endParaRPr lang="en-US" altLang="en-US" sz="18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916595" y="9489183"/>
            <a:ext cx="9639300" cy="1643722"/>
            <a:chOff x="11840395" y="9641583"/>
            <a:chExt cx="9639300" cy="1643722"/>
          </a:xfrm>
        </p:grpSpPr>
        <p:sp>
          <p:nvSpPr>
            <p:cNvPr id="9373" name="TextBox 65"/>
            <p:cNvSpPr txBox="1">
              <a:spLocks noChangeArrowheads="1"/>
            </p:cNvSpPr>
            <p:nvPr/>
          </p:nvSpPr>
          <p:spPr bwMode="auto">
            <a:xfrm>
              <a:off x="12255804" y="10269642"/>
              <a:ext cx="8777178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altLang="zh-TW" sz="3200" dirty="0" smtClean="0"/>
                <a:t>Total # of C-units that have at least a verb</a:t>
              </a:r>
              <a:r>
                <a:rPr lang="en-US" altLang="zh-TW" sz="2800" dirty="0"/>
                <a:t/>
              </a:r>
              <a:br>
                <a:rPr lang="en-US" altLang="zh-TW" sz="2800" dirty="0"/>
              </a:br>
              <a:endParaRPr lang="en-US" altLang="zh-TW" sz="2800" i="1" dirty="0"/>
            </a:p>
          </p:txBody>
        </p:sp>
        <p:sp>
          <p:nvSpPr>
            <p:cNvPr id="9374" name="TextBox 66"/>
            <p:cNvSpPr txBox="1">
              <a:spLocks noChangeArrowheads="1"/>
            </p:cNvSpPr>
            <p:nvPr/>
          </p:nvSpPr>
          <p:spPr bwMode="auto">
            <a:xfrm>
              <a:off x="11840395" y="9641583"/>
              <a:ext cx="96393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altLang="zh-TW" sz="3200" dirty="0" smtClean="0"/>
                <a:t>Total # </a:t>
              </a:r>
              <a:r>
                <a:rPr lang="en-US" altLang="zh-TW" sz="3200" dirty="0"/>
                <a:t>of </a:t>
              </a:r>
              <a:r>
                <a:rPr lang="en-US" altLang="zh-TW" sz="3200" dirty="0" smtClean="0"/>
                <a:t>Independent + </a:t>
              </a:r>
              <a:r>
                <a:rPr lang="en-US" altLang="zh-TW" sz="3200" dirty="0" smtClean="0">
                  <a:solidFill>
                    <a:srgbClr val="FF0000"/>
                  </a:solidFill>
                </a:rPr>
                <a:t>finite dependent clauses</a:t>
              </a:r>
              <a:endParaRPr lang="en-US" altLang="zh-TW" sz="3200" i="1" dirty="0">
                <a:solidFill>
                  <a:srgbClr val="FF0000"/>
                </a:solidFill>
              </a:endParaRPr>
            </a:p>
          </p:txBody>
        </p:sp>
        <p:cxnSp>
          <p:nvCxnSpPr>
            <p:cNvPr id="9372" name="Straight Connector 64"/>
            <p:cNvCxnSpPr>
              <a:cxnSpLocks noChangeShapeType="1"/>
            </p:cNvCxnSpPr>
            <p:nvPr/>
          </p:nvCxnSpPr>
          <p:spPr bwMode="auto">
            <a:xfrm>
              <a:off x="12258289" y="10231542"/>
              <a:ext cx="869671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4" name="Group 53"/>
          <p:cNvGrpSpPr/>
          <p:nvPr/>
        </p:nvGrpSpPr>
        <p:grpSpPr>
          <a:xfrm>
            <a:off x="11630845" y="11794233"/>
            <a:ext cx="9639300" cy="1724327"/>
            <a:chOff x="11535595" y="9622533"/>
            <a:chExt cx="9639300" cy="1724327"/>
          </a:xfrm>
        </p:grpSpPr>
        <p:sp>
          <p:nvSpPr>
            <p:cNvPr id="55" name="TextBox 65"/>
            <p:cNvSpPr txBox="1">
              <a:spLocks noChangeArrowheads="1"/>
            </p:cNvSpPr>
            <p:nvPr/>
          </p:nvSpPr>
          <p:spPr bwMode="auto">
            <a:xfrm>
              <a:off x="11912904" y="10269642"/>
              <a:ext cx="8777178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altLang="zh-TW" sz="3200" dirty="0" smtClean="0"/>
                <a:t>Total # of C-units that have at least a verb</a:t>
              </a:r>
              <a:r>
                <a:rPr lang="en-US" altLang="zh-TW" sz="3200" dirty="0"/>
                <a:t/>
              </a:r>
              <a:br>
                <a:rPr lang="en-US" altLang="zh-TW" sz="3200" dirty="0"/>
              </a:br>
              <a:endParaRPr lang="en-US" altLang="zh-TW" sz="3200" i="1" dirty="0"/>
            </a:p>
          </p:txBody>
        </p:sp>
        <p:sp>
          <p:nvSpPr>
            <p:cNvPr id="56" name="TextBox 66"/>
            <p:cNvSpPr txBox="1">
              <a:spLocks noChangeArrowheads="1"/>
            </p:cNvSpPr>
            <p:nvPr/>
          </p:nvSpPr>
          <p:spPr bwMode="auto">
            <a:xfrm>
              <a:off x="11535595" y="9622533"/>
              <a:ext cx="96393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altLang="zh-TW" sz="3200" dirty="0"/>
                <a:t>Total </a:t>
              </a:r>
              <a:r>
                <a:rPr lang="en-US" altLang="zh-TW" sz="3200" dirty="0" smtClean="0"/>
                <a:t># </a:t>
              </a:r>
              <a:r>
                <a:rPr lang="en-US" altLang="zh-TW" sz="3200" dirty="0"/>
                <a:t>of</a:t>
              </a:r>
              <a:r>
                <a:rPr lang="en-US" altLang="zh-TW" sz="3200" dirty="0">
                  <a:solidFill>
                    <a:srgbClr val="0000FF"/>
                  </a:solidFill>
                </a:rPr>
                <a:t> </a:t>
              </a:r>
              <a:r>
                <a:rPr lang="en-US" altLang="zh-TW" sz="3200" dirty="0" smtClean="0">
                  <a:solidFill>
                    <a:srgbClr val="0000FF"/>
                  </a:solidFill>
                </a:rPr>
                <a:t>nonfinite dependent clauses</a:t>
              </a:r>
              <a:endParaRPr lang="en-US" altLang="zh-TW" sz="3200" i="1" dirty="0">
                <a:solidFill>
                  <a:srgbClr val="0000FF"/>
                </a:solidFill>
              </a:endParaRPr>
            </a:p>
          </p:txBody>
        </p:sp>
        <p:cxnSp>
          <p:nvCxnSpPr>
            <p:cNvPr id="57" name="Straight Connector 64"/>
            <p:cNvCxnSpPr>
              <a:cxnSpLocks noChangeShapeType="1"/>
            </p:cNvCxnSpPr>
            <p:nvPr/>
          </p:nvCxnSpPr>
          <p:spPr bwMode="auto">
            <a:xfrm>
              <a:off x="12258289" y="10231542"/>
              <a:ext cx="869671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8" name="Group 57"/>
          <p:cNvGrpSpPr/>
          <p:nvPr/>
        </p:nvGrpSpPr>
        <p:grpSpPr>
          <a:xfrm>
            <a:off x="11630844" y="14213583"/>
            <a:ext cx="10314755" cy="1643722"/>
            <a:chOff x="11573694" y="9641583"/>
            <a:chExt cx="10314755" cy="1643722"/>
          </a:xfrm>
        </p:grpSpPr>
        <p:sp>
          <p:nvSpPr>
            <p:cNvPr id="59" name="TextBox 65"/>
            <p:cNvSpPr txBox="1">
              <a:spLocks noChangeArrowheads="1"/>
            </p:cNvSpPr>
            <p:nvPr/>
          </p:nvSpPr>
          <p:spPr bwMode="auto">
            <a:xfrm>
              <a:off x="12084354" y="10269642"/>
              <a:ext cx="8777178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altLang="zh-TW" sz="3200" dirty="0" smtClean="0"/>
                <a:t>Total # of C-units that have at least a verb</a:t>
              </a:r>
              <a:r>
                <a:rPr lang="en-US" altLang="zh-TW" sz="2800" dirty="0"/>
                <a:t/>
              </a:r>
              <a:br>
                <a:rPr lang="en-US" altLang="zh-TW" sz="2800" dirty="0"/>
              </a:br>
              <a:endParaRPr lang="en-US" altLang="zh-TW" sz="2800" i="1" dirty="0"/>
            </a:p>
          </p:txBody>
        </p:sp>
        <p:sp>
          <p:nvSpPr>
            <p:cNvPr id="60" name="TextBox 66"/>
            <p:cNvSpPr txBox="1">
              <a:spLocks noChangeArrowheads="1"/>
            </p:cNvSpPr>
            <p:nvPr/>
          </p:nvSpPr>
          <p:spPr bwMode="auto">
            <a:xfrm>
              <a:off x="11573694" y="9641583"/>
              <a:ext cx="1031475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 Narrow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altLang="zh-TW" sz="3200" dirty="0"/>
                <a:t>Total </a:t>
              </a:r>
              <a:r>
                <a:rPr lang="en-US" altLang="zh-TW" sz="3200" dirty="0" smtClean="0"/>
                <a:t># </a:t>
              </a:r>
              <a:r>
                <a:rPr lang="en-US" altLang="zh-TW" sz="3200" dirty="0" smtClean="0"/>
                <a:t>of </a:t>
              </a:r>
              <a:r>
                <a:rPr lang="en-US" altLang="zh-TW" sz="3200" dirty="0" smtClean="0"/>
                <a:t>Independent </a:t>
              </a:r>
              <a:r>
                <a:rPr lang="en-US" altLang="zh-TW" sz="3200" dirty="0" smtClean="0">
                  <a:solidFill>
                    <a:srgbClr val="FF0000"/>
                  </a:solidFill>
                </a:rPr>
                <a:t>+ finite</a:t>
              </a:r>
              <a:r>
                <a:rPr lang="en-US" altLang="zh-TW" sz="3200" dirty="0" smtClean="0">
                  <a:solidFill>
                    <a:srgbClr val="0000FF"/>
                  </a:solidFill>
                </a:rPr>
                <a:t>/nonfinite</a:t>
              </a:r>
              <a:r>
                <a:rPr lang="en-US" altLang="zh-TW" sz="32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3200" dirty="0" smtClean="0">
                  <a:solidFill>
                    <a:srgbClr val="0000FF"/>
                  </a:solidFill>
                </a:rPr>
                <a:t>dependent clauses</a:t>
              </a:r>
              <a:endParaRPr lang="en-US" altLang="zh-TW" sz="3200" i="1" dirty="0">
                <a:solidFill>
                  <a:srgbClr val="0000FF"/>
                </a:solidFill>
              </a:endParaRPr>
            </a:p>
          </p:txBody>
        </p:sp>
        <p:cxnSp>
          <p:nvCxnSpPr>
            <p:cNvPr id="62" name="Straight Connector 64"/>
            <p:cNvCxnSpPr>
              <a:cxnSpLocks noChangeShapeType="1"/>
            </p:cNvCxnSpPr>
            <p:nvPr/>
          </p:nvCxnSpPr>
          <p:spPr bwMode="auto">
            <a:xfrm flipV="1">
              <a:off x="12258289" y="10226358"/>
              <a:ext cx="8914199" cy="518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029733"/>
              </p:ext>
            </p:extLst>
          </p:nvPr>
        </p:nvGraphicFramePr>
        <p:xfrm>
          <a:off x="22756813" y="25734045"/>
          <a:ext cx="9351963" cy="5527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3208"/>
                <a:gridCol w="2489585"/>
                <a:gridCol w="2489585"/>
                <a:gridCol w="2489585"/>
              </a:tblGrid>
              <a:tr h="42444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4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/>
                        </a:rPr>
                        <a:t>SI</a:t>
                      </a:r>
                      <a:endParaRPr lang="en-US" sz="24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/>
                        </a:rPr>
                        <a:t>NI</a:t>
                      </a:r>
                      <a:endParaRPr lang="en-US" sz="24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/>
                        </a:rPr>
                        <a:t>CI</a:t>
                      </a:r>
                      <a:endParaRPr lang="en-US" sz="24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20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4-Year-Olds</a:t>
                      </a:r>
                      <a:endParaRPr lang="en-US" sz="24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kern="0" dirty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TL (n = </a:t>
                      </a:r>
                      <a:r>
                        <a:rPr 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50)</a:t>
                      </a:r>
                      <a:endParaRPr lang="en-US" sz="24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1.07 (0.16)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0.15 (0.06)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PMingLiU"/>
                        </a:rPr>
                        <a:t>1.22 (0.18)</a:t>
                      </a:r>
                      <a:endParaRPr lang="en-US" sz="2400" kern="10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 (n = </a:t>
                      </a:r>
                      <a:r>
                        <a:rPr 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12)</a:t>
                      </a:r>
                      <a:endParaRPr lang="en-US" sz="24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PMingLiU"/>
                        </a:rPr>
                        <a:t>0.78 (0.30)</a:t>
                      </a:r>
                      <a:endParaRPr lang="en-US" sz="2400" kern="10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0.10 (0.09)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0.87 (0.34)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194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3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1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6-Year-Olds</a:t>
                      </a:r>
                      <a:endParaRPr lang="en-US" sz="24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2400" kern="10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kern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2400" kern="10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kern="0" dirty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TL (n = </a:t>
                      </a:r>
                      <a:r>
                        <a:rPr 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50)</a:t>
                      </a:r>
                      <a:endParaRPr lang="en-US" sz="24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1.10 (0.07)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0.18 (</a:t>
                      </a:r>
                      <a:r>
                        <a:rPr lang="en-US" sz="2400" kern="0" dirty="0" smtClean="0">
                          <a:effectLst/>
                          <a:latin typeface="+mn-lt"/>
                          <a:ea typeface="PMingLiU"/>
                        </a:rPr>
                        <a:t>0.05)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1.28 (0.98)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9693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 (n = 11)</a:t>
                      </a:r>
                      <a:endParaRPr lang="en-US" sz="24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PMingLiU"/>
                        </a:rPr>
                        <a:t>1.00 (0.16)</a:t>
                      </a:r>
                      <a:endParaRPr lang="en-US" sz="2400" kern="10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PMingLiU"/>
                        </a:rPr>
                        <a:t>0.15 (0.06)</a:t>
                      </a:r>
                      <a:endParaRPr lang="en-US" sz="2400" kern="10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1.15 (0.18)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1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8-Year-Olds</a:t>
                      </a:r>
                      <a:endParaRPr lang="en-US" sz="2400" b="0" i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2400" kern="10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 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TL </a:t>
                      </a: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 = </a:t>
                      </a:r>
                      <a:r>
                        <a:rPr 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50)</a:t>
                      </a:r>
                      <a:endParaRPr lang="en-US" sz="24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  <a:latin typeface="+mn-lt"/>
                          <a:ea typeface="PMingLiU"/>
                        </a:rPr>
                        <a:t>1.18 (0.09)</a:t>
                      </a:r>
                      <a:endParaRPr lang="en-US" sz="2400" kern="10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0.23 (0.07)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1.41 (0.12)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9977">
                <a:tc>
                  <a:txBody>
                    <a:bodyPr/>
                    <a:lstStyle/>
                    <a:p>
                      <a:pPr marL="0" marR="0" indent="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 </a:t>
                      </a: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 = 17</a:t>
                      </a: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24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PMingLiU"/>
                      </a:endParaRPr>
                    </a:p>
                  </a:txBody>
                  <a:tcPr marL="68573" marR="6857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1.08 (0.07)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0.17 (0.06)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  <a:latin typeface="+mn-lt"/>
                          <a:ea typeface="PMingLiU"/>
                        </a:rPr>
                        <a:t>1.26 (0.11)</a:t>
                      </a:r>
                      <a:endParaRPr lang="en-US" sz="2400" kern="100" dirty="0">
                        <a:effectLst/>
                        <a:latin typeface="+mn-lt"/>
                        <a:ea typeface="PMingLiU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0" name="Rectangle 80"/>
          <p:cNvSpPr>
            <a:spLocks noChangeArrowheads="1"/>
          </p:cNvSpPr>
          <p:nvPr/>
        </p:nvSpPr>
        <p:spPr bwMode="auto">
          <a:xfrm>
            <a:off x="33405763" y="19385679"/>
            <a:ext cx="10140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914400" indent="-4572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sz="1800" b="1" dirty="0"/>
              <a:t>  </a:t>
            </a:r>
            <a:r>
              <a:rPr lang="en-US" altLang="en-US" sz="1800" b="1" dirty="0" smtClean="0"/>
              <a:t>Note: 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Red</a:t>
            </a:r>
            <a:r>
              <a:rPr lang="en-US" altLang="en-US" sz="1800" b="1" dirty="0" smtClean="0"/>
              <a:t> = acceptable or better (i.e., sensitivity/specificity </a:t>
            </a:r>
            <a:r>
              <a:rPr lang="en-US" altLang="en-US" sz="1800" b="1" u="sng" dirty="0" smtClean="0"/>
              <a:t>&gt;</a:t>
            </a:r>
            <a:r>
              <a:rPr lang="en-US" altLang="en-US" sz="1800" b="1" dirty="0" smtClean="0"/>
              <a:t> 80%, LR+ </a:t>
            </a:r>
            <a:r>
              <a:rPr lang="en-US" altLang="en-US" sz="1800" b="1" u="sng" dirty="0" smtClean="0"/>
              <a:t>&gt;</a:t>
            </a:r>
            <a:r>
              <a:rPr lang="en-US" altLang="en-US" sz="1800" b="1" dirty="0" smtClean="0"/>
              <a:t> 5.00, LR </a:t>
            </a:r>
            <a:r>
              <a:rPr lang="en-US" altLang="en-US" sz="1800" b="1" u="sng" dirty="0" smtClean="0"/>
              <a:t>&lt;</a:t>
            </a:r>
            <a:r>
              <a:rPr lang="en-US" altLang="en-US" sz="1800" b="1" dirty="0" smtClean="0"/>
              <a:t> 0.20)</a:t>
            </a:r>
            <a:endParaRPr lang="en-US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entific_posters">
  <a:themeElements>
    <a:clrScheme name="Custom 2">
      <a:dk1>
        <a:srgbClr val="333333"/>
      </a:dk1>
      <a:lt1>
        <a:srgbClr val="CCCCCC"/>
      </a:lt1>
      <a:dk2>
        <a:srgbClr val="003399"/>
      </a:dk2>
      <a:lt2>
        <a:srgbClr val="CCCCCC"/>
      </a:lt2>
      <a:accent1>
        <a:srgbClr val="FFFFFF"/>
      </a:accent1>
      <a:accent2>
        <a:srgbClr val="CCCCCC"/>
      </a:accent2>
      <a:accent3>
        <a:srgbClr val="999999"/>
      </a:accent3>
      <a:accent4>
        <a:srgbClr val="666666"/>
      </a:accent4>
      <a:accent5>
        <a:srgbClr val="CCCCCC"/>
      </a:accent5>
      <a:accent6>
        <a:srgbClr val="666666"/>
      </a:accent6>
      <a:hlink>
        <a:srgbClr val="6699CC"/>
      </a:hlink>
      <a:folHlink>
        <a:srgbClr val="999999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6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61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centific_posters">
  <a:themeElements>
    <a:clrScheme name="Custom 2">
      <a:dk1>
        <a:srgbClr val="333333"/>
      </a:dk1>
      <a:lt1>
        <a:srgbClr val="CCCCCC"/>
      </a:lt1>
      <a:dk2>
        <a:srgbClr val="003399"/>
      </a:dk2>
      <a:lt2>
        <a:srgbClr val="CCCCCC"/>
      </a:lt2>
      <a:accent1>
        <a:srgbClr val="FFFFFF"/>
      </a:accent1>
      <a:accent2>
        <a:srgbClr val="CCCCCC"/>
      </a:accent2>
      <a:accent3>
        <a:srgbClr val="999999"/>
      </a:accent3>
      <a:accent4>
        <a:srgbClr val="666666"/>
      </a:accent4>
      <a:accent5>
        <a:srgbClr val="CCCCCC"/>
      </a:accent5>
      <a:accent6>
        <a:srgbClr val="666666"/>
      </a:accent6>
      <a:hlink>
        <a:srgbClr val="6699CC"/>
      </a:hlink>
      <a:folHlink>
        <a:srgbClr val="999999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6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61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Scentific_posters">
  <a:themeElements>
    <a:clrScheme name="Custom 2">
      <a:dk1>
        <a:srgbClr val="333333"/>
      </a:dk1>
      <a:lt1>
        <a:srgbClr val="CCCCCC"/>
      </a:lt1>
      <a:dk2>
        <a:srgbClr val="003399"/>
      </a:dk2>
      <a:lt2>
        <a:srgbClr val="CCCCCC"/>
      </a:lt2>
      <a:accent1>
        <a:srgbClr val="FFFFFF"/>
      </a:accent1>
      <a:accent2>
        <a:srgbClr val="CCCCCC"/>
      </a:accent2>
      <a:accent3>
        <a:srgbClr val="999999"/>
      </a:accent3>
      <a:accent4>
        <a:srgbClr val="666666"/>
      </a:accent4>
      <a:accent5>
        <a:srgbClr val="CCCCCC"/>
      </a:accent5>
      <a:accent6>
        <a:srgbClr val="666666"/>
      </a:accent6>
      <a:hlink>
        <a:srgbClr val="6699CC"/>
      </a:hlink>
      <a:folHlink>
        <a:srgbClr val="999999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6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61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centific_posters">
  <a:themeElements>
    <a:clrScheme name="Custom 2">
      <a:dk1>
        <a:srgbClr val="333333"/>
      </a:dk1>
      <a:lt1>
        <a:srgbClr val="CCCCCC"/>
      </a:lt1>
      <a:dk2>
        <a:srgbClr val="003399"/>
      </a:dk2>
      <a:lt2>
        <a:srgbClr val="CCCCCC"/>
      </a:lt2>
      <a:accent1>
        <a:srgbClr val="FFFFFF"/>
      </a:accent1>
      <a:accent2>
        <a:srgbClr val="CCCCCC"/>
      </a:accent2>
      <a:accent3>
        <a:srgbClr val="999999"/>
      </a:accent3>
      <a:accent4>
        <a:srgbClr val="666666"/>
      </a:accent4>
      <a:accent5>
        <a:srgbClr val="CCCCCC"/>
      </a:accent5>
      <a:accent6>
        <a:srgbClr val="666666"/>
      </a:accent6>
      <a:hlink>
        <a:srgbClr val="6699CC"/>
      </a:hlink>
      <a:folHlink>
        <a:srgbClr val="999999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6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61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16272</TotalTime>
  <Words>1580</Words>
  <Application>Microsoft Office PowerPoint</Application>
  <PresentationFormat>Custom</PresentationFormat>
  <Paragraphs>268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Scentific_posters</vt:lpstr>
      <vt:lpstr>2_Scentific_posters</vt:lpstr>
      <vt:lpstr>3_Scentific_posters</vt:lpstr>
      <vt:lpstr>1_Scentific_posters</vt:lpstr>
      <vt:lpstr>PowerPoint Presentation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Free PowerPoint poster templates</dc:subject>
  <dc:creator>A. Kotoulas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2007 Canterbury Media Services, Inc</dc:description>
  <cp:lastModifiedBy>Guo, Ling-Yu</cp:lastModifiedBy>
  <cp:revision>355</cp:revision>
  <cp:lastPrinted>2012-05-10T23:58:22Z</cp:lastPrinted>
  <dcterms:created xsi:type="dcterms:W3CDTF">2009-06-30T14:01:02Z</dcterms:created>
  <dcterms:modified xsi:type="dcterms:W3CDTF">2015-05-27T20:33:46Z</dcterms:modified>
  <cp:category>Powerpoint poster templates</cp:category>
</cp:coreProperties>
</file>