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F07B6DD-CC66-4AAC-A6F1-3FBBE799D16E}">
  <a:tblStyle styleId="{1F07B6DD-CC66-4AAC-A6F1-3FBBE799D16E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viewProps" Target="viewProps.xml"/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9807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53365" algn="l" rtl="0">
              <a:spcBef>
                <a:spcPts val="700"/>
              </a:spcBef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40080" indent="-214630" algn="l" rtl="0">
              <a:spcBef>
                <a:spcPts val="55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40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53365" algn="l" rtl="0">
              <a:spcBef>
                <a:spcPts val="700"/>
              </a:spcBef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40080" indent="-214630" algn="l" rtl="0">
              <a:spcBef>
                <a:spcPts val="55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indent="-253365" algn="l" rtl="0">
              <a:spcBef>
                <a:spcPts val="700"/>
              </a:spcBef>
              <a:buClr>
                <a:schemeClr val="accent2"/>
              </a:buClr>
              <a:buFont typeface="Arial"/>
              <a:buChar char="•"/>
              <a:defRPr sz="2900">
                <a:solidFill>
                  <a:schemeClr val="dk1"/>
                </a:solidFill>
              </a:defRPr>
            </a:lvl1pPr>
            <a:lvl2pPr marL="640080" indent="-214630" algn="l" rtl="0">
              <a:spcBef>
                <a:spcPts val="550"/>
              </a:spcBef>
              <a:buClr>
                <a:schemeClr val="accent1"/>
              </a:buClr>
              <a:buFont typeface="Arial"/>
              <a:buChar char="•"/>
              <a:defRPr sz="2600">
                <a:solidFill>
                  <a:schemeClr val="dk1"/>
                </a:solidFill>
              </a:defRPr>
            </a:lvl2pPr>
            <a:lvl3pPr marL="914400" indent="-161925" algn="l" rtl="0"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300">
                <a:solidFill>
                  <a:schemeClr val="dk1"/>
                </a:solidFill>
              </a:defRPr>
            </a:lvl3pPr>
            <a:lvl4pPr marL="1371600" indent="-171450" algn="l" rtl="0">
              <a:spcBef>
                <a:spcPts val="400"/>
              </a:spcBef>
              <a:buClr>
                <a:schemeClr val="accent3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4pPr>
            <a:lvl5pPr marL="1828800" indent="-177800" algn="l" rtl="0">
              <a:spcBef>
                <a:spcPts val="400"/>
              </a:spcBef>
              <a:buClr>
                <a:schemeClr val="accent4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5pPr>
            <a:lvl6pPr marL="2103120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6pPr>
            <a:lvl7pPr marL="2377440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7pPr>
            <a:lvl8pPr marL="2651760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8pPr>
            <a:lvl9pPr marL="2926080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hyperlink" Target="http://guides.library.ualberta.ca/content.php?pid=157535&amp;sid=1333738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http://en.wikiquote.org/wiki/Rita_Mae_Brown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/>
              <a:t>ePortfolios: Pharm Communications 314/334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838200" y="3716600"/>
            <a:ext cx="80421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CA"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Pharm 314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CA"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Lisa Guirguis, PhD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CA"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3-225 ECHA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CA" sz="2800"/>
              <a:t>GOAL: To reflect on lab simulations as part of professional development and create a repository of learning. </a:t>
            </a:r>
          </a:p>
        </p:txBody>
      </p:sp>
      <p:sp>
        <p:nvSpPr>
          <p:cNvPr id="113" name="Shape 113"/>
          <p:cNvSpPr/>
          <p:nvPr/>
        </p:nvSpPr>
        <p:spPr>
          <a:xfrm>
            <a:off x="838200" y="381000"/>
            <a:ext cx="7696200" cy="1473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152400" y="152400"/>
            <a:ext cx="9363075" cy="67722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0" name="Shape 180"/>
          <p:cNvSpPr/>
          <p:nvPr/>
        </p:nvSpPr>
        <p:spPr>
          <a:xfrm>
            <a:off x="900325" y="4507300"/>
            <a:ext cx="436200" cy="1407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4839275" y="6434550"/>
            <a:ext cx="2222699" cy="267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Reflect?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reflection by health professionals increased diagnostic accuracy (K.V. Mann, 2008) and </a:t>
            </a:r>
            <a:r>
              <a:rPr lang="en-CA"/>
              <a:t>reduced</a:t>
            </a:r>
            <a:r>
              <a:rPr lang="en-CA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medical errors (Wald &amp; Reis, 2010).  </a:t>
            </a:r>
          </a:p>
          <a:p>
            <a:endParaRPr lang="en-CA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CA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CA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CA" sz="20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http://guides.library.ualberta.ca/content.php?pid=157535&amp;sid=1333738</a:t>
            </a:r>
            <a:r>
              <a:rPr lang="en-CA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CA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Reflect?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CA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Insanity</a:t>
            </a:r>
            <a:r>
              <a:rPr lang="en-CA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CA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doing the same thing</a:t>
            </a:r>
            <a:r>
              <a:rPr lang="en-CA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over and over again and expecting different results. </a:t>
            </a: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CA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Misattributed to various people, including Albert Einstein and Mark Twain. The earliest known occurrence, and probable origin is </a:t>
            </a:r>
            <a:r>
              <a:rPr lang="en-CA" sz="1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Rita Mae Brown, </a:t>
            </a:r>
            <a:r>
              <a:rPr lang="en-CA" sz="1400" b="0" i="1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Sudden Death</a:t>
            </a:r>
            <a:r>
              <a:rPr lang="en-CA" sz="1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(Bantam Books, New York, 1983), p. 68.</a:t>
            </a:r>
          </a:p>
          <a:p>
            <a:endParaRPr lang="en-CA" sz="1400" b="0" i="0" u="sng" strike="noStrike" cap="none" baseline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CA"/>
              <a:t>"We learn not from doing, but by thinking about what we do.” - Unknown source.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CA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simple model which poses the questions ‘What? So what? And Now what?’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9848"/>
              <a:buFont typeface="Arial"/>
              <a:buChar char="•"/>
            </a:pPr>
            <a:r>
              <a:rPr lang="en-CA" sz="2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lang="en-CA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describe the situation; achievements, consequences, responses, feelings, and problems.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9848"/>
              <a:buFont typeface="Arial"/>
              <a:buChar char="•"/>
            </a:pPr>
            <a:r>
              <a:rPr lang="en-CA" sz="2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what</a:t>
            </a:r>
            <a:r>
              <a:rPr lang="en-CA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discuss what has been learnt; learning about self, relationships, models, attitudes, cultures, actions, thoughts, understanding, and improvements.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9848"/>
              <a:buFont typeface="Arial"/>
              <a:buChar char="•"/>
            </a:pPr>
            <a:r>
              <a:rPr lang="en-CA" sz="2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what</a:t>
            </a:r>
            <a:r>
              <a:rPr lang="en-CA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identify what needs to be done in order to; improve future outcomes, and develop learning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CA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believed that the third and final stage is of the greatest importance in contributing to practice Rolfe et al (2001).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Reflect?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788023" y="6309319"/>
            <a:ext cx="410445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Rolfe et al (2001) Framework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“Ten years of experience without reflection is just one year experience repeated ten times.” 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ubTitle" idx="1"/>
          </p:nvPr>
        </p:nvSpPr>
        <p:spPr>
          <a:xfrm>
            <a:off x="1403648" y="414908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CA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(Arseneasu &amp; Rodenburg, 1998)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8500" y="0"/>
            <a:ext cx="9066999" cy="73659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Shape 148"/>
          <p:cNvGraphicFramePr/>
          <p:nvPr/>
        </p:nvGraphicFramePr>
        <p:xfrm>
          <a:off x="208675" y="42862"/>
          <a:ext cx="8572800" cy="696087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{1F07B6DD-CC66-4AAC-A6F1-3FBBE799D16E}</a:tableStyleId>
              </a:tblPr>
              <a:tblGrid>
                <a:gridCol w="2884700"/>
                <a:gridCol w="1793225"/>
                <a:gridCol w="1807275"/>
                <a:gridCol w="2087600"/>
              </a:tblGrid>
              <a:tr h="375225">
                <a:tc>
                  <a:txBody>
                    <a:bodyPr/>
                    <a:lstStyle/>
                    <a:p>
                      <a:endParaRPr/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0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Needs Improvement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1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Satisfactory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2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sz="1000" b="1"/>
                        <a:t>Outstanding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3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Description (“What”) 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Provides detailed description of ONE aspect of the medication experience.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Med exp not present, unclear, multiple aspect presented, or lacks relevance.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Basic description of one aspect of the medication experience.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Detailed and insightful description of one aspect of the medication experience.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7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Context (“So What”)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Meaningful attempt to understand the personal  experience   -Explores how idea aligns  with own beliefs or values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Evaluates how own thoughts, actions, and perceptions  may have changed (or not)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Analysis of event context missing, unclear, or lacks relevance. Writing is descriptive.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General analysis of how event has impacted self and aligns with own ideas (or not).  Some details may be lacking.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Clear examples of how this experience changed self.  Clearly and insightfully analyzes how event has impacted self, and aligns with own ideas (or not). Personalized/ in-depth.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3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Implications (“What Now”)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Event analyzed with reference to future coursework and future practice.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No relevant implications for future practice identified.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Indicates plans for future based on the reflection.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Specific and insightful future plan.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2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Writing Style/ Organization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Spelling /capitalization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Sentence structure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First person encouraged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No informal word or contraction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Transitions, sequencing, flow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  Concise</a:t>
                      </a:r>
                    </a:p>
                    <a:p>
                      <a:pPr marL="88900" lvl="0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·</a:t>
                      </a:r>
                      <a:r>
                        <a:rPr lang="en-CA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</a:t>
                      </a:r>
                      <a:r>
                        <a:rPr lang="en-CA"/>
                        <a:t>Meets Deadlines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Significant errors.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Colloquial tone and language. Inadequate proof reading.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b="1"/>
                        <a:t>NOT Submitted to eClass by due date and NOT available in the ePortfolio.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Few grammatical, spelling or organizational errors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b="1"/>
                        <a:t>Submitted to eClass by due date and available in the ePortfolio.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Essentially error free.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/>
                        <a:t>Reads well.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-CA" b="1"/>
                        <a:t>Submitted to eClass by due date and available in the ePortfolio.</a:t>
                      </a:r>
                    </a:p>
                  </a:txBody>
                  <a:tcPr marL="47625" marR="47625" marT="47625" marB="476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0" y="166475"/>
            <a:ext cx="9315450" cy="6324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4" name="Shape 154"/>
          <p:cNvSpPr/>
          <p:nvPr/>
        </p:nvSpPr>
        <p:spPr>
          <a:xfrm>
            <a:off x="2546250" y="258825"/>
            <a:ext cx="2504099" cy="295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12525" y="3156800"/>
            <a:ext cx="1378800" cy="225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12525" y="6209800"/>
            <a:ext cx="1378800" cy="225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360212" y="2492896"/>
            <a:ext cx="7380140" cy="4176464"/>
          </a:xfrm>
          <a:prstGeom prst="rect">
            <a:avLst/>
          </a:prstGeom>
          <a:solidFill>
            <a:schemeClr val="dk1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661220" y="2851213"/>
            <a:ext cx="6778123" cy="3497800"/>
          </a:xfrm>
          <a:prstGeom prst="rect">
            <a:avLst/>
          </a:prstGeom>
          <a:solidFill>
            <a:schemeClr val="lt1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179511" y="208596"/>
            <a:ext cx="8712967" cy="2016224"/>
          </a:xfrm>
          <a:prstGeom prst="flowChartProcess">
            <a:avLst/>
          </a:prstGeom>
          <a:solidFill>
            <a:schemeClr val="lt1"/>
          </a:solidFill>
          <a:ln w="190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952287" y="908720"/>
            <a:ext cx="2376263" cy="79208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rgbClr val="9E82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CA" sz="2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Simulation</a:t>
            </a:r>
          </a:p>
        </p:txBody>
      </p:sp>
      <p:sp>
        <p:nvSpPr>
          <p:cNvPr id="165" name="Shape 165"/>
          <p:cNvSpPr/>
          <p:nvPr/>
        </p:nvSpPr>
        <p:spPr>
          <a:xfrm>
            <a:off x="3806075" y="313675"/>
            <a:ext cx="3620399" cy="1603199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19050" cap="flat">
            <a:solidFill>
              <a:srgbClr val="9E82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CA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Peer Feedback on Simulation  </a:t>
            </a:r>
          </a:p>
          <a:p>
            <a:pPr marL="800100" marR="0" lvl="1" indent="-3429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Start doing </a:t>
            </a:r>
          </a:p>
          <a:p>
            <a:pPr marL="800100" marR="0" lvl="1" indent="-3429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Stop doing </a:t>
            </a:r>
          </a:p>
          <a:p>
            <a:pPr marL="800100" marR="0" lvl="1" indent="-3429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Keep doing</a:t>
            </a:r>
          </a:p>
          <a:p>
            <a:pPr marL="0" marR="0" lvl="0" indent="0" algn="l" rtl="0">
              <a:buSzPct val="25000"/>
              <a:buNone/>
            </a:pP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Feedback is </a:t>
            </a:r>
            <a:r>
              <a:rPr lang="en-CA" sz="1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lear, </a:t>
            </a:r>
            <a:r>
              <a:rPr lang="en-CA" sz="1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wned, </a:t>
            </a:r>
            <a:r>
              <a:rPr lang="en-CA" sz="1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egular, </a:t>
            </a:r>
            <a:r>
              <a:rPr lang="en-CA" sz="1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alanced, &amp; </a:t>
            </a:r>
            <a:r>
              <a:rPr lang="en-CA" sz="1600" b="0" i="0" u="sng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pecific</a:t>
            </a:r>
          </a:p>
          <a:p>
            <a:endParaRPr lang="en-CA" sz="16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033175" y="3491049"/>
            <a:ext cx="2639699" cy="2327099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 w="19050" cap="flat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Self Reflection: 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What? 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(While you may list several aspects; clearly focus on 1)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What? 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(why is it important) 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Now? with  SMART* Goal(s)</a:t>
            </a:r>
          </a:p>
          <a:p>
            <a:endParaRPr lang="en-CA" sz="16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/>
          <p:nvPr/>
        </p:nvSpPr>
        <p:spPr>
          <a:xfrm rot="5400000" flipH="1">
            <a:off x="6187831" y="2317219"/>
            <a:ext cx="3960442" cy="1143436"/>
          </a:xfrm>
          <a:prstGeom prst="uturnArrow">
            <a:avLst>
              <a:gd name="adj1" fmla="val 25000"/>
              <a:gd name="adj2" fmla="val 25000"/>
              <a:gd name="adj3" fmla="val 23436"/>
              <a:gd name="adj4" fmla="val 43750"/>
              <a:gd name="adj5" fmla="val 100000"/>
            </a:avLst>
          </a:prstGeom>
          <a:noFill/>
          <a:ln w="9525" cap="flat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CA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Next Simulation</a:t>
            </a:r>
          </a:p>
          <a:p>
            <a:endParaRPr lang="en-CA"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CA"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CA" sz="1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409475" y="3491049"/>
            <a:ext cx="2376300" cy="2142899"/>
          </a:xfrm>
          <a:prstGeom prst="round1Rect">
            <a:avLst>
              <a:gd name="adj" fmla="val 16667"/>
            </a:avLst>
          </a:prstGeom>
          <a:solidFill>
            <a:schemeClr val="accent1"/>
          </a:solidFill>
          <a:ln w="19050" cap="flat">
            <a:solidFill>
              <a:srgbClr val="6C859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CA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Record peer feedback and reflect: 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What?  </a:t>
            </a:r>
            <a:r>
              <a:rPr lang="en-CA"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(focus on 1 key area)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</a:p>
          <a:p>
            <a:pPr marL="285750" marR="0" lvl="0" indent="-28575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CA" sz="1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Now? with  SMART* Goal(s)</a:t>
            </a:r>
          </a:p>
          <a:p>
            <a:endParaRPr lang="en-CA" sz="1600" b="1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3530260" y="4243142"/>
            <a:ext cx="885095" cy="770032"/>
          </a:xfrm>
          <a:prstGeom prst="mathPlus">
            <a:avLst>
              <a:gd name="adj1" fmla="val 23520"/>
            </a:avLst>
          </a:prstGeom>
          <a:solidFill>
            <a:schemeClr val="dk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728364" y="1844824"/>
            <a:ext cx="618235" cy="116873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9050" cap="flat">
            <a:solidFill>
              <a:srgbClr val="797D5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5191798" y="2016542"/>
            <a:ext cx="618235" cy="95270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19050" cap="flat">
            <a:solidFill>
              <a:srgbClr val="797D5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2267743" y="2996951"/>
            <a:ext cx="316835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CA" sz="2400" b="1" i="0" u="none" strike="noStrike" cap="none" baseline="0">
                <a:solidFill>
                  <a:srgbClr val="3F3F3F"/>
                </a:solidFill>
                <a:latin typeface="Arial Black"/>
                <a:ea typeface="Arial Black"/>
                <a:cs typeface="Arial Black"/>
                <a:sym typeface="Arial Black"/>
              </a:rPr>
              <a:t>Online ePortfolio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323527" y="332656"/>
            <a:ext cx="380923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CA" sz="1800" b="1" i="0" u="none" strike="noStrike" cap="none" baseline="0">
                <a:solidFill>
                  <a:srgbClr val="3F3F3F"/>
                </a:solidFill>
                <a:latin typeface="Arial Black"/>
                <a:ea typeface="Arial Black"/>
                <a:cs typeface="Arial Black"/>
                <a:sym typeface="Arial Black"/>
              </a:rPr>
              <a:t>In Pharmacy Practice Lab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899591" y="5877271"/>
            <a:ext cx="6264696" cy="338554"/>
          </a:xfrm>
          <a:prstGeom prst="rect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CA" sz="16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pecific, </a:t>
            </a:r>
            <a:r>
              <a:rPr lang="en-CA" sz="16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easureable, </a:t>
            </a:r>
            <a:r>
              <a:rPr lang="en-CA" sz="16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ttainable, </a:t>
            </a:r>
            <a:r>
              <a:rPr lang="en-CA" sz="16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ealistic, and </a:t>
            </a:r>
            <a:r>
              <a:rPr lang="en-CA" sz="16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CA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imely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Macintosh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/>
      <vt:lpstr/>
      <vt:lpstr>ePortfolios: Pharm Communications 314/334</vt:lpstr>
      <vt:lpstr>Why Reflect?</vt:lpstr>
      <vt:lpstr>Why Reflect?</vt:lpstr>
      <vt:lpstr>How to Reflect?</vt:lpstr>
      <vt:lpstr>“Ten years of experience without reflection is just one year experience repeated ten times.”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ePortfolios: Pharm Communications 314/334</dc:title>
  <cp:lastModifiedBy>Lily Lai</cp:lastModifiedBy>
  <cp:revision>1</cp:revision>
  <dcterms:modified xsi:type="dcterms:W3CDTF">2013-08-28T15:37:52Z</dcterms:modified>
</cp:coreProperties>
</file>