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notesMasterIdLst>
    <p:notesMasterId r:id="rId12"/>
  </p:notesMasterIdLst>
  <p:sldIdLst>
    <p:sldId id="256" r:id="rId3"/>
    <p:sldId id="267" r:id="rId4"/>
    <p:sldId id="261" r:id="rId5"/>
    <p:sldId id="258" r:id="rId6"/>
    <p:sldId id="259" r:id="rId7"/>
    <p:sldId id="260" r:id="rId8"/>
    <p:sldId id="264" r:id="rId9"/>
    <p:sldId id="266" r:id="rId10"/>
    <p:sldId id="265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0003"/>
    <a:srgbClr val="62139E"/>
    <a:srgbClr val="219797"/>
    <a:srgbClr val="E3CD74"/>
    <a:srgbClr val="EEB42D"/>
    <a:srgbClr val="EED4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7" autoAdjust="0"/>
    <p:restoredTop sz="80077" autoAdjust="0"/>
  </p:normalViewPr>
  <p:slideViewPr>
    <p:cSldViewPr>
      <p:cViewPr varScale="1">
        <p:scale>
          <a:sx n="100" d="100"/>
          <a:sy n="100" d="100"/>
        </p:scale>
        <p:origin x="-12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presProps" Target="presProps.xml"/><Relationship Id="rId4" Type="http://schemas.openxmlformats.org/officeDocument/2006/relationships/slide" Target="slides/slide2.xml"/><Relationship Id="rId7" Type="http://schemas.openxmlformats.org/officeDocument/2006/relationships/slide" Target="slides/slide5.xml"/><Relationship Id="rId11" Type="http://schemas.openxmlformats.org/officeDocument/2006/relationships/slide" Target="slides/slide9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6" Type="http://schemas.openxmlformats.org/officeDocument/2006/relationships/theme" Target="theme/theme1.xml"/><Relationship Id="rId8" Type="http://schemas.openxmlformats.org/officeDocument/2006/relationships/slide" Target="slides/slide6.xml"/><Relationship Id="rId13" Type="http://schemas.openxmlformats.org/officeDocument/2006/relationships/printerSettings" Target="printerSettings/printerSettings1.bin"/><Relationship Id="rId10" Type="http://schemas.openxmlformats.org/officeDocument/2006/relationships/slide" Target="slides/slide8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9" Type="http://schemas.openxmlformats.org/officeDocument/2006/relationships/slide" Target="slides/slide7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7B76E-E018-C148-A410-54DB4A86FCC8}" type="datetimeFigureOut">
              <a:rPr lang="en-US" smtClean="0"/>
              <a:t>28/08/13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0569D5-97C3-C146-A3C3-976F7429E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231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Have taught this for three semesters now.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0569D5-97C3-C146-A3C3-976F7429EA8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9314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majority of the course takes a historical approach to examining curricular theory. Towards the end of the course we begin to examine contemporary curriculum issues and the activity allows students to further explore a topic related to a contemporary curriculum issue (e.g. globalization, assessment and standardized testing). This activity allows them to apply what they have learned in the course to contemporary curriculum issues.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0569D5-97C3-C146-A3C3-976F7429EA8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9677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majority of the course takes a historical approach to examining curricular theory. Towards the end of the course we begin to examine contemporary curriculum issues and the activity allows students to further explore a topic related to a contemporary curriculum issue (e.g. globalization, assessment and standardized testing). </a:t>
            </a: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 activity allows them to apply what they have learned in the course to contemporary curriculum issues.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0569D5-97C3-C146-A3C3-976F7429EA8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9677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majority of the course takes a historical approach to examining curricular theory. Towards the end of the course we begin to examine contemporary curriculum issues and the activity allows students to further explore a topic related to a contemporary curriculum issue (e.g. globalization, assessment and standardized testing). </a:t>
            </a: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 activity allows them to apply what they have learned in the course to contemporary curriculum issues.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0569D5-97C3-C146-A3C3-976F7429EA8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9677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Student presentations often include links to relevant videos, interactive components such as surveys and voice threads.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0569D5-97C3-C146-A3C3-976F7429EA8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7691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Presentation format provides flexibility – good for students with varying levels of</a:t>
            </a:r>
            <a:r>
              <a:rPr lang="en-US" baseline="0" dirty="0" smtClean="0"/>
              <a:t> </a:t>
            </a:r>
            <a:r>
              <a:rPr lang="en-US" baseline="0" smtClean="0"/>
              <a:t>tech knowledge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0569D5-97C3-C146-A3C3-976F7429EA8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9755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Presentation format provides flexibility – good for students with varying levels of</a:t>
            </a:r>
            <a:r>
              <a:rPr lang="en-US" baseline="0" dirty="0" smtClean="0"/>
              <a:t> tech knowledge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0569D5-97C3-C146-A3C3-976F7429EA8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975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03189"/>
            <a:ext cx="8229600" cy="1116012"/>
          </a:xfrm>
        </p:spPr>
        <p:txBody>
          <a:bodyPr/>
          <a:lstStyle>
            <a:lvl1pPr>
              <a:lnSpc>
                <a:spcPct val="80000"/>
              </a:lnSpc>
              <a:defRPr sz="440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143000"/>
            <a:ext cx="6140450" cy="519113"/>
          </a:xfrm>
        </p:spPr>
        <p:txBody>
          <a:bodyPr/>
          <a:lstStyle>
            <a:lvl1pPr marL="0" indent="0">
              <a:buFontTx/>
              <a:buNone/>
              <a:defRPr sz="2800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dirty="0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228600" y="64770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362200" y="6477000"/>
            <a:ext cx="4343400" cy="3810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4770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fld id="{68202A31-6DF5-4464-89FC-338C29B1CC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E30247-E966-430A-82D9-61B021F6E1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176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1828800"/>
            <a:ext cx="2076450" cy="4267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828800"/>
            <a:ext cx="6076950" cy="4267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4799B-921E-4C12-85C4-B83B02CD7B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785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AD126B-4C94-4180-9AA2-0198A73AF4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776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1C37AB-0674-4392-95F6-E49AE4D758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240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667000"/>
            <a:ext cx="40767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2667000"/>
            <a:ext cx="40767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32893A-4BF6-4D4C-A8F4-8D56CA4396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399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DA1ABD-AE96-434B-93F1-064C7D28B1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748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CF033F-4CD4-404D-A10D-AFB5755C08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682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88B001-8C08-47FF-9F7A-48C045F0C0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036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BA04DA-9D29-473F-9AD2-F15EC1158A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978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670221-CBBC-4008-9439-664C1DF3BF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883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828800"/>
            <a:ext cx="83058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667000"/>
            <a:ext cx="83058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895600" y="6248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434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91400" y="6248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+mn-lt"/>
              </a:defRPr>
            </a:lvl1pPr>
          </a:lstStyle>
          <a:p>
            <a:fld id="{A1C47EFB-2684-42EF-B89A-2DC8F413FD1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03189"/>
            <a:ext cx="8686800" cy="1116012"/>
          </a:xfrm>
        </p:spPr>
        <p:txBody>
          <a:bodyPr/>
          <a:lstStyle/>
          <a:p>
            <a:r>
              <a:rPr lang="en-US" sz="4000" dirty="0" smtClean="0"/>
              <a:t>Using E-presentations in an Asynchronous Online Course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143000"/>
            <a:ext cx="8458200" cy="519113"/>
          </a:xfrm>
        </p:spPr>
        <p:txBody>
          <a:bodyPr/>
          <a:lstStyle/>
          <a:p>
            <a:r>
              <a:rPr lang="en-US" dirty="0" smtClean="0"/>
              <a:t>Jerine Pegg, Dept. of Elementary Education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288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Graduate course on curriculum theory</a:t>
            </a:r>
          </a:p>
          <a:p>
            <a:r>
              <a:rPr lang="en-US" sz="2800" dirty="0" smtClean="0"/>
              <a:t>Usually 10-15 students</a:t>
            </a:r>
          </a:p>
          <a:p>
            <a:r>
              <a:rPr lang="en-US" sz="2800" dirty="0" smtClean="0"/>
              <a:t>Taught entirely on-line in an asynchronous format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924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Weekly readings, supplemental videos, internet resources, and information summaries</a:t>
            </a:r>
          </a:p>
          <a:p>
            <a:r>
              <a:rPr lang="en-US" sz="2800" dirty="0" smtClean="0"/>
              <a:t>Weekly activities alternate between group discussions &amp; individual reflections</a:t>
            </a:r>
          </a:p>
          <a:p>
            <a:r>
              <a:rPr lang="en-US" sz="2800" dirty="0" smtClean="0"/>
              <a:t>Weekly video memos to summarize the previous weeks activities</a:t>
            </a:r>
          </a:p>
          <a:p>
            <a:r>
              <a:rPr lang="en-US" sz="2800" dirty="0" smtClean="0"/>
              <a:t>Group e-presentations the last 4 weeks of the course.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814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E-Presentation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Goal: Create an online presentation on a topic related to contemporary curriculum issues (e.g. globalization, assessment &amp; standardized testing)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95711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E-Presentation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/>
              <a:t>Group </a:t>
            </a:r>
            <a:r>
              <a:rPr lang="en-US" sz="2600" dirty="0" smtClean="0"/>
              <a:t>assignment (2-4 students per group)</a:t>
            </a:r>
          </a:p>
          <a:p>
            <a:r>
              <a:rPr lang="en-US" sz="2600" dirty="0" smtClean="0"/>
              <a:t>Students choose from a pre-determined list of topics</a:t>
            </a:r>
          </a:p>
          <a:p>
            <a:r>
              <a:rPr lang="en-US" sz="2600" dirty="0" smtClean="0"/>
              <a:t>A variety of online tools are provided as options for the presentation (e.g. Wiki, Google Presentation, </a:t>
            </a:r>
            <a:r>
              <a:rPr lang="en-US" sz="2600" dirty="0" err="1" smtClean="0"/>
              <a:t>Prezi</a:t>
            </a:r>
            <a:r>
              <a:rPr lang="en-US" sz="2600" dirty="0" smtClean="0"/>
              <a:t>, Screencast)</a:t>
            </a:r>
          </a:p>
          <a:p>
            <a:r>
              <a:rPr lang="en-US" sz="2600" dirty="0"/>
              <a:t>P</a:t>
            </a:r>
            <a:r>
              <a:rPr lang="en-US" sz="2600" dirty="0" smtClean="0"/>
              <a:t>resentations should take other students ~45 minutes to work through plus additional time over the week for discussions</a:t>
            </a:r>
          </a:p>
        </p:txBody>
      </p:sp>
    </p:spTree>
    <p:extLst>
      <p:ext uri="{BB962C8B-B14F-4D97-AF65-F5344CB8AC3E}">
        <p14:creationId xmlns:p14="http://schemas.microsoft.com/office/powerpoint/2010/main" val="1459290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E-Presentation Rubric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Thoroughness and Organization</a:t>
            </a:r>
          </a:p>
          <a:p>
            <a:r>
              <a:rPr lang="en-US" sz="2800" dirty="0" smtClean="0"/>
              <a:t>Connection to Course Concepts</a:t>
            </a:r>
          </a:p>
          <a:p>
            <a:r>
              <a:rPr lang="en-US" sz="2800" dirty="0" smtClean="0"/>
              <a:t>Connection to Teaching/Educational Experience</a:t>
            </a:r>
          </a:p>
          <a:p>
            <a:r>
              <a:rPr lang="en-US" sz="2800" dirty="0" smtClean="0"/>
              <a:t>Class Engagement in Presentation</a:t>
            </a:r>
          </a:p>
          <a:p>
            <a:r>
              <a:rPr lang="en-US" sz="2800" dirty="0" smtClean="0"/>
              <a:t>Sources</a:t>
            </a:r>
          </a:p>
          <a:p>
            <a:r>
              <a:rPr lang="en-US" sz="2800" dirty="0" smtClean="0"/>
              <a:t>Reference Format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22659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447800" y="6248400"/>
            <a:ext cx="693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https://</a:t>
            </a:r>
            <a:r>
              <a:rPr lang="en-US" dirty="0" err="1"/>
              <a:t>sites.google.com</a:t>
            </a:r>
            <a:r>
              <a:rPr lang="en-US" dirty="0"/>
              <a:t>/site/</a:t>
            </a:r>
            <a:r>
              <a:rPr lang="en-US" dirty="0" err="1"/>
              <a:t>gendercurriculum</a:t>
            </a:r>
            <a:r>
              <a:rPr lang="en-US" dirty="0"/>
              <a:t>/home</a:t>
            </a:r>
          </a:p>
        </p:txBody>
      </p:sp>
      <p:pic>
        <p:nvPicPr>
          <p:cNvPr id="8" name="Picture Placeholder 7"/>
          <p:cNvPicPr>
            <a:picLocks noGrp="1" noChangeAspect="1"/>
          </p:cNvPicPr>
          <p:nvPr>
            <p:ph type="pic" idx="1"/>
          </p:nvPr>
        </p:nvPicPr>
        <p:blipFill rotWithShape="1">
          <a:blip r:embed="rId3"/>
          <a:srcRect l="-106" r="-34"/>
          <a:stretch/>
        </p:blipFill>
        <p:spPr>
          <a:xfrm>
            <a:off x="457199" y="304800"/>
            <a:ext cx="8250171" cy="5867400"/>
          </a:xfrm>
        </p:spPr>
      </p:pic>
    </p:spTree>
    <p:extLst>
      <p:ext uri="{BB962C8B-B14F-4D97-AF65-F5344CB8AC3E}">
        <p14:creationId xmlns:p14="http://schemas.microsoft.com/office/powerpoint/2010/main" val="1207117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works well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Allows students to take more control of their learning</a:t>
            </a:r>
          </a:p>
          <a:p>
            <a:r>
              <a:rPr lang="en-US" sz="2800" dirty="0" smtClean="0"/>
              <a:t>Guidelines and rubric provide guidance, while the presentation format provides flexibility</a:t>
            </a:r>
          </a:p>
          <a:p>
            <a:r>
              <a:rPr lang="en-US" sz="2800" dirty="0" smtClean="0"/>
              <a:t>Interactive component requires presenters to actively engage other students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950588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 for Others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Be flexible regarding the online tools used and remind students that it is the content, not the tool that they are being assessed on</a:t>
            </a:r>
          </a:p>
          <a:p>
            <a:r>
              <a:rPr lang="en-US" sz="2800" dirty="0"/>
              <a:t>Consider providing guidelines for group work and support for students to navigate the preparation of a group project at a distance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59608964"/>
      </p:ext>
    </p:extLst>
  </p:cSld>
  <p:clrMapOvr>
    <a:masterClrMapping/>
  </p:clrMapOvr>
</p:sld>
</file>

<file path=ppt/theme/theme1.xml><?xml version="1.0" encoding="utf-8"?>
<a:theme xmlns:a="http://schemas.openxmlformats.org/drawingml/2006/main" name="Technolog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Default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4D4D4D"/>
        </a:dk1>
        <a:lt1>
          <a:srgbClr val="FFFFD9"/>
        </a:lt1>
        <a:dk2>
          <a:srgbClr val="000000"/>
        </a:dk2>
        <a:lt2>
          <a:srgbClr val="7F7F7D"/>
        </a:lt2>
        <a:accent1>
          <a:srgbClr val="DEDACF"/>
        </a:accent1>
        <a:accent2>
          <a:srgbClr val="536D89"/>
        </a:accent2>
        <a:accent3>
          <a:srgbClr val="FFFFE9"/>
        </a:accent3>
        <a:accent4>
          <a:srgbClr val="404040"/>
        </a:accent4>
        <a:accent5>
          <a:srgbClr val="ECEAE4"/>
        </a:accent5>
        <a:accent6>
          <a:srgbClr val="4A627C"/>
        </a:accent6>
        <a:hlink>
          <a:srgbClr val="943C35"/>
        </a:hlink>
        <a:folHlink>
          <a:srgbClr val="63406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E1EAED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EEF3F4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85B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666666"/>
        </a:dk1>
        <a:lt1>
          <a:srgbClr val="FFFFFF"/>
        </a:lt1>
        <a:dk2>
          <a:srgbClr val="000000"/>
        </a:dk2>
        <a:lt2>
          <a:srgbClr val="333333"/>
        </a:lt2>
        <a:accent1>
          <a:srgbClr val="D7DCC8"/>
        </a:accent1>
        <a:accent2>
          <a:srgbClr val="8DC6FF"/>
        </a:accent2>
        <a:accent3>
          <a:srgbClr val="FFFFFF"/>
        </a:accent3>
        <a:accent4>
          <a:srgbClr val="565656"/>
        </a:accent4>
        <a:accent5>
          <a:srgbClr val="E8EBE0"/>
        </a:accent5>
        <a:accent6>
          <a:srgbClr val="7FB3E7"/>
        </a:accent6>
        <a:hlink>
          <a:srgbClr val="0066CC"/>
        </a:hlink>
        <a:folHlink>
          <a:srgbClr val="FF99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58572B"/>
        </a:dk1>
        <a:lt1>
          <a:srgbClr val="FFFFFF"/>
        </a:lt1>
        <a:dk2>
          <a:srgbClr val="808000"/>
        </a:dk2>
        <a:lt2>
          <a:srgbClr val="333333"/>
        </a:lt2>
        <a:accent1>
          <a:srgbClr val="CCCC99"/>
        </a:accent1>
        <a:accent2>
          <a:srgbClr val="FFFFCC"/>
        </a:accent2>
        <a:accent3>
          <a:srgbClr val="FFFFFF"/>
        </a:accent3>
        <a:accent4>
          <a:srgbClr val="4A4923"/>
        </a:accent4>
        <a:accent5>
          <a:srgbClr val="E2E2CA"/>
        </a:accent5>
        <a:accent6>
          <a:srgbClr val="E7E7B9"/>
        </a:accent6>
        <a:hlink>
          <a:srgbClr val="9900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666633"/>
        </a:dk1>
        <a:lt1>
          <a:srgbClr val="008080"/>
        </a:lt1>
        <a:dk2>
          <a:srgbClr val="808000"/>
        </a:dk2>
        <a:lt2>
          <a:srgbClr val="005A58"/>
        </a:lt2>
        <a:accent1>
          <a:srgbClr val="B5C6B3"/>
        </a:accent1>
        <a:accent2>
          <a:srgbClr val="FFA962"/>
        </a:accent2>
        <a:accent3>
          <a:srgbClr val="AAC0C0"/>
        </a:accent3>
        <a:accent4>
          <a:srgbClr val="56562A"/>
        </a:accent4>
        <a:accent5>
          <a:srgbClr val="D7DFD6"/>
        </a:accent5>
        <a:accent6>
          <a:srgbClr val="E79958"/>
        </a:accent6>
        <a:hlink>
          <a:srgbClr val="FFEFCE"/>
        </a:hlink>
        <a:folHlink>
          <a:srgbClr val="A741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003366"/>
        </a:dk1>
        <a:lt1>
          <a:srgbClr val="A28E73"/>
        </a:lt1>
        <a:dk2>
          <a:srgbClr val="000099"/>
        </a:dk2>
        <a:lt2>
          <a:srgbClr val="D2C368"/>
        </a:lt2>
        <a:accent1>
          <a:srgbClr val="D1EBEA"/>
        </a:accent1>
        <a:accent2>
          <a:srgbClr val="CEC975"/>
        </a:accent2>
        <a:accent3>
          <a:srgbClr val="AAAACA"/>
        </a:accent3>
        <a:accent4>
          <a:srgbClr val="8A7861"/>
        </a:accent4>
        <a:accent5>
          <a:srgbClr val="E5F3F3"/>
        </a:accent5>
        <a:accent6>
          <a:srgbClr val="BAB669"/>
        </a:accent6>
        <a:hlink>
          <a:srgbClr val="7EBA93"/>
        </a:hlink>
        <a:folHlink>
          <a:srgbClr val="F09D3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36699"/>
        </a:dk1>
        <a:lt1>
          <a:srgbClr val="969696"/>
        </a:lt1>
        <a:dk2>
          <a:srgbClr val="000000"/>
        </a:dk2>
        <a:lt2>
          <a:srgbClr val="517FA1"/>
        </a:lt2>
        <a:accent1>
          <a:srgbClr val="F3F5DD"/>
        </a:accent1>
        <a:accent2>
          <a:srgbClr val="CB4B0A"/>
        </a:accent2>
        <a:accent3>
          <a:srgbClr val="AAAAAA"/>
        </a:accent3>
        <a:accent4>
          <a:srgbClr val="7F7F7F"/>
        </a:accent4>
        <a:accent5>
          <a:srgbClr val="F8F9EB"/>
        </a:accent5>
        <a:accent6>
          <a:srgbClr val="B84308"/>
        </a:accent6>
        <a:hlink>
          <a:srgbClr val="D4B224"/>
        </a:hlink>
        <a:folHlink>
          <a:srgbClr val="D58E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5C1F00"/>
        </a:dk1>
        <a:lt1>
          <a:srgbClr val="8FA418"/>
        </a:lt1>
        <a:dk2>
          <a:srgbClr val="800000"/>
        </a:dk2>
        <a:lt2>
          <a:srgbClr val="A89546"/>
        </a:lt2>
        <a:accent1>
          <a:srgbClr val="EDF6BE"/>
        </a:accent1>
        <a:accent2>
          <a:srgbClr val="ADBC00"/>
        </a:accent2>
        <a:accent3>
          <a:srgbClr val="C0AAAA"/>
        </a:accent3>
        <a:accent4>
          <a:srgbClr val="798B13"/>
        </a:accent4>
        <a:accent5>
          <a:srgbClr val="F4FADB"/>
        </a:accent5>
        <a:accent6>
          <a:srgbClr val="9CAA00"/>
        </a:accent6>
        <a:hlink>
          <a:srgbClr val="FF7500"/>
        </a:hlink>
        <a:folHlink>
          <a:srgbClr val="3E5E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1D11CEA-E240-47CA-B824-2BA9F30A387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1004</TotalTime>
  <Words>584</Words>
  <Application>Microsoft Macintosh PowerPoint</Application>
  <PresentationFormat>On-screen Show (4:3)</PresentationFormat>
  <Paragraphs>47</Paragraphs>
  <Slides>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Technology</vt:lpstr>
      <vt:lpstr>Using E-presentations in an Asynchronous Online Course</vt:lpstr>
      <vt:lpstr>Context</vt:lpstr>
      <vt:lpstr>Course Structure</vt:lpstr>
      <vt:lpstr>E-Presentation Assignment</vt:lpstr>
      <vt:lpstr>E-Presentation Assignment</vt:lpstr>
      <vt:lpstr>E-Presentation Rubric</vt:lpstr>
      <vt:lpstr>PowerPoint Presentation</vt:lpstr>
      <vt:lpstr>What works well</vt:lpstr>
      <vt:lpstr>Recommendations for Others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Technology at work design template</dc:title>
  <dc:creator/>
  <cp:keywords/>
  <cp:lastModifiedBy>Lily Lai</cp:lastModifiedBy>
  <cp:revision>26</cp:revision>
  <cp:lastPrinted>1601-01-01T00:00:00Z</cp:lastPrinted>
  <dcterms:modified xsi:type="dcterms:W3CDTF">2013-08-28T15:43:56Z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TC010721571033</vt:lpwstr>
  </property>
</Properties>
</file>