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0" r:id="rId4"/>
    <p:sldId id="273" r:id="rId5"/>
    <p:sldId id="274" r:id="rId6"/>
    <p:sldId id="278" r:id="rId7"/>
    <p:sldId id="280" r:id="rId8"/>
    <p:sldId id="279" r:id="rId9"/>
    <p:sldId id="283" r:id="rId10"/>
    <p:sldId id="284" r:id="rId11"/>
    <p:sldId id="282" r:id="rId12"/>
    <p:sldId id="271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54C"/>
    <a:srgbClr val="10643A"/>
    <a:srgbClr val="467E4F"/>
    <a:srgbClr val="176238"/>
    <a:srgbClr val="E1C603"/>
    <a:srgbClr val="467E44"/>
    <a:srgbClr val="006231"/>
    <a:srgbClr val="007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295" autoAdjust="0"/>
  </p:normalViewPr>
  <p:slideViewPr>
    <p:cSldViewPr snapToGrid="0">
      <p:cViewPr varScale="1">
        <p:scale>
          <a:sx n="129" d="100"/>
          <a:sy n="129" d="100"/>
        </p:scale>
        <p:origin x="-16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02CD85D0-76A1-4DB9-A862-ADB27F0C0099}" type="datetime1">
              <a:rPr lang="en-US"/>
              <a:pPr/>
              <a:t>28/08/13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4C8B0FD4-99D2-4412-B48E-D31F10F2D2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1D259119-9256-4781-BE03-EBDD9F27EA20}" type="datetime1">
              <a:rPr lang="en-US"/>
              <a:pPr/>
              <a:t>28/08/13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078F1B8B-A0FC-441E-98CC-11318DEDF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79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1B8B-A0FC-441E-98CC-11318DEDF0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1B8B-A0FC-441E-98CC-11318DEDF0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1B8B-A0FC-441E-98CC-11318DEDF0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1B8B-A0FC-441E-98CC-11318DEDF0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1B8B-A0FC-441E-98CC-11318DEDF0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1B8B-A0FC-441E-98CC-11318DEDF0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1B8B-A0FC-441E-98CC-11318DEDF0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1B8B-A0FC-441E-98CC-11318DEDF0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1B8B-A0FC-441E-98CC-11318DEDF0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3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kA-V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C:\Documents and Settings\cls8\Local Settings\Temporary Internet Files\Content.IE5\KTA3C56N\MP900438865[1]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t="12813" b="52154"/>
          <a:stretch>
            <a:fillRect/>
          </a:stretch>
        </p:blipFill>
        <p:spPr bwMode="auto">
          <a:xfrm>
            <a:off x="0" y="2889504"/>
            <a:ext cx="9144000" cy="3200400"/>
          </a:xfrm>
          <a:prstGeom prst="rect">
            <a:avLst/>
          </a:prstGeom>
          <a:noFill/>
        </p:spPr>
      </p:pic>
      <p:pic>
        <p:nvPicPr>
          <p:cNvPr id="5" name="Picture 2" descr="TrkA-PPT-V1-Footer-NEW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gre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525" y="6107113"/>
            <a:ext cx="2557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3136" y="1412667"/>
            <a:ext cx="8506855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13136" y="1913901"/>
            <a:ext cx="850685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9394" name="Picture 2" descr="C:\Documents and Settings\cls8\Desktop\UA-EXT-COLOUR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55461" y="6019058"/>
            <a:ext cx="3035997" cy="4629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3" y="6186488"/>
            <a:ext cx="15716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C:\Documents and Settings\cls8\Desktop\UA-EXT-COLOU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5564" y="266329"/>
            <a:ext cx="2511977" cy="3830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375400"/>
            <a:ext cx="1185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gre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3" y="62007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romise-g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romise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romise-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5038" y="6411913"/>
            <a:ext cx="168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08738"/>
            <a:ext cx="1185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A-COLOU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25" y="6408738"/>
            <a:ext cx="11858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 descr="promise-gre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5038" y="6408738"/>
            <a:ext cx="168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07150"/>
            <a:ext cx="1185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TrkB-PPT-V1-Footer1.png"/>
          <p:cNvPicPr>
            <a:picLocks noChangeAspect="1"/>
          </p:cNvPicPr>
          <p:nvPr/>
        </p:nvPicPr>
        <p:blipFill>
          <a:blip r:embed="rId4"/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3349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>
            <a:off x="0" y="914400"/>
            <a:ext cx="9144000" cy="1588"/>
          </a:xfrm>
          <a:prstGeom prst="line">
            <a:avLst/>
          </a:prstGeom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6396038"/>
            <a:ext cx="11922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5" y="2606675"/>
            <a:ext cx="57959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1090613"/>
            <a:ext cx="42687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9817"/>
            <a:ext cx="8229600" cy="1394548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cls8\Desktop\UA-EXT-COLOU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56464" y="2934667"/>
            <a:ext cx="5994389" cy="91400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omise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omise-g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rkB-PPT-V1-Green-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UA-COLOUR-REVERS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055091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381534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46727"/>
            <a:ext cx="9144000" cy="591127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738909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ooter.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369050"/>
            <a:ext cx="11922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540"/>
            <a:ext cx="9144000" cy="590511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9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7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4.xml"/><Relationship Id="rId28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71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rika.smith@ualberta.ca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4"/>
          </p:nvPr>
        </p:nvSpPr>
        <p:spPr bwMode="auto">
          <a:xfrm>
            <a:off x="312738" y="1412875"/>
            <a:ext cx="8507412" cy="9541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latin typeface="Calibri" pitchFamily="-72" charset="0"/>
                <a:ea typeface="Arial" pitchFamily="-72" charset="0"/>
                <a:cs typeface="Arial" pitchFamily="-72" charset="0"/>
              </a:rPr>
              <a:t>Applied Land Use Planning</a:t>
            </a:r>
          </a:p>
          <a:p>
            <a:pPr algn="ctr"/>
            <a:r>
              <a:rPr lang="en-US" sz="2800" dirty="0" smtClean="0"/>
              <a:t>Curriculum Design Process </a:t>
            </a:r>
            <a:endParaRPr lang="en-US" sz="2800" dirty="0" smtClean="0">
              <a:solidFill>
                <a:srgbClr val="00B0F0"/>
              </a:solidFill>
              <a:ea typeface="Adobe Heiti Std R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2738" y="1914525"/>
            <a:ext cx="8507412" cy="40011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a typeface="+mn-ea"/>
              </a:rPr>
              <a:t> </a:t>
            </a:r>
            <a:endParaRPr sz="2000" dirty="0"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000" y="2935813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0" b="1" dirty="0" smtClean="0">
              <a:latin typeface="Calibri" pitchFamily="34" charset="0"/>
              <a:ea typeface="Adobe Heiti Std R" pitchFamily="34" charset="-128"/>
            </a:endParaRPr>
          </a:p>
          <a:p>
            <a:pPr algn="r"/>
            <a:r>
              <a:rPr lang="en-US" sz="1600" b="1" dirty="0" smtClean="0">
                <a:latin typeface="Calibri" pitchFamily="34" charset="0"/>
                <a:ea typeface="Adobe Heiti Std R" pitchFamily="34" charset="-128"/>
              </a:rPr>
              <a:t>Erika Smith</a:t>
            </a:r>
            <a:r>
              <a:rPr lang="en-US" sz="1600" dirty="0" smtClean="0">
                <a:latin typeface="Calibri" pitchFamily="34" charset="0"/>
                <a:ea typeface="Adobe Heiti Std R" pitchFamily="34" charset="-128"/>
              </a:rPr>
              <a:t>, PhD Candidate </a:t>
            </a:r>
          </a:p>
          <a:p>
            <a:pPr algn="r"/>
            <a:r>
              <a:rPr lang="en-US" sz="1600" dirty="0" smtClean="0">
                <a:latin typeface="Calibri" pitchFamily="34" charset="0"/>
                <a:ea typeface="Adobe Heiti Std R" pitchFamily="34" charset="-128"/>
              </a:rPr>
              <a:t>Senior Instructional Designer</a:t>
            </a:r>
          </a:p>
          <a:p>
            <a:pPr algn="r"/>
            <a:r>
              <a:rPr lang="en-US" sz="1600" dirty="0" smtClean="0">
                <a:latin typeface="Calibri" pitchFamily="34" charset="0"/>
                <a:ea typeface="Adobe Heiti Std R" pitchFamily="34" charset="-128"/>
              </a:rPr>
              <a:t>Learning Engagement Office</a:t>
            </a:r>
          </a:p>
          <a:p>
            <a:pPr algn="r"/>
            <a:endParaRPr lang="en-US" sz="1000" dirty="0" smtClean="0">
              <a:latin typeface="Calibri" pitchFamily="34" charset="0"/>
              <a:ea typeface="Adobe Heiti Std R" pitchFamily="34" charset="-128"/>
            </a:endParaRPr>
          </a:p>
          <a:p>
            <a:endParaRPr lang="en-US" sz="1600" dirty="0" smtClean="0">
              <a:latin typeface="+mj-lt"/>
              <a:ea typeface="Adobe Heiti Std R" pitchFamily="34" charset="-128"/>
            </a:endParaRPr>
          </a:p>
          <a:p>
            <a:pPr algn="ctr"/>
            <a:endParaRPr lang="en-US" sz="1400" b="1" dirty="0" smtClean="0"/>
          </a:p>
          <a:p>
            <a:pPr algn="ctr"/>
            <a:endParaRPr lang="en-US" sz="1400" b="1" dirty="0">
              <a:latin typeface="+mj-lt"/>
              <a:ea typeface="Adobe Heiti Std R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0269" y="992944"/>
            <a:ext cx="4507869" cy="48113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Adobe Heiti Std R" pitchFamily="34" charset="-128"/>
              </a:rPr>
              <a:t>City Region Studies Centre</a:t>
            </a:r>
            <a:endParaRPr lang="en-US" dirty="0">
              <a:ea typeface="Adobe Heiti Std R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1155" y="1417595"/>
            <a:ext cx="112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webinars</a:t>
            </a:r>
            <a:endParaRPr lang="en-US" sz="1800" dirty="0"/>
          </a:p>
        </p:txBody>
      </p:sp>
      <p:pic>
        <p:nvPicPr>
          <p:cNvPr id="4" name="Picture 3" descr="Screen Shot 2013-08-12 at 4.2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6" y="1820967"/>
            <a:ext cx="6092692" cy="4295375"/>
          </a:xfrm>
          <a:prstGeom prst="rect">
            <a:avLst/>
          </a:prstGeom>
        </p:spPr>
      </p:pic>
      <p:pic>
        <p:nvPicPr>
          <p:cNvPr id="2" name="Picture 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51" y="1870475"/>
            <a:ext cx="2938824" cy="43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1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0" dirty="0" smtClean="0">
              <a:ea typeface="Adobe Heiti Std R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0" dirty="0" smtClean="0">
              <a:ea typeface="Adobe Heiti Std R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0" dirty="0" smtClean="0">
              <a:ea typeface="Adobe Heiti Std R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0" dirty="0" smtClean="0">
              <a:ea typeface="Adobe Heiti Std R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ea typeface="Adobe Heiti Std R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0" dirty="0" smtClean="0">
              <a:ea typeface="Adobe Heiti Std R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ea typeface="Adobe Heiti Std R" pitchFamily="34" charset="-128"/>
              </a:rPr>
              <a:t>Erika Smith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ea typeface="Adobe Heiti Std R" pitchFamily="34" charset="-128"/>
              </a:rPr>
              <a:t>Senior Instructional Designer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ea typeface="Adobe Heiti Std R" pitchFamily="34" charset="-128"/>
                <a:hlinkClick r:id="rId2"/>
              </a:rPr>
              <a:t>esmith@ualberta.ca</a:t>
            </a:r>
            <a:r>
              <a:rPr lang="en-US" sz="1600" b="0" dirty="0" smtClean="0">
                <a:ea typeface="Adobe Heiti Std R" pitchFamily="34" charset="-128"/>
              </a:rPr>
              <a:t>      </a:t>
            </a:r>
          </a:p>
          <a:p>
            <a:endParaRPr lang="en-US" dirty="0" smtClean="0">
              <a:ea typeface="Adobe Heiti Std R" pitchFamily="34" charset="-128"/>
            </a:endParaRPr>
          </a:p>
          <a:p>
            <a:endParaRPr lang="en-US" b="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Comments? Questions?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b="0" dirty="0" smtClean="0">
                <a:latin typeface="+mj-lt"/>
              </a:rPr>
              <a:t>Discuss the process, pedagogies and principles informing recent online course design and delivery in ALUP</a:t>
            </a:r>
            <a:endParaRPr lang="en-US" b="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i="1" dirty="0" smtClean="0"/>
              <a:t>Learning Engagement Office</a:t>
            </a:r>
            <a:endParaRPr lang="en-US" b="0" dirty="0" smtClean="0"/>
          </a:p>
          <a:p>
            <a:r>
              <a:rPr lang="en-US" sz="2000" b="0" dirty="0" smtClean="0"/>
              <a:t>Our team provides learning design and delivery support throughout the instructional development process and course life-cycle for online, blended, and face-to-face courses.</a:t>
            </a:r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Adobe Heiti Std R" pitchFamily="34" charset="-128"/>
              </a:rPr>
              <a:t>Overarching Process &amp; Support</a:t>
            </a:r>
            <a:r>
              <a:rPr lang="en-US" dirty="0" smtClean="0">
                <a:solidFill>
                  <a:srgbClr val="00B0F0"/>
                </a:solidFill>
                <a:ea typeface="Adobe Heiti Std R" pitchFamily="34" charset="-128"/>
              </a:rPr>
              <a:t/>
            </a:r>
            <a:br>
              <a:rPr lang="en-US" dirty="0" smtClean="0">
                <a:solidFill>
                  <a:srgbClr val="00B0F0"/>
                </a:solidFill>
                <a:ea typeface="Adobe Heiti Std R" pitchFamily="34" charset="-12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lang="en-US" sz="2000" i="1" dirty="0" smtClean="0">
                <a:latin typeface="+mj-lt"/>
              </a:rPr>
              <a:t>Iterative process:</a:t>
            </a:r>
          </a:p>
          <a:p>
            <a:pPr lvl="0" defTabSz="914400">
              <a:spcBef>
                <a:spcPts val="0"/>
              </a:spcBef>
              <a:spcAft>
                <a:spcPct val="0"/>
              </a:spcAft>
              <a:tabLst/>
              <a:defRPr/>
            </a:pPr>
            <a:endParaRPr lang="en-US" sz="2000" b="0" dirty="0" smtClean="0">
              <a:latin typeface="+mj-lt"/>
            </a:endParaRPr>
          </a:p>
          <a:p>
            <a:pPr lvl="0" defTabSz="914400">
              <a:spcBef>
                <a:spcPts val="0"/>
              </a:spcBef>
              <a:spcAft>
                <a:spcPct val="0"/>
              </a:spcAft>
              <a:tabLst/>
              <a:defRPr/>
            </a:pPr>
            <a:r>
              <a:rPr lang="en-US" sz="2000" b="0" dirty="0" smtClean="0">
                <a:latin typeface="+mj-lt"/>
              </a:rPr>
              <a:t> Needs Analysis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b="0" dirty="0" smtClean="0">
                <a:latin typeface="+mj-lt"/>
              </a:rPr>
              <a:t> surveys, planning, University approvals</a:t>
            </a:r>
          </a:p>
          <a:p>
            <a:pPr lvl="0" defTabSz="914400">
              <a:spcBef>
                <a:spcPts val="0"/>
              </a:spcBef>
              <a:spcAft>
                <a:spcPct val="0"/>
              </a:spcAft>
              <a:tabLst/>
              <a:defRPr/>
            </a:pPr>
            <a:r>
              <a:rPr lang="en-US" sz="2000" b="0" dirty="0" smtClean="0">
                <a:latin typeface="+mj-lt"/>
              </a:rPr>
              <a:t> Instructional Design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b="0" dirty="0" smtClean="0">
                <a:latin typeface="+mj-lt"/>
              </a:rPr>
              <a:t> program wide &amp; course specific</a:t>
            </a:r>
          </a:p>
          <a:p>
            <a:pPr>
              <a:spcBef>
                <a:spcPts val="0"/>
              </a:spcBef>
              <a:defRPr/>
            </a:pPr>
            <a:r>
              <a:rPr lang="en-US" sz="2000" b="0" dirty="0" smtClean="0">
                <a:latin typeface="+mj-lt"/>
              </a:rPr>
              <a:t> Develop &amp; Implement Curriculum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b="0" dirty="0" smtClean="0">
                <a:latin typeface="+mj-lt"/>
              </a:rPr>
              <a:t> training and development of instructors  </a:t>
            </a:r>
          </a:p>
          <a:p>
            <a:pPr lvl="0" defTabSz="914400">
              <a:spcBef>
                <a:spcPts val="0"/>
              </a:spcBef>
              <a:spcAft>
                <a:spcPct val="0"/>
              </a:spcAft>
              <a:tabLst/>
              <a:defRPr/>
            </a:pPr>
            <a:r>
              <a:rPr lang="en-US" sz="2000" b="0" dirty="0" smtClean="0">
                <a:latin typeface="+mj-lt"/>
                <a:ea typeface="ＭＳ Ｐゴシック" pitchFamily="-72" charset="-128"/>
                <a:cs typeface="ＭＳ Ｐゴシック" pitchFamily="-72" charset="-128"/>
              </a:rPr>
              <a:t> Evaluation</a:t>
            </a:r>
            <a:endParaRPr lang="en-US" sz="2000" b="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b="0" dirty="0" smtClean="0">
                <a:latin typeface="+mj-lt"/>
                <a:ea typeface="ＭＳ Ｐゴシック" pitchFamily="-72" charset="-128"/>
                <a:cs typeface="ＭＳ Ｐゴシック" pitchFamily="-72" charset="-128"/>
              </a:rPr>
              <a:t> analysis of pilot data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Adobe Heiti Std R" pitchFamily="34" charset="-128"/>
              </a:rPr>
              <a:t>Curriculum Design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i="1" dirty="0" smtClean="0">
                <a:latin typeface="+mj-lt"/>
              </a:rPr>
              <a:t>Collaboration of:</a:t>
            </a:r>
            <a:endParaRPr lang="en-US" sz="2000" dirty="0" smtClean="0">
              <a:latin typeface="+mj-lt"/>
              <a:ea typeface="ＭＳ Ｐゴシック" pitchFamily="-72" charset="-128"/>
              <a:cs typeface="ＭＳ Ｐゴシック" pitchFamily="-72" charset="-128"/>
            </a:endParaRPr>
          </a:p>
          <a:p>
            <a:pPr lvl="2" defTabSz="914400">
              <a:defRPr/>
            </a:pPr>
            <a:r>
              <a:rPr lang="en-US" sz="2000" b="0" dirty="0" smtClean="0">
                <a:latin typeface="+mj-lt"/>
                <a:ea typeface="ＭＳ Ｐゴシック" pitchFamily="-72" charset="-128"/>
                <a:cs typeface="ＭＳ Ｐゴシック" pitchFamily="-72" charset="-128"/>
              </a:rPr>
              <a:t>Instructional Designer </a:t>
            </a:r>
          </a:p>
          <a:p>
            <a:pPr lvl="2" defTabSz="914400">
              <a:defRPr/>
            </a:pPr>
            <a:r>
              <a:rPr lang="en-US" sz="2000" b="0" dirty="0" smtClean="0">
                <a:latin typeface="+mj-lt"/>
              </a:rPr>
              <a:t>Academic Advisor</a:t>
            </a:r>
          </a:p>
          <a:p>
            <a:pPr lvl="2" defTabSz="914400">
              <a:defRPr/>
            </a:pPr>
            <a:r>
              <a:rPr lang="en-US" sz="2000" b="0" dirty="0" smtClean="0">
                <a:latin typeface="+mj-lt"/>
                <a:ea typeface="ＭＳ Ｐゴシック" pitchFamily="-72" charset="-128"/>
                <a:cs typeface="ＭＳ Ｐゴシック" pitchFamily="-72" charset="-128"/>
              </a:rPr>
              <a:t>Subject Matter Experts</a:t>
            </a:r>
          </a:p>
          <a:p>
            <a:pPr lvl="2" defTabSz="914400">
              <a:defRPr/>
            </a:pPr>
            <a:r>
              <a:rPr lang="en-US" sz="2000" b="0" dirty="0" smtClean="0">
                <a:latin typeface="+mj-lt"/>
              </a:rPr>
              <a:t>External Reviewers</a:t>
            </a:r>
          </a:p>
          <a:p>
            <a:pPr lvl="2" defTabSz="914400">
              <a:defRPr/>
            </a:pPr>
            <a:r>
              <a:rPr lang="en-US" sz="2000" b="0" dirty="0" smtClean="0">
                <a:latin typeface="+mj-lt"/>
                <a:ea typeface="ＭＳ Ｐゴシック" pitchFamily="-72" charset="-128"/>
                <a:cs typeface="ＭＳ Ｐゴシック" pitchFamily="-72" charset="-128"/>
              </a:rPr>
              <a:t>Editor</a:t>
            </a:r>
          </a:p>
          <a:p>
            <a:pPr lvl="2" defTabSz="914400">
              <a:defRPr/>
            </a:pPr>
            <a:r>
              <a:rPr lang="en-US" sz="2000" b="0" dirty="0" smtClean="0">
                <a:latin typeface="+mj-lt"/>
              </a:rPr>
              <a:t>Program administrators</a:t>
            </a:r>
          </a:p>
          <a:p>
            <a:pPr lvl="2" defTabSz="914400">
              <a:defRPr/>
            </a:pPr>
            <a:r>
              <a:rPr lang="en-US" sz="2000" b="0" dirty="0" smtClean="0">
                <a:latin typeface="+mj-lt"/>
                <a:ea typeface="ＭＳ Ｐゴシック" pitchFamily="-72" charset="-128"/>
                <a:cs typeface="ＭＳ Ｐゴシック" pitchFamily="-72" charset="-128"/>
              </a:rPr>
              <a:t>E-Learning Specialist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Adobe Heiti Std R" pitchFamily="34" charset="-128"/>
              </a:rPr>
              <a:t>Instructional Design Process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8162" y="1011485"/>
            <a:ext cx="3282253" cy="48113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Adobe Heiti Std R" pitchFamily="34" charset="-128"/>
              </a:rPr>
              <a:t>Municipal Planning II</a:t>
            </a:r>
            <a:endParaRPr lang="en-US" dirty="0">
              <a:ea typeface="Adobe Heiti Std R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963" t="12109" r="32779" b="11570"/>
          <a:stretch>
            <a:fillRect/>
          </a:stretch>
        </p:blipFill>
        <p:spPr bwMode="auto">
          <a:xfrm>
            <a:off x="5086097" y="1909188"/>
            <a:ext cx="2968979" cy="223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l="8357" t="24110" r="40103" b="5065"/>
          <a:stretch>
            <a:fillRect/>
          </a:stretch>
        </p:blipFill>
        <p:spPr bwMode="auto">
          <a:xfrm>
            <a:off x="147986" y="2019720"/>
            <a:ext cx="4843656" cy="416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4587" t="15615" r="16633" b="10215"/>
          <a:stretch>
            <a:fillRect/>
          </a:stretch>
        </p:blipFill>
        <p:spPr bwMode="auto">
          <a:xfrm>
            <a:off x="4662270" y="4371041"/>
            <a:ext cx="4089844" cy="24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27938" y="142686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39-hours, online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098451" y="1011487"/>
            <a:ext cx="3181769" cy="48113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Adobe Heiti Std R" pitchFamily="34" charset="-128"/>
              </a:rPr>
              <a:t>Urban Environments</a:t>
            </a:r>
            <a:endParaRPr lang="en-US" dirty="0">
              <a:ea typeface="Adobe Heiti Std R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678" y="141681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21-hours, face-to-face</a:t>
            </a:r>
            <a:endParaRPr lang="en-US" sz="1800" dirty="0"/>
          </a:p>
        </p:txBody>
      </p:sp>
      <p:pic>
        <p:nvPicPr>
          <p:cNvPr id="2" name="Picture 1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575"/>
            <a:ext cx="9144000" cy="240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742950" lvl="0" indent="-742950">
              <a:spcBef>
                <a:spcPct val="20000"/>
              </a:spcBef>
              <a:defRPr/>
            </a:pPr>
            <a:endParaRPr lang="en-US" sz="1000" dirty="0" smtClean="0">
              <a:latin typeface="+mj-lt"/>
            </a:endParaRPr>
          </a:p>
          <a:p>
            <a:pPr marL="744538" lvl="4">
              <a:spcAft>
                <a:spcPts val="0"/>
              </a:spcAft>
              <a:buNone/>
            </a:pPr>
            <a:endParaRPr lang="en-US" sz="2000" b="0" dirty="0" smtClean="0">
              <a:latin typeface="+mj-lt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94584" y="1142116"/>
            <a:ext cx="5090956" cy="481134"/>
          </a:xfrm>
          <a:prstGeom prst="rect">
            <a:avLst/>
          </a:prstGeom>
        </p:spPr>
        <p:txBody>
          <a:bodyPr vert="horz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  <a:ea typeface="Adobe Heiti Std R" pitchFamily="34" charset="-128"/>
              </a:rPr>
              <a:t>Municipal Planning Management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dobe Heiti Std R" pitchFamily="34" charset="-128"/>
              <a:cs typeface="Genev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8131" y="149720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39-hours, online</a:t>
            </a:r>
            <a:endParaRPr lang="en-US" sz="1800" dirty="0"/>
          </a:p>
        </p:txBody>
      </p:sp>
      <p:pic>
        <p:nvPicPr>
          <p:cNvPr id="3" name="Picture 2" descr="Pic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5534"/>
            <a:ext cx="9144000" cy="322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b="0" i="1" dirty="0" smtClean="0"/>
              <a:t>Course Innovations: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sz="2000" b="0" dirty="0" smtClean="0"/>
              <a:t>Rural Environments </a:t>
            </a:r>
            <a:r>
              <a:rPr lang="en-US" sz="2000" b="0" dirty="0"/>
              <a:t>(Spring 2014</a:t>
            </a:r>
            <a:r>
              <a:rPr lang="en-US" sz="2000" b="0" dirty="0" smtClean="0"/>
              <a:t>)</a:t>
            </a:r>
            <a:endParaRPr lang="en-US" sz="2000" b="0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sz="2000" b="0" dirty="0" smtClean="0"/>
              <a:t>Regional Planning </a:t>
            </a:r>
            <a:r>
              <a:rPr lang="en-US" sz="2000" b="0" dirty="0"/>
              <a:t>(Winter 2014) </a:t>
            </a:r>
            <a:endParaRPr lang="en-US" sz="2000" b="0" dirty="0" smtClean="0"/>
          </a:p>
          <a:p>
            <a:pPr>
              <a:spcBef>
                <a:spcPts val="0"/>
              </a:spcBef>
            </a:pPr>
            <a:endParaRPr lang="en-US" sz="2000" b="0" i="1" dirty="0"/>
          </a:p>
          <a:p>
            <a:pPr>
              <a:spcBef>
                <a:spcPts val="0"/>
              </a:spcBef>
            </a:pPr>
            <a:r>
              <a:rPr lang="en-US" sz="2000" b="0" i="1" dirty="0" smtClean="0"/>
              <a:t>Both will accepted </a:t>
            </a:r>
            <a:r>
              <a:rPr lang="en-US" sz="2000" b="0" i="1" dirty="0"/>
              <a:t>for credit in the </a:t>
            </a:r>
            <a:r>
              <a:rPr lang="en-US" sz="2000" b="0" i="1" dirty="0" smtClean="0"/>
              <a:t>new BSc/BA in Planning. </a:t>
            </a:r>
          </a:p>
          <a:p>
            <a:pPr>
              <a:spcBef>
                <a:spcPts val="0"/>
              </a:spcBef>
            </a:pPr>
            <a:r>
              <a:rPr lang="en-US" sz="2000" b="0" i="1" dirty="0"/>
              <a:t>A</a:t>
            </a:r>
            <a:r>
              <a:rPr lang="en-US" sz="2000" b="0" i="1" dirty="0" smtClean="0"/>
              <a:t>lso available </a:t>
            </a:r>
            <a:r>
              <a:rPr lang="en-US" sz="2000" b="0" i="1" dirty="0"/>
              <a:t>in our non-credit professional ALUP certificate. </a:t>
            </a:r>
            <a:endParaRPr lang="en-US" sz="2000" b="0" i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Adobe Heiti Std R" pitchFamily="34" charset="-128"/>
              </a:rPr>
              <a:t>2 Online Courses Approved For-Credit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9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kA-PPT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TrkA-PPT-V2</Template>
  <TotalTime>9077</TotalTime>
  <Words>243</Words>
  <Application>Microsoft Macintosh PowerPoint</Application>
  <PresentationFormat>On-screen Show (4:3)</PresentationFormat>
  <Paragraphs>69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TrkA-PPT-V2</vt:lpstr>
      <vt:lpstr>PowerPoint Presentation</vt:lpstr>
      <vt:lpstr>Objective</vt:lpstr>
      <vt:lpstr>Overarching Process &amp; Support </vt:lpstr>
      <vt:lpstr>Curriculum Design</vt:lpstr>
      <vt:lpstr>Instructional Design Process</vt:lpstr>
      <vt:lpstr>Municipal Planning II</vt:lpstr>
      <vt:lpstr>Urban Environments</vt:lpstr>
      <vt:lpstr>PowerPoint Presentation</vt:lpstr>
      <vt:lpstr>2 Online Courses Approved For-Credit</vt:lpstr>
      <vt:lpstr>City Region Studies Centre</vt:lpstr>
      <vt:lpstr>Discussion: Comments? Questions?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cls8</dc:creator>
  <cp:lastModifiedBy>Lily Lai</cp:lastModifiedBy>
  <cp:revision>103</cp:revision>
  <dcterms:created xsi:type="dcterms:W3CDTF">2011-09-16T19:27:21Z</dcterms:created>
  <dcterms:modified xsi:type="dcterms:W3CDTF">2013-09-03T16:45:12Z</dcterms:modified>
</cp:coreProperties>
</file>