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59" r:id="rId5"/>
    <p:sldId id="260" r:id="rId6"/>
    <p:sldId id="261" r:id="rId7"/>
    <p:sldId id="262" r:id="rId8"/>
    <p:sldId id="269" r:id="rId9"/>
    <p:sldId id="263" r:id="rId10"/>
    <p:sldId id="264" r:id="rId11"/>
    <p:sldId id="265" r:id="rId12"/>
    <p:sldId id="270" r:id="rId13"/>
    <p:sldId id="271"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0" d="100"/>
          <a:sy n="140" d="100"/>
        </p:scale>
        <p:origin x="-15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91600D-1F71-4906-8BF7-E7C8CA24895A}" type="datetimeFigureOut">
              <a:rPr lang="en-CA" smtClean="0"/>
              <a:t>20/08/12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3691E-BBBC-4F41-94C3-765CC6B8F210}" type="slidenum">
              <a:rPr lang="en-CA" smtClean="0"/>
              <a:t>‹#›</a:t>
            </a:fld>
            <a:endParaRPr lang="en-CA"/>
          </a:p>
        </p:txBody>
      </p:sp>
    </p:spTree>
    <p:extLst>
      <p:ext uri="{BB962C8B-B14F-4D97-AF65-F5344CB8AC3E}">
        <p14:creationId xmlns:p14="http://schemas.microsoft.com/office/powerpoint/2010/main" val="3065059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E3691E-BBBC-4F41-94C3-765CC6B8F210}" type="slidenum">
              <a:rPr lang="en-CA" smtClean="0"/>
              <a:t>1</a:t>
            </a:fld>
            <a:endParaRPr lang="en-CA"/>
          </a:p>
        </p:txBody>
      </p:sp>
    </p:spTree>
    <p:extLst>
      <p:ext uri="{BB962C8B-B14F-4D97-AF65-F5344CB8AC3E}">
        <p14:creationId xmlns:p14="http://schemas.microsoft.com/office/powerpoint/2010/main" val="913616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11" name="Slide Number Placeholder 10"/>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F985997-0C6D-4CAA-ADE1-EDCFDD159EDC}"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B5F5AF-FB62-4733-BC8F-8B84FD621EAA}" type="datetimeFigureOut">
              <a:rPr lang="en-CA" smtClean="0"/>
              <a:t>20/08/12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F985997-0C6D-4CAA-ADE1-EDCFDD159EDC}" type="slidenum">
              <a:rPr lang="en-CA" smtClean="0"/>
              <a:t>‹#›</a:t>
            </a:fld>
            <a:endParaRPr lang="en-CA"/>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EB5F5AF-FB62-4733-BC8F-8B84FD621EAA}" type="datetimeFigureOut">
              <a:rPr lang="en-CA" smtClean="0"/>
              <a:t>20/08/12</a:t>
            </a:fld>
            <a:endParaRPr lang="en-CA"/>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CA"/>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F985997-0C6D-4CAA-ADE1-EDCFDD159EDC}"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owl.english.purdue.edu/owl/resource/607/02/" TargetMode="External"/><Relationship Id="rId3" Type="http://schemas.openxmlformats.org/officeDocument/2006/relationships/hyperlink" Target="http://owl.english.purdue.edu/owl/resource/660/0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ho.int/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848600" cy="1872208"/>
          </a:xfrm>
        </p:spPr>
        <p:txBody>
          <a:bodyPr>
            <a:normAutofit fontScale="90000"/>
          </a:bodyPr>
          <a:lstStyle/>
          <a:p>
            <a:pPr algn="ctr"/>
            <a:r>
              <a:rPr lang="en-CA" dirty="0" smtClean="0"/>
              <a:t>Tutorials </a:t>
            </a:r>
            <a:r>
              <a:rPr lang="en-CA" dirty="0"/>
              <a:t>and Papers: Things That Work for Me in a Big Class</a:t>
            </a:r>
          </a:p>
        </p:txBody>
      </p:sp>
      <p:sp>
        <p:nvSpPr>
          <p:cNvPr id="4" name="TextBox 3"/>
          <p:cNvSpPr txBox="1"/>
          <p:nvPr/>
        </p:nvSpPr>
        <p:spPr>
          <a:xfrm>
            <a:off x="3419872" y="4293096"/>
            <a:ext cx="2160240" cy="369332"/>
          </a:xfrm>
          <a:prstGeom prst="rect">
            <a:avLst/>
          </a:prstGeom>
          <a:noFill/>
        </p:spPr>
        <p:txBody>
          <a:bodyPr wrap="square" rtlCol="0">
            <a:spAutoFit/>
          </a:bodyPr>
          <a:lstStyle/>
          <a:p>
            <a:r>
              <a:rPr lang="en-CA" dirty="0" smtClean="0"/>
              <a:t>John-Paul Himka</a:t>
            </a:r>
            <a:endParaRPr lang="en-CA" dirty="0"/>
          </a:p>
        </p:txBody>
      </p:sp>
    </p:spTree>
    <p:extLst>
      <p:ext uri="{BB962C8B-B14F-4D97-AF65-F5344CB8AC3E}">
        <p14:creationId xmlns:p14="http://schemas.microsoft.com/office/powerpoint/2010/main" val="1755235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Questionnaire</a:t>
            </a:r>
            <a:endParaRPr lang="en-CA" dirty="0"/>
          </a:p>
        </p:txBody>
      </p:sp>
      <p:sp>
        <p:nvSpPr>
          <p:cNvPr id="3" name="Content Placeholder 2"/>
          <p:cNvSpPr>
            <a:spLocks noGrp="1"/>
          </p:cNvSpPr>
          <p:nvPr>
            <p:ph idx="1"/>
          </p:nvPr>
        </p:nvSpPr>
        <p:spPr/>
        <p:txBody>
          <a:bodyPr>
            <a:normAutofit fontScale="55000" lnSpcReduction="20000"/>
          </a:bodyPr>
          <a:lstStyle/>
          <a:p>
            <a:r>
              <a:rPr lang="en-CA" b="1" dirty="0"/>
              <a:t>Tutorial Sections  </a:t>
            </a:r>
            <a:endParaRPr lang="en-CA" dirty="0"/>
          </a:p>
          <a:p>
            <a:r>
              <a:rPr lang="en-CA" b="1" dirty="0"/>
              <a:t> </a:t>
            </a:r>
            <a:endParaRPr lang="en-CA" dirty="0"/>
          </a:p>
          <a:p>
            <a:r>
              <a:rPr lang="en-CA" b="1" dirty="0"/>
              <a:t> </a:t>
            </a:r>
            <a:endParaRPr lang="en-CA" dirty="0"/>
          </a:p>
          <a:p>
            <a:r>
              <a:rPr lang="en-CA" b="1" dirty="0"/>
              <a:t>Name_________________________________</a:t>
            </a:r>
            <a:endParaRPr lang="en-CA" dirty="0"/>
          </a:p>
          <a:p>
            <a:r>
              <a:rPr lang="en-CA" b="1" dirty="0"/>
              <a:t> </a:t>
            </a:r>
            <a:endParaRPr lang="en-CA" dirty="0"/>
          </a:p>
          <a:p>
            <a:r>
              <a:rPr lang="en-CA" b="1" dirty="0"/>
              <a:t>ID____________________________________</a:t>
            </a:r>
            <a:endParaRPr lang="en-CA" dirty="0"/>
          </a:p>
          <a:p>
            <a:r>
              <a:rPr lang="en-CA" dirty="0"/>
              <a:t> </a:t>
            </a:r>
          </a:p>
          <a:p>
            <a:r>
              <a:rPr lang="en-CA" dirty="0"/>
              <a:t>We have tutorial sections scheduled to meet on these Fridays:</a:t>
            </a:r>
          </a:p>
          <a:p>
            <a:r>
              <a:rPr lang="en-CA" dirty="0"/>
              <a:t> </a:t>
            </a:r>
          </a:p>
          <a:p>
            <a:r>
              <a:rPr lang="en-CA" dirty="0"/>
              <a:t>5 October</a:t>
            </a:r>
          </a:p>
          <a:p>
            <a:r>
              <a:rPr lang="en-CA" dirty="0"/>
              <a:t>19 October</a:t>
            </a:r>
          </a:p>
          <a:p>
            <a:r>
              <a:rPr lang="en-CA" dirty="0"/>
              <a:t>9 November</a:t>
            </a:r>
          </a:p>
          <a:p>
            <a:r>
              <a:rPr lang="en-CA" dirty="0"/>
              <a:t>30 November</a:t>
            </a:r>
          </a:p>
          <a:p>
            <a:r>
              <a:rPr lang="en-CA" dirty="0"/>
              <a:t> </a:t>
            </a:r>
          </a:p>
          <a:p>
            <a:r>
              <a:rPr lang="en-CA" dirty="0"/>
              <a:t>We can only have three sections that meet at 10:00, and the others will have to meet at 11:00 and 13:00.</a:t>
            </a:r>
          </a:p>
          <a:p>
            <a:r>
              <a:rPr lang="en-CA" dirty="0"/>
              <a:t> </a:t>
            </a:r>
          </a:p>
          <a:p>
            <a:endParaRPr lang="en-CA" dirty="0"/>
          </a:p>
        </p:txBody>
      </p:sp>
    </p:spTree>
    <p:extLst>
      <p:ext uri="{BB962C8B-B14F-4D97-AF65-F5344CB8AC3E}">
        <p14:creationId xmlns:p14="http://schemas.microsoft.com/office/powerpoint/2010/main" val="12964622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06960"/>
          </a:xfrm>
        </p:spPr>
        <p:txBody>
          <a:bodyPr>
            <a:normAutofit fontScale="85000" lnSpcReduction="20000"/>
          </a:bodyPr>
          <a:lstStyle/>
          <a:p>
            <a:r>
              <a:rPr lang="en-CA" dirty="0"/>
              <a:t>Below are those three times. Please put a 1 in the space of your preferred section, a 2 in the place of your second choice, a 3 in the place of your third choice, and an X in the space of a time that is impossible for you to meet.</a:t>
            </a:r>
          </a:p>
          <a:p>
            <a:r>
              <a:rPr lang="en-CA" dirty="0"/>
              <a:t> </a:t>
            </a:r>
          </a:p>
          <a:p>
            <a:r>
              <a:rPr lang="en-CA" dirty="0"/>
              <a:t> </a:t>
            </a:r>
          </a:p>
          <a:p>
            <a:r>
              <a:rPr lang="en-CA" b="1" dirty="0"/>
              <a:t>10:00_____________</a:t>
            </a:r>
            <a:endParaRPr lang="en-CA" dirty="0"/>
          </a:p>
          <a:p>
            <a:r>
              <a:rPr lang="en-CA" b="1" dirty="0"/>
              <a:t> </a:t>
            </a:r>
            <a:endParaRPr lang="en-CA" dirty="0"/>
          </a:p>
          <a:p>
            <a:r>
              <a:rPr lang="en-CA" b="1" dirty="0"/>
              <a:t> </a:t>
            </a:r>
            <a:endParaRPr lang="en-CA" dirty="0"/>
          </a:p>
          <a:p>
            <a:r>
              <a:rPr lang="en-CA" b="1" dirty="0"/>
              <a:t> </a:t>
            </a:r>
            <a:endParaRPr lang="en-CA" dirty="0"/>
          </a:p>
          <a:p>
            <a:r>
              <a:rPr lang="en-CA" b="1" dirty="0"/>
              <a:t>11:00_____________</a:t>
            </a:r>
            <a:endParaRPr lang="en-CA" dirty="0"/>
          </a:p>
          <a:p>
            <a:r>
              <a:rPr lang="en-CA" b="1" dirty="0"/>
              <a:t> </a:t>
            </a:r>
            <a:endParaRPr lang="en-CA" dirty="0"/>
          </a:p>
          <a:p>
            <a:r>
              <a:rPr lang="en-CA" b="1" dirty="0"/>
              <a:t> </a:t>
            </a:r>
            <a:endParaRPr lang="en-CA" dirty="0"/>
          </a:p>
          <a:p>
            <a:r>
              <a:rPr lang="en-CA" b="1" dirty="0"/>
              <a:t> </a:t>
            </a:r>
            <a:endParaRPr lang="en-CA" dirty="0"/>
          </a:p>
          <a:p>
            <a:r>
              <a:rPr lang="en-CA" b="1" dirty="0"/>
              <a:t>13:00______________</a:t>
            </a:r>
            <a:endParaRPr lang="en-CA" dirty="0"/>
          </a:p>
          <a:p>
            <a:endParaRPr lang="en-CA" dirty="0"/>
          </a:p>
        </p:txBody>
      </p:sp>
    </p:spTree>
    <p:extLst>
      <p:ext uri="{BB962C8B-B14F-4D97-AF65-F5344CB8AC3E}">
        <p14:creationId xmlns:p14="http://schemas.microsoft.com/office/powerpoint/2010/main" val="37520022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Do This?</a:t>
            </a:r>
            <a:endParaRPr lang="en-CA" dirty="0"/>
          </a:p>
        </p:txBody>
      </p:sp>
      <p:sp>
        <p:nvSpPr>
          <p:cNvPr id="3" name="Content Placeholder 2"/>
          <p:cNvSpPr>
            <a:spLocks noGrp="1"/>
          </p:cNvSpPr>
          <p:nvPr>
            <p:ph idx="1"/>
          </p:nvPr>
        </p:nvSpPr>
        <p:spPr/>
        <p:txBody>
          <a:bodyPr/>
          <a:lstStyle/>
          <a:p>
            <a:r>
              <a:rPr lang="en-CA" dirty="0" smtClean="0"/>
              <a:t>Students like it</a:t>
            </a:r>
          </a:p>
          <a:p>
            <a:r>
              <a:rPr lang="en-CA" dirty="0" smtClean="0"/>
              <a:t>And learn from it</a:t>
            </a:r>
          </a:p>
          <a:p>
            <a:r>
              <a:rPr lang="en-CA" dirty="0" smtClean="0"/>
              <a:t>The person who marks the paper (TA or principal instructor) knows the author and has coached him/her along</a:t>
            </a:r>
          </a:p>
          <a:p>
            <a:r>
              <a:rPr lang="en-CA" dirty="0" smtClean="0"/>
              <a:t>Teaching experience for the TA (much better than just grading papers)</a:t>
            </a:r>
          </a:p>
        </p:txBody>
      </p:sp>
    </p:spTree>
    <p:extLst>
      <p:ext uri="{BB962C8B-B14F-4D97-AF65-F5344CB8AC3E}">
        <p14:creationId xmlns:p14="http://schemas.microsoft.com/office/powerpoint/2010/main" val="3306620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Papers by email</a:t>
            </a:r>
            <a:endParaRPr lang="en-CA" dirty="0"/>
          </a:p>
        </p:txBody>
      </p:sp>
      <p:sp>
        <p:nvSpPr>
          <p:cNvPr id="3" name="Content Placeholder 2"/>
          <p:cNvSpPr>
            <a:spLocks noGrp="1"/>
          </p:cNvSpPr>
          <p:nvPr>
            <p:ph idx="1"/>
          </p:nvPr>
        </p:nvSpPr>
        <p:spPr/>
        <p:txBody>
          <a:bodyPr/>
          <a:lstStyle/>
          <a:p>
            <a:r>
              <a:rPr lang="en-CA" dirty="0" smtClean="0"/>
              <a:t>I did it out of necessity</a:t>
            </a:r>
          </a:p>
          <a:p>
            <a:r>
              <a:rPr lang="en-CA" dirty="0" smtClean="0"/>
              <a:t>I found </a:t>
            </a:r>
            <a:r>
              <a:rPr lang="en-CA" u="sng" dirty="0" smtClean="0"/>
              <a:t>I</a:t>
            </a:r>
            <a:r>
              <a:rPr lang="en-CA" dirty="0" smtClean="0"/>
              <a:t> really liked it</a:t>
            </a:r>
          </a:p>
          <a:p>
            <a:r>
              <a:rPr lang="en-CA" dirty="0" smtClean="0"/>
              <a:t>(unfortunately, no feedback from students yet)</a:t>
            </a:r>
            <a:endParaRPr lang="en-CA" dirty="0"/>
          </a:p>
        </p:txBody>
      </p:sp>
    </p:spTree>
    <p:extLst>
      <p:ext uri="{BB962C8B-B14F-4D97-AF65-F5344CB8AC3E}">
        <p14:creationId xmlns:p14="http://schemas.microsoft.com/office/powerpoint/2010/main" val="2570659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Paper Comment Sheet</a:t>
            </a:r>
            <a:endParaRPr lang="en-CA" dirty="0"/>
          </a:p>
        </p:txBody>
      </p:sp>
      <p:sp>
        <p:nvSpPr>
          <p:cNvPr id="3" name="Content Placeholder 2"/>
          <p:cNvSpPr>
            <a:spLocks noGrp="1"/>
          </p:cNvSpPr>
          <p:nvPr>
            <p:ph idx="1"/>
          </p:nvPr>
        </p:nvSpPr>
        <p:spPr>
          <a:xfrm>
            <a:off x="502920" y="530352"/>
            <a:ext cx="8183880" cy="4842864"/>
          </a:xfrm>
        </p:spPr>
        <p:txBody>
          <a:bodyPr>
            <a:normAutofit fontScale="32500" lnSpcReduction="20000"/>
          </a:bodyPr>
          <a:lstStyle/>
          <a:p>
            <a:r>
              <a:rPr lang="en-CA" b="1" dirty="0"/>
              <a:t>Paper Comment Sheet</a:t>
            </a:r>
            <a:endParaRPr lang="en-CA" dirty="0"/>
          </a:p>
          <a:p>
            <a:r>
              <a:rPr lang="en-CA" b="1" dirty="0"/>
              <a:t> </a:t>
            </a:r>
            <a:endParaRPr lang="en-CA" dirty="0"/>
          </a:p>
          <a:p>
            <a:r>
              <a:rPr lang="en-CA" b="1" dirty="0"/>
              <a:t>Name_____________________________________</a:t>
            </a:r>
          </a:p>
          <a:p>
            <a:r>
              <a:rPr lang="en-CA" dirty="0"/>
              <a:t> </a:t>
            </a:r>
          </a:p>
          <a:p>
            <a:r>
              <a:rPr lang="en-CA" b="1" dirty="0"/>
              <a:t>Research</a:t>
            </a:r>
          </a:p>
          <a:p>
            <a:r>
              <a:rPr lang="en-CA" dirty="0"/>
              <a:t> </a:t>
            </a:r>
          </a:p>
          <a:p>
            <a:r>
              <a:rPr lang="en-CA" dirty="0"/>
              <a:t> </a:t>
            </a:r>
          </a:p>
          <a:p>
            <a:r>
              <a:rPr lang="en-CA" dirty="0"/>
              <a:t> </a:t>
            </a:r>
          </a:p>
          <a:p>
            <a:r>
              <a:rPr lang="en-CA" dirty="0"/>
              <a:t> </a:t>
            </a:r>
          </a:p>
          <a:p>
            <a:r>
              <a:rPr lang="en-CA" b="1" dirty="0"/>
              <a:t> </a:t>
            </a:r>
          </a:p>
          <a:p>
            <a:r>
              <a:rPr lang="en-CA" b="1" dirty="0"/>
              <a:t>Depth of Analysis</a:t>
            </a:r>
          </a:p>
          <a:p>
            <a:r>
              <a:rPr lang="en-CA" dirty="0"/>
              <a:t> </a:t>
            </a:r>
          </a:p>
          <a:p>
            <a:r>
              <a:rPr lang="en-CA" dirty="0"/>
              <a:t> </a:t>
            </a:r>
          </a:p>
          <a:p>
            <a:r>
              <a:rPr lang="en-CA" b="1" dirty="0"/>
              <a:t> </a:t>
            </a:r>
          </a:p>
          <a:p>
            <a:r>
              <a:rPr lang="en-CA" b="1" dirty="0"/>
              <a:t> </a:t>
            </a:r>
          </a:p>
          <a:p>
            <a:r>
              <a:rPr lang="en-CA" b="1" dirty="0"/>
              <a:t>Quality of Style</a:t>
            </a:r>
          </a:p>
          <a:p>
            <a:r>
              <a:rPr lang="en-CA" dirty="0"/>
              <a:t> </a:t>
            </a:r>
          </a:p>
          <a:p>
            <a:r>
              <a:rPr lang="en-CA" dirty="0"/>
              <a:t> </a:t>
            </a:r>
          </a:p>
          <a:p>
            <a:r>
              <a:rPr lang="en-CA" dirty="0"/>
              <a:t> </a:t>
            </a:r>
          </a:p>
          <a:p>
            <a:r>
              <a:rPr lang="en-CA" dirty="0"/>
              <a:t> </a:t>
            </a:r>
          </a:p>
          <a:p>
            <a:r>
              <a:rPr lang="en-CA" b="1" dirty="0"/>
              <a:t> </a:t>
            </a:r>
          </a:p>
          <a:p>
            <a:r>
              <a:rPr lang="en-CA" b="1" dirty="0"/>
              <a:t>Organization</a:t>
            </a:r>
          </a:p>
          <a:p>
            <a:r>
              <a:rPr lang="en-CA" dirty="0"/>
              <a:t> </a:t>
            </a:r>
          </a:p>
          <a:p>
            <a:r>
              <a:rPr lang="en-CA" dirty="0"/>
              <a:t> </a:t>
            </a:r>
          </a:p>
          <a:p>
            <a:r>
              <a:rPr lang="en-CA" dirty="0"/>
              <a:t> </a:t>
            </a:r>
          </a:p>
          <a:p>
            <a:r>
              <a:rPr lang="en-CA" dirty="0"/>
              <a:t> </a:t>
            </a:r>
          </a:p>
          <a:p>
            <a:r>
              <a:rPr lang="en-CA" b="1" dirty="0"/>
              <a:t> </a:t>
            </a:r>
          </a:p>
          <a:p>
            <a:r>
              <a:rPr lang="en-CA" b="1" dirty="0"/>
              <a:t>Grade____________________________________</a:t>
            </a:r>
          </a:p>
          <a:p>
            <a:endParaRPr lang="en-CA" dirty="0"/>
          </a:p>
        </p:txBody>
      </p:sp>
    </p:spTree>
    <p:extLst>
      <p:ext uri="{BB962C8B-B14F-4D97-AF65-F5344CB8AC3E}">
        <p14:creationId xmlns:p14="http://schemas.microsoft.com/office/powerpoint/2010/main" val="14485682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Sample</a:t>
            </a:r>
            <a:endParaRPr lang="en-CA" dirty="0"/>
          </a:p>
        </p:txBody>
      </p:sp>
      <p:sp>
        <p:nvSpPr>
          <p:cNvPr id="3" name="Content Placeholder 2"/>
          <p:cNvSpPr>
            <a:spLocks noGrp="1"/>
          </p:cNvSpPr>
          <p:nvPr>
            <p:ph idx="1"/>
          </p:nvPr>
        </p:nvSpPr>
        <p:spPr>
          <a:xfrm>
            <a:off x="502920" y="530352"/>
            <a:ext cx="8183880" cy="4986880"/>
          </a:xfrm>
        </p:spPr>
        <p:txBody>
          <a:bodyPr>
            <a:normAutofit fontScale="77500" lnSpcReduction="20000"/>
          </a:bodyPr>
          <a:lstStyle/>
          <a:p>
            <a:r>
              <a:rPr lang="en-CA" b="1" dirty="0"/>
              <a:t>Paper Comment Sheet</a:t>
            </a:r>
            <a:endParaRPr lang="en-CA" dirty="0"/>
          </a:p>
          <a:p>
            <a:r>
              <a:rPr lang="en-CA" b="1" dirty="0"/>
              <a:t> </a:t>
            </a:r>
            <a:endParaRPr lang="en-CA" dirty="0"/>
          </a:p>
          <a:p>
            <a:r>
              <a:rPr lang="en-CA" b="1" dirty="0" err="1"/>
              <a:t>Name</a:t>
            </a:r>
            <a:r>
              <a:rPr lang="en-CA" b="1" dirty="0" err="1" smtClean="0"/>
              <a:t>____XXXXXXX</a:t>
            </a:r>
            <a:r>
              <a:rPr lang="en-CA" b="1" dirty="0" smtClean="0"/>
              <a:t>______________________</a:t>
            </a:r>
            <a:endParaRPr lang="en-CA" b="1" dirty="0"/>
          </a:p>
          <a:p>
            <a:r>
              <a:rPr lang="en-CA" dirty="0"/>
              <a:t> </a:t>
            </a:r>
          </a:p>
          <a:p>
            <a:r>
              <a:rPr lang="en-CA" b="1" dirty="0"/>
              <a:t>Research</a:t>
            </a:r>
          </a:p>
          <a:p>
            <a:r>
              <a:rPr lang="en-CA" i="1" dirty="0"/>
              <a:t>NYT</a:t>
            </a:r>
            <a:r>
              <a:rPr lang="en-CA" dirty="0"/>
              <a:t>. </a:t>
            </a:r>
            <a:r>
              <a:rPr lang="en-CA" i="1" dirty="0"/>
              <a:t>Economist</a:t>
            </a:r>
            <a:r>
              <a:rPr lang="en-CA" dirty="0"/>
              <a:t>. </a:t>
            </a:r>
            <a:r>
              <a:rPr lang="en-CA" i="1" dirty="0"/>
              <a:t>Globe and Mail</a:t>
            </a:r>
            <a:r>
              <a:rPr lang="en-CA" dirty="0"/>
              <a:t>. </a:t>
            </a:r>
            <a:r>
              <a:rPr lang="en-CA" i="1" dirty="0"/>
              <a:t>New Yorker</a:t>
            </a:r>
            <a:r>
              <a:rPr lang="en-CA" dirty="0"/>
              <a:t>. </a:t>
            </a:r>
          </a:p>
          <a:p>
            <a:r>
              <a:rPr lang="en-CA" dirty="0"/>
              <a:t>Thanks for making such abundant use of the required sources. </a:t>
            </a:r>
          </a:p>
          <a:p>
            <a:r>
              <a:rPr lang="en-CA" dirty="0"/>
              <a:t>Generally stellar research.</a:t>
            </a:r>
          </a:p>
          <a:p>
            <a:r>
              <a:rPr lang="en-CA" b="1" dirty="0"/>
              <a:t>Depth of Analysis</a:t>
            </a:r>
          </a:p>
          <a:p>
            <a:r>
              <a:rPr lang="en-CA" dirty="0"/>
              <a:t>I think you did a wise thing in picking a topic where you made use of your personal investment in the topic. Not only did it make you better motivated and more keenly aware of the context, but it personalized the story for readers. </a:t>
            </a:r>
          </a:p>
          <a:p>
            <a:r>
              <a:rPr lang="en-CA" dirty="0"/>
              <a:t>The account was quite comprehensive.</a:t>
            </a:r>
          </a:p>
          <a:p>
            <a:endParaRPr lang="en-CA" dirty="0"/>
          </a:p>
        </p:txBody>
      </p:sp>
    </p:spTree>
    <p:extLst>
      <p:ext uri="{BB962C8B-B14F-4D97-AF65-F5344CB8AC3E}">
        <p14:creationId xmlns:p14="http://schemas.microsoft.com/office/powerpoint/2010/main" val="1539865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6211016"/>
          </a:xfrm>
        </p:spPr>
        <p:txBody>
          <a:bodyPr>
            <a:normAutofit fontScale="77500" lnSpcReduction="20000"/>
          </a:bodyPr>
          <a:lstStyle/>
          <a:p>
            <a:r>
              <a:rPr lang="en-CA" b="1" dirty="0"/>
              <a:t>Quality of Style</a:t>
            </a:r>
          </a:p>
          <a:p>
            <a:r>
              <a:rPr lang="en-CA" dirty="0"/>
              <a:t>That was an excellent opening paragraph, really drawing the reader in. </a:t>
            </a:r>
          </a:p>
          <a:p>
            <a:r>
              <a:rPr lang="en-CA" dirty="0"/>
              <a:t>Generally, this was a very well written paper.</a:t>
            </a:r>
          </a:p>
          <a:p>
            <a:r>
              <a:rPr lang="en-CA" dirty="0"/>
              <a:t>But one can always improve:</a:t>
            </a:r>
          </a:p>
          <a:p>
            <a:pPr lvl="0"/>
            <a:r>
              <a:rPr lang="en-CA" dirty="0"/>
              <a:t>Some review of the proper use of commas would add more polish to your style: </a:t>
            </a:r>
            <a:r>
              <a:rPr lang="en-CA" u="sng" dirty="0">
                <a:hlinkClick r:id="rId2"/>
              </a:rPr>
              <a:t>http://owl.english.purdue.edu/owl/resource/607/02/</a:t>
            </a:r>
            <a:r>
              <a:rPr lang="en-CA" dirty="0"/>
              <a:t> </a:t>
            </a:r>
          </a:p>
          <a:p>
            <a:pPr lvl="0"/>
            <a:r>
              <a:rPr lang="en-CA" dirty="0"/>
              <a:t>has lead to </a:t>
            </a:r>
            <a:r>
              <a:rPr lang="en-CA" i="1" dirty="0"/>
              <a:t>should be</a:t>
            </a:r>
            <a:r>
              <a:rPr lang="en-CA" dirty="0"/>
              <a:t> has led to:</a:t>
            </a:r>
          </a:p>
          <a:p>
            <a:pPr lvl="0"/>
            <a:r>
              <a:rPr lang="en-CA" u="sng" dirty="0">
                <a:hlinkClick r:id="rId3"/>
              </a:rPr>
              <a:t>http://owl.english.purdue.edu/owl/resource/660/01/</a:t>
            </a:r>
            <a:r>
              <a:rPr lang="en-CA" dirty="0"/>
              <a:t> </a:t>
            </a:r>
          </a:p>
          <a:p>
            <a:r>
              <a:rPr lang="en-CA" b="1" dirty="0"/>
              <a:t>Organization</a:t>
            </a:r>
          </a:p>
          <a:p>
            <a:r>
              <a:rPr lang="en-CA" dirty="0"/>
              <a:t>Logical.</a:t>
            </a:r>
          </a:p>
          <a:p>
            <a:r>
              <a:rPr lang="en-CA" dirty="0"/>
              <a:t> </a:t>
            </a:r>
          </a:p>
          <a:p>
            <a:r>
              <a:rPr lang="en-CA" dirty="0"/>
              <a:t>I won’t be teaching anything you would be eligible to take until the 2013-14 academic year. But you are definitely the kind of student I would like to have in my courses.</a:t>
            </a:r>
          </a:p>
          <a:p>
            <a:r>
              <a:rPr lang="en-CA" b="1" dirty="0"/>
              <a:t>Grade______96___________________________</a:t>
            </a:r>
          </a:p>
          <a:p>
            <a:endParaRPr lang="en-CA" dirty="0"/>
          </a:p>
        </p:txBody>
      </p:sp>
    </p:spTree>
    <p:extLst>
      <p:ext uri="{BB962C8B-B14F-4D97-AF65-F5344CB8AC3E}">
        <p14:creationId xmlns:p14="http://schemas.microsoft.com/office/powerpoint/2010/main" val="336156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933056"/>
            <a:ext cx="8183880" cy="2101984"/>
          </a:xfrm>
        </p:spPr>
        <p:txBody>
          <a:bodyPr>
            <a:normAutofit fontScale="90000"/>
          </a:bodyPr>
          <a:lstStyle/>
          <a:p>
            <a:r>
              <a:rPr lang="en-CA" dirty="0">
                <a:effectLst/>
              </a:rPr>
              <a:t>HIST 114</a:t>
            </a:r>
            <a:br>
              <a:rPr lang="en-CA" dirty="0">
                <a:effectLst/>
              </a:rPr>
            </a:br>
            <a:r>
              <a:rPr lang="en-CA" dirty="0">
                <a:effectLst/>
              </a:rPr>
              <a:t>The History of the World in the Last Ten Years</a:t>
            </a:r>
            <a:br>
              <a:rPr lang="en-CA" dirty="0">
                <a:effectLst/>
              </a:rPr>
            </a:br>
            <a:endParaRPr lang="en-CA" dirty="0"/>
          </a:p>
        </p:txBody>
      </p:sp>
      <p:sp>
        <p:nvSpPr>
          <p:cNvPr id="3" name="Content Placeholder 2"/>
          <p:cNvSpPr>
            <a:spLocks noGrp="1"/>
          </p:cNvSpPr>
          <p:nvPr>
            <p:ph idx="1"/>
          </p:nvPr>
        </p:nvSpPr>
        <p:spPr>
          <a:xfrm>
            <a:off x="502920" y="530352"/>
            <a:ext cx="8183880" cy="3402704"/>
          </a:xfrm>
        </p:spPr>
        <p:txBody>
          <a:bodyPr/>
          <a:lstStyle/>
          <a:p>
            <a:r>
              <a:rPr lang="en-CA" b="1" dirty="0" smtClean="0"/>
              <a:t>Discussion</a:t>
            </a:r>
          </a:p>
          <a:p>
            <a:endParaRPr lang="en-CA" b="1" dirty="0"/>
          </a:p>
          <a:p>
            <a:r>
              <a:rPr lang="en-CA" sz="2400" dirty="0"/>
              <a:t>Beginning in October, we will have four tutorials, often with assigned readings from the </a:t>
            </a:r>
            <a:r>
              <a:rPr lang="en-CA" sz="2400" dirty="0" err="1"/>
              <a:t>moodle</a:t>
            </a:r>
            <a:r>
              <a:rPr lang="en-CA" sz="2400" dirty="0"/>
              <a:t>. Every student should come to class prepared to speak, to say something interesting and insightful. Participation is mandatory, and it has to be of good quality. </a:t>
            </a:r>
          </a:p>
          <a:p>
            <a:endParaRPr lang="en-CA" dirty="0"/>
          </a:p>
        </p:txBody>
      </p:sp>
    </p:spTree>
    <p:extLst>
      <p:ext uri="{BB962C8B-B14F-4D97-AF65-F5344CB8AC3E}">
        <p14:creationId xmlns:p14="http://schemas.microsoft.com/office/powerpoint/2010/main" val="20805238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74912"/>
          </a:xfrm>
        </p:spPr>
        <p:txBody>
          <a:bodyPr>
            <a:normAutofit lnSpcReduction="10000"/>
          </a:bodyPr>
          <a:lstStyle/>
          <a:p>
            <a:r>
              <a:rPr lang="en-CA" dirty="0"/>
              <a:t>You may at any time make an appointment with your tutorial leader to discuss your participation and how it is being evaluated to date</a:t>
            </a:r>
            <a:r>
              <a:rPr lang="en-CA" dirty="0" smtClean="0"/>
              <a:t>.</a:t>
            </a:r>
          </a:p>
          <a:p>
            <a:endParaRPr lang="en-CA" dirty="0"/>
          </a:p>
          <a:p>
            <a:r>
              <a:rPr lang="en-CA" dirty="0"/>
              <a:t>You are expected to attend every discussion session. If you have a legitimate reason why you cannot, please let us know the reason in advance. Otherwise we have to give you a zero for that day’s grade. We also have to give a zero to anyone who comes to class unprepared. </a:t>
            </a:r>
          </a:p>
        </p:txBody>
      </p:sp>
    </p:spTree>
    <p:extLst>
      <p:ext uri="{BB962C8B-B14F-4D97-AF65-F5344CB8AC3E}">
        <p14:creationId xmlns:p14="http://schemas.microsoft.com/office/powerpoint/2010/main" val="18222590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rPr>
              <a:t>Tutorials</a:t>
            </a:r>
            <a:endParaRPr lang="en-CA" dirty="0"/>
          </a:p>
        </p:txBody>
      </p:sp>
      <p:sp>
        <p:nvSpPr>
          <p:cNvPr id="3" name="Content Placeholder 2"/>
          <p:cNvSpPr>
            <a:spLocks noGrp="1"/>
          </p:cNvSpPr>
          <p:nvPr>
            <p:ph idx="1"/>
          </p:nvPr>
        </p:nvSpPr>
        <p:spPr/>
        <p:txBody>
          <a:bodyPr>
            <a:normAutofit fontScale="85000" lnSpcReduction="20000"/>
          </a:bodyPr>
          <a:lstStyle/>
          <a:p>
            <a:r>
              <a:rPr lang="en-CA" b="1" dirty="0"/>
              <a:t>5 October</a:t>
            </a:r>
          </a:p>
          <a:p>
            <a:r>
              <a:rPr lang="en-CA" dirty="0"/>
              <a:t>Rohde, David, and David E. Sanger. “How a ‘Good War’ in Afghanistan Went Bad.” </a:t>
            </a:r>
            <a:r>
              <a:rPr lang="en-CA" i="1" dirty="0"/>
              <a:t>New York Times</a:t>
            </a:r>
            <a:r>
              <a:rPr lang="en-CA" dirty="0"/>
              <a:t>, 12 August 2007.</a:t>
            </a:r>
          </a:p>
          <a:p>
            <a:r>
              <a:rPr lang="en-CA" dirty="0" err="1"/>
              <a:t>Charney</a:t>
            </a:r>
            <a:r>
              <a:rPr lang="en-CA" dirty="0"/>
              <a:t>, Craig, and James Dobbins. “Afghanistan’s Reasons for Optimism.” </a:t>
            </a:r>
            <a:r>
              <a:rPr lang="en-CA" i="1" dirty="0"/>
              <a:t>Washington Post</a:t>
            </a:r>
            <a:r>
              <a:rPr lang="en-CA" dirty="0"/>
              <a:t>, 31 March 2011.</a:t>
            </a:r>
          </a:p>
          <a:p>
            <a:r>
              <a:rPr lang="en-CA" dirty="0"/>
              <a:t>Lewis, Michael, ed. </a:t>
            </a:r>
            <a:r>
              <a:rPr lang="en-CA" i="1" dirty="0"/>
              <a:t>Panic: The Story of Modern Financial Insanity</a:t>
            </a:r>
            <a:r>
              <a:rPr lang="en-CA" dirty="0"/>
              <a:t>. New York and London: W.W. Norton &amp; Company, 2009. Pp. 299-344.</a:t>
            </a:r>
          </a:p>
          <a:p>
            <a:r>
              <a:rPr lang="en-CA" dirty="0"/>
              <a:t>Freeland, </a:t>
            </a:r>
            <a:r>
              <a:rPr lang="en-CA" dirty="0" err="1"/>
              <a:t>Chrystia</a:t>
            </a:r>
            <a:r>
              <a:rPr lang="en-CA" dirty="0"/>
              <a:t>. “The Rise of the New Global Elite.” </a:t>
            </a:r>
            <a:r>
              <a:rPr lang="en-CA" i="1" dirty="0"/>
              <a:t>The Atlantic</a:t>
            </a:r>
            <a:r>
              <a:rPr lang="en-CA" dirty="0"/>
              <a:t> (January-February 2011).</a:t>
            </a:r>
          </a:p>
        </p:txBody>
      </p:sp>
    </p:spTree>
    <p:extLst>
      <p:ext uri="{BB962C8B-B14F-4D97-AF65-F5344CB8AC3E}">
        <p14:creationId xmlns:p14="http://schemas.microsoft.com/office/powerpoint/2010/main" val="18612291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CA" dirty="0" smtClean="0"/>
              <a:t>I experimented with this last year.</a:t>
            </a:r>
            <a:endParaRPr lang="en-CA" dirty="0"/>
          </a:p>
        </p:txBody>
      </p:sp>
      <p:sp>
        <p:nvSpPr>
          <p:cNvPr id="3" name="Content Placeholder 2"/>
          <p:cNvSpPr>
            <a:spLocks noGrp="1"/>
          </p:cNvSpPr>
          <p:nvPr>
            <p:ph sz="half" idx="1"/>
          </p:nvPr>
        </p:nvSpPr>
        <p:spPr/>
        <p:txBody>
          <a:bodyPr>
            <a:normAutofit fontScale="77500" lnSpcReduction="20000"/>
          </a:bodyPr>
          <a:lstStyle/>
          <a:p>
            <a:r>
              <a:rPr lang="en-CA" b="1" dirty="0"/>
              <a:t>19 October</a:t>
            </a:r>
          </a:p>
          <a:p>
            <a:r>
              <a:rPr lang="en-CA" dirty="0"/>
              <a:t>For this tutorial, there are no assigned readings, but you have to do some research on line.</a:t>
            </a:r>
          </a:p>
          <a:p>
            <a:r>
              <a:rPr lang="en-CA" dirty="0"/>
              <a:t>Pick one disease/condition from column A and one from column B:</a:t>
            </a:r>
          </a:p>
          <a:p>
            <a:r>
              <a:rPr lang="en-CA" dirty="0"/>
              <a:t/>
            </a:r>
            <a:br>
              <a:rPr lang="en-CA" dirty="0"/>
            </a:br>
            <a:r>
              <a:rPr lang="en-CA" b="1" dirty="0"/>
              <a:t>A</a:t>
            </a:r>
          </a:p>
          <a:p>
            <a:r>
              <a:rPr lang="en-CA" dirty="0"/>
              <a:t>Alzheimer’s</a:t>
            </a:r>
          </a:p>
          <a:p>
            <a:r>
              <a:rPr lang="en-CA" dirty="0"/>
              <a:t>breast cancer</a:t>
            </a:r>
          </a:p>
          <a:p>
            <a:r>
              <a:rPr lang="en-CA" dirty="0"/>
              <a:t>heart disease</a:t>
            </a:r>
          </a:p>
          <a:p>
            <a:r>
              <a:rPr lang="en-CA" dirty="0"/>
              <a:t>lung cancer</a:t>
            </a:r>
          </a:p>
          <a:p>
            <a:r>
              <a:rPr lang="en-CA" dirty="0"/>
              <a:t>obesity</a:t>
            </a:r>
          </a:p>
          <a:p>
            <a:endParaRPr lang="en-CA" dirty="0"/>
          </a:p>
        </p:txBody>
      </p:sp>
      <p:sp>
        <p:nvSpPr>
          <p:cNvPr id="5" name="Content Placeholder 4"/>
          <p:cNvSpPr>
            <a:spLocks noGrp="1"/>
          </p:cNvSpPr>
          <p:nvPr>
            <p:ph sz="half" idx="2"/>
          </p:nvPr>
        </p:nvSpPr>
        <p:spPr/>
        <p:txBody>
          <a:bodyPr>
            <a:normAutofit fontScale="77500" lnSpcReduction="20000"/>
          </a:bodyPr>
          <a:lstStyle/>
          <a:p>
            <a:endParaRPr lang="en-CA" b="1" dirty="0" smtClean="0"/>
          </a:p>
          <a:p>
            <a:endParaRPr lang="en-CA" b="1" dirty="0"/>
          </a:p>
          <a:p>
            <a:endParaRPr lang="en-CA" b="1" dirty="0" smtClean="0"/>
          </a:p>
          <a:p>
            <a:endParaRPr lang="en-CA" b="1" dirty="0"/>
          </a:p>
          <a:p>
            <a:endParaRPr lang="en-CA" b="1" dirty="0" smtClean="0"/>
          </a:p>
          <a:p>
            <a:endParaRPr lang="en-CA" b="1" dirty="0"/>
          </a:p>
          <a:p>
            <a:pPr marL="0" indent="0">
              <a:buNone/>
            </a:pPr>
            <a:endParaRPr lang="en-CA" b="1" dirty="0"/>
          </a:p>
          <a:p>
            <a:endParaRPr lang="en-CA" b="1" dirty="0" smtClean="0"/>
          </a:p>
          <a:p>
            <a:r>
              <a:rPr lang="en-CA" b="1" dirty="0" smtClean="0"/>
              <a:t>B</a:t>
            </a:r>
            <a:endParaRPr lang="en-CA" b="1" dirty="0"/>
          </a:p>
          <a:p>
            <a:r>
              <a:rPr lang="en-CA" dirty="0"/>
              <a:t>cholera</a:t>
            </a:r>
          </a:p>
          <a:p>
            <a:r>
              <a:rPr lang="en-CA" dirty="0"/>
              <a:t>death in childbirth</a:t>
            </a:r>
          </a:p>
          <a:p>
            <a:r>
              <a:rPr lang="en-CA" dirty="0"/>
              <a:t>malaria</a:t>
            </a:r>
          </a:p>
          <a:p>
            <a:r>
              <a:rPr lang="en-CA" dirty="0"/>
              <a:t>malnutrition</a:t>
            </a:r>
          </a:p>
          <a:p>
            <a:r>
              <a:rPr lang="en-CA" dirty="0"/>
              <a:t>tuberculosis</a:t>
            </a:r>
          </a:p>
          <a:p>
            <a:endParaRPr lang="en-CA" b="1" dirty="0"/>
          </a:p>
        </p:txBody>
      </p:sp>
    </p:spTree>
    <p:extLst>
      <p:ext uri="{BB962C8B-B14F-4D97-AF65-F5344CB8AC3E}">
        <p14:creationId xmlns:p14="http://schemas.microsoft.com/office/powerpoint/2010/main" val="41877299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02920" y="530352"/>
            <a:ext cx="8183880" cy="5994992"/>
          </a:xfrm>
        </p:spPr>
        <p:txBody>
          <a:bodyPr>
            <a:normAutofit fontScale="85000" lnSpcReduction="10000"/>
          </a:bodyPr>
          <a:lstStyle/>
          <a:p>
            <a:r>
              <a:rPr lang="en-CA" dirty="0"/>
              <a:t>Research the disease/condition on line in order to answer the following questions about each disease:</a:t>
            </a:r>
          </a:p>
          <a:p>
            <a:pPr lvl="0"/>
            <a:r>
              <a:rPr lang="en-CA" dirty="0"/>
              <a:t>Does the disease/condition strike differentially according to social class, gender, geographical region, level of development, sexual orientation, or any other transpersonal characteristic?</a:t>
            </a:r>
          </a:p>
          <a:p>
            <a:pPr lvl="0"/>
            <a:r>
              <a:rPr lang="en-CA" dirty="0"/>
              <a:t>What kind of treatments are now being used?</a:t>
            </a:r>
          </a:p>
          <a:p>
            <a:pPr lvl="0"/>
            <a:r>
              <a:rPr lang="en-CA" dirty="0"/>
              <a:t>What kind of treatments are being thought about for the future?</a:t>
            </a:r>
          </a:p>
          <a:p>
            <a:pPr lvl="0"/>
            <a:r>
              <a:rPr lang="en-CA" dirty="0"/>
              <a:t>What is the economic cost of the disease/condition and its treatment at present?</a:t>
            </a:r>
          </a:p>
          <a:p>
            <a:pPr lvl="0"/>
            <a:r>
              <a:rPr lang="en-CA" dirty="0"/>
              <a:t>What are some of the projections for future costs?</a:t>
            </a:r>
          </a:p>
          <a:p>
            <a:r>
              <a:rPr lang="en-CA" dirty="0"/>
              <a:t>(For the last two questions, you may restrict the information to some region or country.)</a:t>
            </a:r>
          </a:p>
          <a:p>
            <a:endParaRPr lang="en-CA" dirty="0"/>
          </a:p>
        </p:txBody>
      </p:sp>
    </p:spTree>
    <p:extLst>
      <p:ext uri="{BB962C8B-B14F-4D97-AF65-F5344CB8AC3E}">
        <p14:creationId xmlns:p14="http://schemas.microsoft.com/office/powerpoint/2010/main" val="39835723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a:t>A good place to start research is on the website of the World Health Organization:</a:t>
            </a:r>
          </a:p>
          <a:p>
            <a:r>
              <a:rPr lang="en-CA" u="sng" dirty="0">
                <a:hlinkClick r:id="rId2"/>
              </a:rPr>
              <a:t>http://www.who.int/en/</a:t>
            </a:r>
            <a:r>
              <a:rPr lang="en-CA" dirty="0"/>
              <a:t> </a:t>
            </a:r>
          </a:p>
          <a:p>
            <a:r>
              <a:rPr lang="en-CA" dirty="0"/>
              <a:t>In addition, you should research the disease through EBSCO on the U of A Libraries home page.</a:t>
            </a:r>
          </a:p>
        </p:txBody>
      </p:sp>
    </p:spTree>
    <p:extLst>
      <p:ext uri="{BB962C8B-B14F-4D97-AF65-F5344CB8AC3E}">
        <p14:creationId xmlns:p14="http://schemas.microsoft.com/office/powerpoint/2010/main" val="41787484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Previous Year</a:t>
            </a:r>
            <a:endParaRPr lang="en-CA" dirty="0"/>
          </a:p>
        </p:txBody>
      </p:sp>
      <p:sp>
        <p:nvSpPr>
          <p:cNvPr id="3" name="Content Placeholder 2"/>
          <p:cNvSpPr>
            <a:spLocks noGrp="1"/>
          </p:cNvSpPr>
          <p:nvPr>
            <p:ph idx="1"/>
          </p:nvPr>
        </p:nvSpPr>
        <p:spPr/>
        <p:txBody>
          <a:bodyPr/>
          <a:lstStyle/>
          <a:p>
            <a:r>
              <a:rPr lang="en-CA" dirty="0" smtClean="0"/>
              <a:t>They researched popular protests</a:t>
            </a:r>
          </a:p>
          <a:p>
            <a:r>
              <a:rPr lang="en-CA" dirty="0" smtClean="0"/>
              <a:t>(feedback)</a:t>
            </a:r>
            <a:endParaRPr lang="en-CA" dirty="0"/>
          </a:p>
        </p:txBody>
      </p:sp>
    </p:spTree>
    <p:extLst>
      <p:ext uri="{BB962C8B-B14F-4D97-AF65-F5344CB8AC3E}">
        <p14:creationId xmlns:p14="http://schemas.microsoft.com/office/powerpoint/2010/main" val="3230051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Mechanics</a:t>
            </a:r>
            <a:endParaRPr lang="en-CA" dirty="0"/>
          </a:p>
        </p:txBody>
      </p:sp>
      <p:sp>
        <p:nvSpPr>
          <p:cNvPr id="3" name="Content Placeholder 2"/>
          <p:cNvSpPr>
            <a:spLocks noGrp="1"/>
          </p:cNvSpPr>
          <p:nvPr>
            <p:ph idx="1"/>
          </p:nvPr>
        </p:nvSpPr>
        <p:spPr/>
        <p:txBody>
          <a:bodyPr/>
          <a:lstStyle/>
          <a:p>
            <a:r>
              <a:rPr lang="en-CA" dirty="0" smtClean="0"/>
              <a:t>Requesting classrooms</a:t>
            </a:r>
          </a:p>
          <a:p>
            <a:r>
              <a:rPr lang="en-CA" dirty="0" smtClean="0"/>
              <a:t>Questionnaire</a:t>
            </a:r>
            <a:endParaRPr lang="en-CA" dirty="0"/>
          </a:p>
        </p:txBody>
      </p:sp>
    </p:spTree>
    <p:extLst>
      <p:ext uri="{BB962C8B-B14F-4D97-AF65-F5344CB8AC3E}">
        <p14:creationId xmlns:p14="http://schemas.microsoft.com/office/powerpoint/2010/main" val="4241345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TotalTime>
  <Words>730</Words>
  <Application>Microsoft Macintosh PowerPoint</Application>
  <PresentationFormat>On-screen Show (4:3)</PresentationFormat>
  <Paragraphs>147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Tutorials and Papers: Things That Work for Me in a Big Class</vt:lpstr>
      <vt:lpstr>HIST 114 The History of the World in the Last Ten Years </vt:lpstr>
      <vt:lpstr>PowerPoint Presentation</vt:lpstr>
      <vt:lpstr>Tutorials</vt:lpstr>
      <vt:lpstr>I experimented with this last year.</vt:lpstr>
      <vt:lpstr>PowerPoint Presentation</vt:lpstr>
      <vt:lpstr>PowerPoint Presentation</vt:lpstr>
      <vt:lpstr>The Previous Year</vt:lpstr>
      <vt:lpstr>Mechanics</vt:lpstr>
      <vt:lpstr>Questionnaire</vt:lpstr>
      <vt:lpstr>PowerPoint Presentation</vt:lpstr>
      <vt:lpstr>Why Do This?</vt:lpstr>
      <vt:lpstr>Papers by email</vt:lpstr>
      <vt:lpstr>Paper Comment Sheet</vt:lpstr>
      <vt:lpstr>A Sample</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Tutorials and Papers: Things That Work for Me in a Big Class</dc:title>
  <dc:creator>JPHimka</dc:creator>
  <cp:lastModifiedBy>Lily Lai</cp:lastModifiedBy>
  <cp:revision>4</cp:revision>
  <dcterms:created xsi:type="dcterms:W3CDTF">2012-08-14T22:16:56Z</dcterms:created>
  <dcterms:modified xsi:type="dcterms:W3CDTF">2012-08-20T17:32:36Z</dcterms:modified>
</cp:coreProperties>
</file>