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wdp" ContentType="image/vnd.ms-photo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26"/>
  </p:notesMasterIdLst>
  <p:sldIdLst>
    <p:sldId id="258" r:id="rId3"/>
    <p:sldId id="263" r:id="rId4"/>
    <p:sldId id="266" r:id="rId5"/>
    <p:sldId id="265" r:id="rId6"/>
    <p:sldId id="268" r:id="rId7"/>
    <p:sldId id="291" r:id="rId8"/>
    <p:sldId id="267" r:id="rId9"/>
    <p:sldId id="269" r:id="rId10"/>
    <p:sldId id="270" r:id="rId11"/>
    <p:sldId id="271" r:id="rId12"/>
    <p:sldId id="277" r:id="rId13"/>
    <p:sldId id="272" r:id="rId14"/>
    <p:sldId id="276" r:id="rId15"/>
    <p:sldId id="274" r:id="rId16"/>
    <p:sldId id="275" r:id="rId17"/>
    <p:sldId id="278" r:id="rId18"/>
    <p:sldId id="279" r:id="rId19"/>
    <p:sldId id="283" r:id="rId20"/>
    <p:sldId id="284" r:id="rId21"/>
    <p:sldId id="286" r:id="rId22"/>
    <p:sldId id="288" r:id="rId23"/>
    <p:sldId id="289" r:id="rId24"/>
    <p:sldId id="29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3EB43"/>
    <a:srgbClr val="E8F5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504" autoAdjust="0"/>
  </p:normalViewPr>
  <p:slideViewPr>
    <p:cSldViewPr>
      <p:cViewPr>
        <p:scale>
          <a:sx n="90" d="100"/>
          <a:sy n="90" d="100"/>
        </p:scale>
        <p:origin x="-1632" y="-8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68"/>
    </p:cViewPr>
  </p:sorterViewPr>
  <p:notesViewPr>
    <p:cSldViewPr>
      <p:cViewPr varScale="1">
        <p:scale>
          <a:sx n="67" d="100"/>
          <a:sy n="67" d="100"/>
        </p:scale>
        <p:origin x="-2796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tableStyles" Target="tableStyles.xml"/><Relationship Id="rId7" Type="http://schemas.openxmlformats.org/officeDocument/2006/relationships/slide" Target="slides/slide5.xml"/><Relationship Id="rId1" Type="http://schemas.openxmlformats.org/officeDocument/2006/relationships/customXml" Target="../customXml/item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0" Type="http://schemas.openxmlformats.org/officeDocument/2006/relationships/slide" Target="slides/slide8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9" Type="http://schemas.openxmlformats.org/officeDocument/2006/relationships/slide" Target="slides/slide7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7" Type="http://schemas.openxmlformats.org/officeDocument/2006/relationships/printerSettings" Target="printerSettings/printerSettings1.bin"/><Relationship Id="rId14" Type="http://schemas.openxmlformats.org/officeDocument/2006/relationships/slide" Target="slides/slide12.xml"/><Relationship Id="rId23" Type="http://schemas.openxmlformats.org/officeDocument/2006/relationships/slide" Target="slides/slide21.xml"/><Relationship Id="rId4" Type="http://schemas.openxmlformats.org/officeDocument/2006/relationships/slide" Target="slides/slide2.xml"/><Relationship Id="rId28" Type="http://schemas.openxmlformats.org/officeDocument/2006/relationships/presProps" Target="presProps.xml"/><Relationship Id="rId26" Type="http://schemas.openxmlformats.org/officeDocument/2006/relationships/notesMaster" Target="notesMasters/notesMaster1.xml"/><Relationship Id="rId30" Type="http://schemas.openxmlformats.org/officeDocument/2006/relationships/theme" Target="theme/theme1.xml"/><Relationship Id="rId11" Type="http://schemas.openxmlformats.org/officeDocument/2006/relationships/slide" Target="slides/slide9.xml"/><Relationship Id="rId29" Type="http://schemas.openxmlformats.org/officeDocument/2006/relationships/viewProps" Target="viewProps.xml"/><Relationship Id="rId6" Type="http://schemas.openxmlformats.org/officeDocument/2006/relationships/slide" Target="slides/slide4.xml"/><Relationship Id="rId16" Type="http://schemas.openxmlformats.org/officeDocument/2006/relationships/slide" Target="slides/slide14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9" Type="http://schemas.openxmlformats.org/officeDocument/2006/relationships/slide" Target="slides/slide17.xml"/><Relationship Id="rId20" Type="http://schemas.openxmlformats.org/officeDocument/2006/relationships/slide" Target="slides/slide18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EFD94392-0EC6-487E-A323-3AAB8EFF1E88}" type="datetimeFigureOut">
              <a:rPr lang="en-US"/>
              <a:pPr>
                <a:defRPr/>
              </a:pPr>
              <a:t>21/08/12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B8DB3C69-16F6-466A-B3B3-DB0E2089E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5990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DB3C69-16F6-466A-B3B3-DB0E2089E12C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09890-5E69-4246-9069-E62C74CD81F8}" type="slidenum">
              <a:rPr lang="en-US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09890-5E69-4246-9069-E62C74CD81F8}" type="slidenum">
              <a:rPr lang="en-US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09890-5E69-4246-9069-E62C74CD81F8}" type="slidenum">
              <a:rPr lang="en-US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09890-5E69-4246-9069-E62C74CD81F8}" type="slidenum">
              <a:rPr lang="en-US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09890-5E69-4246-9069-E62C74CD81F8}" type="slidenum">
              <a:rPr lang="en-US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09890-5E69-4246-9069-E62C74CD81F8}" type="slidenum">
              <a:rPr lang="en-US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09890-5E69-4246-9069-E62C74CD81F8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One of the core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characteristics of PBL is to </a:t>
            </a:r>
            <a:r>
              <a:rPr lang="en-CA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use 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problems to stimulate the development and use of problem solving skills</a:t>
            </a:r>
          </a:p>
          <a:p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-new knowledge is obtained through means of </a:t>
            </a:r>
            <a:r>
              <a:rPr lang="en-CA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self-directed</a:t>
            </a:r>
            <a:r>
              <a:rPr lang="en-CA" sz="1200" b="0" i="0" u="none" strike="noStrike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learning</a:t>
            </a:r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09890-5E69-4246-9069-E62C74CD81F8}" type="slidenum">
              <a:rPr lang="en-US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09890-5E69-4246-9069-E62C74CD81F8}" type="slidenum">
              <a:rPr lang="en-US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09890-5E69-4246-9069-E62C74CD81F8}" type="slidenum">
              <a:rPr lang="en-US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One of the challenges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in teaching pharmacy students or other health care profession students to is apply the “textbook” knowledge to clinical practice. 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PBL is a student-centered pedagogy in which students learn about a subject in the context of complex, multifaceted, and realistic problems.  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In 1960, 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Problem-based learning</a:t>
            </a:r>
            <a:r>
              <a:rPr lang="en-US" baseline="0" dirty="0" smtClean="0">
                <a:latin typeface="Times New Roman" pitchFamily="18" charset="0"/>
                <a:cs typeface="Times New Roman" pitchFamily="18" charset="0"/>
              </a:rPr>
              <a:t> was introduced in the medical school at McMaster University.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09890-5E69-4246-9069-E62C74CD81F8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09890-5E69-4246-9069-E62C74CD81F8}" type="slidenum">
              <a:rPr lang="en-US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CA" dirty="0" smtClean="0">
                <a:latin typeface="Times New Roman" pitchFamily="18" charset="0"/>
                <a:cs typeface="Times New Roman" pitchFamily="18" charset="0"/>
              </a:rPr>
              <a:t>One</a:t>
            </a:r>
            <a:r>
              <a:rPr lang="en-CA" baseline="0" dirty="0" smtClean="0">
                <a:latin typeface="Times New Roman" pitchFamily="18" charset="0"/>
                <a:cs typeface="Times New Roman" pitchFamily="18" charset="0"/>
              </a:rPr>
              <a:t> of the advantage of teaching PBL is the facilitator is able to draw personal experience as a pharmacist to provide the students with practical insight otherwise not documented in textbook.  </a:t>
            </a:r>
            <a:endParaRPr lang="en-CA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09890-5E69-4246-9069-E62C74CD81F8}" type="slidenum">
              <a:rPr lang="en-US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09890-5E69-4246-9069-E62C74CD81F8}" type="slidenum">
              <a:rPr lang="en-US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09890-5E69-4246-9069-E62C74CD81F8}" type="slidenum">
              <a:rPr lang="en-US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CA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goals of PBL are to help the students develop flexible knowledge, effective problem solving skills, self-directed learning, effective collaboration skills and intrinsic motivation.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09890-5E69-4246-9069-E62C74CD81F8}" type="slidenum">
              <a:rPr lang="en-US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09890-5E69-4246-9069-E62C74CD81F8}" type="slidenum">
              <a:rPr lang="en-US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09890-5E69-4246-9069-E62C74CD81F8}" type="slidenum">
              <a:rPr lang="en-US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09890-5E69-4246-9069-E62C74CD81F8}" type="slidenum">
              <a:rPr lang="en-US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09890-5E69-4246-9069-E62C74CD81F8}" type="slidenum">
              <a:rPr lang="en-US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09890-5E69-4246-9069-E62C74CD81F8}" type="slidenum">
              <a:rPr lang="en-US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2109890-5E69-4246-9069-E62C74CD81F8}" type="slidenum">
              <a:rPr lang="en-US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557C1-5F6C-45FA-BF00-FA3393B52152}" type="datetimeFigureOut">
              <a:rPr lang="en-CA" smtClean="0"/>
              <a:pPr>
                <a:defRPr/>
              </a:pPr>
              <a:t>21/08/12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A5A1AF-0FAF-4A43-BF78-FFD67272E01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7364C-D1CB-417E-9BCF-3E04F4D25CF3}" type="datetimeFigureOut">
              <a:rPr lang="en-CA" smtClean="0"/>
              <a:pPr>
                <a:defRPr/>
              </a:pPr>
              <a:t>21/08/12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26F63E-6CD7-4686-B09B-27CF05B9696A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48C6D-D3DF-454E-969B-796DFBBA829E}" type="datetimeFigureOut">
              <a:rPr lang="en-CA" smtClean="0"/>
              <a:pPr>
                <a:defRPr/>
              </a:pPr>
              <a:t>21/08/12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340B88-7D2C-4CF1-9F91-677B44FFA412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69A7B3-B36C-45AF-A0D5-195A2ED8EEF1}" type="datetimeFigureOut">
              <a:rPr lang="en-CA" smtClean="0"/>
              <a:pPr>
                <a:defRPr/>
              </a:pPr>
              <a:t>21/08/12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F450-B010-44F3-A87C-A52A6F362B1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B72F6B-04C2-4D48-84CC-8B68B19FCD8F}" type="datetimeFigureOut">
              <a:rPr lang="en-CA" smtClean="0"/>
              <a:pPr>
                <a:defRPr/>
              </a:pPr>
              <a:t>21/08/12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ECE99B-75FC-4C07-9182-8D8CEE233CDF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3415E-5B39-4CD8-A8E4-32608CD6D61F}" type="datetimeFigureOut">
              <a:rPr lang="en-CA" smtClean="0"/>
              <a:pPr>
                <a:defRPr/>
              </a:pPr>
              <a:t>21/08/12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91DD7-576A-4572-9584-7E1C727197DC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A0F86-936D-470F-9772-604DC78AB824}" type="datetimeFigureOut">
              <a:rPr lang="en-CA" smtClean="0"/>
              <a:pPr>
                <a:defRPr/>
              </a:pPr>
              <a:t>21/08/12</a:t>
            </a:fld>
            <a:endParaRPr lang="en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FD8B8-B4A8-42B0-BBAF-EE95351A7DB1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0B72CD-9738-4307-983B-810B3FBFC3F3}" type="datetimeFigureOut">
              <a:rPr lang="en-CA" smtClean="0"/>
              <a:pPr>
                <a:defRPr/>
              </a:pPr>
              <a:t>21/08/12</a:t>
            </a:fld>
            <a:endParaRPr lang="en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A02BE-CE23-4449-BB2F-1CABC1927108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F6D289-C583-4BF2-8E87-21AE747C48CC}" type="datetimeFigureOut">
              <a:rPr lang="en-CA" smtClean="0"/>
              <a:pPr>
                <a:defRPr/>
              </a:pPr>
              <a:t>21/08/12</a:t>
            </a:fld>
            <a:endParaRPr lang="en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8101D5-1458-4871-B908-3E0241C4CDA6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5DA2F-3346-4030-8C68-28320A881AE5}" type="datetimeFigureOut">
              <a:rPr lang="en-CA" smtClean="0"/>
              <a:pPr>
                <a:defRPr/>
              </a:pPr>
              <a:t>21/08/12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13E7B-18E7-4AB4-A69C-75C9A9E3F163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CA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D662D-C94A-4795-9D20-442CFE9A9270}" type="datetimeFigureOut">
              <a:rPr lang="en-CA" smtClean="0"/>
              <a:pPr>
                <a:defRPr/>
              </a:pPr>
              <a:t>21/08/12</a:t>
            </a:fld>
            <a:endParaRPr lang="en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B84C8E-1E91-42A4-807C-B476E7A96A3C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DD6C59D-F18C-4773-9645-551455268564}" type="datetimeFigureOut">
              <a:rPr lang="en-CA" smtClean="0"/>
              <a:pPr>
                <a:defRPr/>
              </a:pPr>
              <a:t>21/08/12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4B01E32-8237-40D5-A2A8-5E73551FA6B7}" type="slidenum">
              <a:rPr lang="en-CA" smtClean="0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aramond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hyperlink" Target="https://ecast.srv.ualberta.ca/Podcasts/llai/1_video_clip.mp4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4" Type="http://schemas.openxmlformats.org/officeDocument/2006/relationships/hyperlink" Target="https://ecast.srv.ualberta.ca/Podcasts/llai/2_video_clip.mp4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4" Type="http://schemas.openxmlformats.org/officeDocument/2006/relationships/hyperlink" Target="https://ecast.srv.ualberta.ca/Podcasts/llai/3_video_clip.mp4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4" Type="http://schemas.openxmlformats.org/officeDocument/2006/relationships/hyperlink" Target="https://ecast.srv.ualberta.ca/Podcasts/llai/4_video_clip.mp4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2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hyperlink" Target="https://ecast.srv.ualberta.ca/Podcasts/llai/5_video_clip.mp4" TargetMode="External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3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colorTemperature colorTemp="112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-38420" y="28574"/>
            <a:ext cx="9182420" cy="68294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395536" y="1124744"/>
            <a:ext cx="8352928" cy="2376264"/>
          </a:xfrm>
        </p:spPr>
        <p:txBody>
          <a:bodyPr/>
          <a:lstStyle/>
          <a:p>
            <a:pPr>
              <a:defRPr/>
            </a:pPr>
            <a:r>
              <a:rPr lang="en-CA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Thinking Out Loud to Bridge the Classroom and Practice</a:t>
            </a:r>
            <a:endParaRPr lang="en-US" sz="4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755576" y="3886200"/>
            <a:ext cx="7704856" cy="1752600"/>
          </a:xfrm>
        </p:spPr>
        <p:txBody>
          <a:bodyPr/>
          <a:lstStyle/>
          <a:p>
            <a:r>
              <a:rPr lang="en-CA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Hoan Linh Banh, BSc. Pharm., </a:t>
            </a:r>
            <a:r>
              <a:rPr lang="en-CA" sz="25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Pharm.D</a:t>
            </a:r>
            <a:r>
              <a:rPr lang="en-CA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r>
              <a:rPr lang="en-CA" sz="25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Associate Professor</a:t>
            </a:r>
            <a:endParaRPr lang="en-CA" sz="25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CA" sz="25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Faculty of Pharmacy and Pharmaceutical Sciences</a:t>
            </a:r>
          </a:p>
          <a:p>
            <a:pPr algn="l" eaLnBrk="1" hangingPunct="1">
              <a:defRPr/>
            </a:pP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  <a:solidFill>
            <a:schemeClr val="bg1">
              <a:lumMod val="95000"/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GUIDING QUESTONS</a:t>
            </a:r>
            <a:endParaRPr lang="en-US" sz="60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CA" sz="3000" dirty="0" smtClean="0"/>
              <a:t>What </a:t>
            </a:r>
            <a:r>
              <a:rPr lang="en-CA" sz="3000" dirty="0"/>
              <a:t>questions would you </a:t>
            </a:r>
            <a:r>
              <a:rPr lang="en-CA" sz="3000" dirty="0" smtClean="0"/>
              <a:t>ask </a:t>
            </a:r>
            <a:r>
              <a:rPr lang="en-CA" sz="3000" dirty="0"/>
              <a:t>to assess her pain? 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3000" dirty="0" smtClean="0"/>
              <a:t>What </a:t>
            </a:r>
            <a:r>
              <a:rPr lang="en-CA" sz="3000" dirty="0"/>
              <a:t>questions would you ask to assess her asthma symptom control? 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3000" dirty="0" smtClean="0"/>
              <a:t>Is </a:t>
            </a:r>
            <a:r>
              <a:rPr lang="en-CA" sz="3000" dirty="0"/>
              <a:t>Kim’s asthma treatment regimen appropriate? Why? </a:t>
            </a:r>
          </a:p>
          <a:p>
            <a:pPr marL="457200" indent="-457200">
              <a:buFont typeface="+mj-lt"/>
              <a:buAutoNum type="arabicPeriod"/>
            </a:pPr>
            <a:r>
              <a:rPr lang="en-CA" sz="3000" dirty="0" smtClean="0"/>
              <a:t>Is </a:t>
            </a:r>
            <a:r>
              <a:rPr lang="en-CA" sz="3000" dirty="0"/>
              <a:t>Kim’s cardiovascular treatment regimen appropriate? Why? </a:t>
            </a:r>
          </a:p>
        </p:txBody>
      </p:sp>
    </p:spTree>
    <p:extLst>
      <p:ext uri="{BB962C8B-B14F-4D97-AF65-F5344CB8AC3E}">
        <p14:creationId xmlns:p14="http://schemas.microsoft.com/office/powerpoint/2010/main" val="10217373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  <a:solidFill>
            <a:schemeClr val="bg1">
              <a:lumMod val="95000"/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6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INTERACTIVE TECHNIQUES</a:t>
            </a:r>
            <a:endParaRPr lang="en-US" sz="46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Teacher </a:t>
            </a:r>
            <a:r>
              <a:rPr lang="en-CA" sz="2800" dirty="0">
                <a:sym typeface="Symbol"/>
              </a:rPr>
              <a:t> facilitator</a:t>
            </a:r>
          </a:p>
          <a:p>
            <a:r>
              <a:rPr lang="en-CA" sz="2800" dirty="0"/>
              <a:t>Identify students by names</a:t>
            </a:r>
          </a:p>
          <a:p>
            <a:r>
              <a:rPr lang="en-CA" sz="2800" dirty="0" smtClean="0">
                <a:sym typeface="Symbol"/>
              </a:rPr>
              <a:t>Set </a:t>
            </a:r>
            <a:r>
              <a:rPr lang="en-CA" sz="2800" dirty="0">
                <a:sym typeface="Symbol"/>
              </a:rPr>
              <a:t>ground rules at the beginning of class</a:t>
            </a:r>
          </a:p>
          <a:p>
            <a:r>
              <a:rPr lang="en-CA" sz="2800" dirty="0">
                <a:sym typeface="Symbol"/>
              </a:rPr>
              <a:t>Create a safe and comfortable </a:t>
            </a:r>
            <a:r>
              <a:rPr lang="en-CA" sz="2800" dirty="0" smtClean="0">
                <a:sym typeface="Symbol"/>
              </a:rPr>
              <a:t>environment</a:t>
            </a:r>
            <a:endParaRPr lang="en-CA" sz="3000" dirty="0">
              <a:sym typeface="Symbol"/>
            </a:endParaRPr>
          </a:p>
          <a:p>
            <a:r>
              <a:rPr lang="en-CA" sz="3000" dirty="0" smtClean="0">
                <a:sym typeface="Symbol"/>
              </a:rPr>
              <a:t>Praise/thank students</a:t>
            </a:r>
          </a:p>
          <a:p>
            <a:r>
              <a:rPr lang="en-CA" sz="3000" dirty="0" smtClean="0">
                <a:sym typeface="Symbol"/>
              </a:rPr>
              <a:t>Probe with “why”</a:t>
            </a:r>
          </a:p>
          <a:p>
            <a:r>
              <a:rPr lang="en-CA" sz="3000" dirty="0" smtClean="0">
                <a:sym typeface="Symbol"/>
              </a:rPr>
              <a:t>Use “what if” scenarios</a:t>
            </a:r>
          </a:p>
          <a:p>
            <a:pPr marL="0" indent="0">
              <a:buNone/>
            </a:pPr>
            <a:endParaRPr lang="en-CA" sz="2800" dirty="0"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1993602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itle 8"/>
          <p:cNvSpPr>
            <a:spLocks noGrp="1"/>
          </p:cNvSpPr>
          <p:nvPr>
            <p:ph type="ctrTitle" idx="4294967295"/>
          </p:nvPr>
        </p:nvSpPr>
        <p:spPr>
          <a:xfrm>
            <a:off x="611560" y="2060848"/>
            <a:ext cx="7772400" cy="1470025"/>
          </a:xfrm>
          <a:noFill/>
        </p:spPr>
        <p:txBody>
          <a:bodyPr/>
          <a:lstStyle/>
          <a:p>
            <a:pPr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4"/>
              </a:rPr>
              <a:t>VIDEO CLIP #</a:t>
            </a: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4"/>
              </a:rPr>
              <a:t>1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6813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  <a:solidFill>
            <a:schemeClr val="bg1">
              <a:lumMod val="95000"/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VIDEO CLIP #1</a:t>
            </a:r>
            <a:endParaRPr lang="en-US" sz="60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Provide pharmacy students with potential day to day encounter </a:t>
            </a:r>
          </a:p>
          <a:p>
            <a:r>
              <a:rPr lang="en-CA" dirty="0" smtClean="0"/>
              <a:t>Establish patient baseline</a:t>
            </a:r>
            <a:endParaRPr lang="en-CA" dirty="0"/>
          </a:p>
          <a:p>
            <a:r>
              <a:rPr lang="en-CA" dirty="0"/>
              <a:t>What worked and what didn’t work</a:t>
            </a:r>
          </a:p>
          <a:p>
            <a:r>
              <a:rPr lang="en-CA" dirty="0"/>
              <a:t>Rule out other causes </a:t>
            </a:r>
          </a:p>
          <a:p>
            <a:r>
              <a:rPr lang="en-CA" dirty="0"/>
              <a:t>Determine self care </a:t>
            </a:r>
            <a:r>
              <a:rPr lang="en-CA" dirty="0" err="1"/>
              <a:t>vs</a:t>
            </a:r>
            <a:r>
              <a:rPr lang="en-CA" dirty="0"/>
              <a:t> </a:t>
            </a:r>
            <a:r>
              <a:rPr lang="en-CA" dirty="0" smtClean="0"/>
              <a:t>referral</a:t>
            </a:r>
            <a:endParaRPr lang="en-CA" dirty="0" smtClean="0">
              <a:sym typeface="Symbol"/>
            </a:endParaRP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030427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itle 8"/>
          <p:cNvSpPr txBox="1">
            <a:spLocks/>
          </p:cNvSpPr>
          <p:nvPr/>
        </p:nvSpPr>
        <p:spPr bwMode="auto">
          <a:xfrm>
            <a:off x="611560" y="206084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4"/>
              </a:rPr>
              <a:t>VIDEO CLIP #2</a:t>
            </a:r>
            <a:endParaRPr lang="en-US" sz="18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750475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  <a:solidFill>
            <a:schemeClr val="bg1">
              <a:lumMod val="95000"/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VIDEO CLIP #2</a:t>
            </a:r>
            <a:endParaRPr lang="en-US" sz="60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Encourage student involvement:</a:t>
            </a:r>
          </a:p>
          <a:p>
            <a:pPr lvl="1"/>
            <a:r>
              <a:rPr lang="en-CA" dirty="0" smtClean="0"/>
              <a:t>Multiple choice (</a:t>
            </a:r>
            <a:r>
              <a:rPr lang="en-CA" dirty="0" err="1" smtClean="0"/>
              <a:t>iClicker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Vote</a:t>
            </a:r>
            <a:endParaRPr lang="en-CA" sz="2000" dirty="0" smtClean="0"/>
          </a:p>
          <a:p>
            <a:r>
              <a:rPr lang="en-CA" sz="2400" dirty="0" smtClean="0"/>
              <a:t>At time there might not be a right answer – It’s OK.</a:t>
            </a:r>
          </a:p>
          <a:p>
            <a:pPr marL="0" indent="0">
              <a:buNone/>
            </a:pPr>
            <a:endParaRPr lang="en-CA" sz="2400" dirty="0" smtClean="0"/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054146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itle 8"/>
          <p:cNvSpPr>
            <a:spLocks noGrp="1"/>
          </p:cNvSpPr>
          <p:nvPr>
            <p:ph type="ctrTitle" idx="4294967295"/>
          </p:nvPr>
        </p:nvSpPr>
        <p:spPr>
          <a:xfrm>
            <a:off x="611560" y="2060848"/>
            <a:ext cx="7772400" cy="1470025"/>
          </a:xfrm>
        </p:spPr>
        <p:txBody>
          <a:bodyPr/>
          <a:lstStyle/>
          <a:p>
            <a:pPr>
              <a:defRPr/>
            </a:pPr>
            <a:r>
              <a:rPr lang="en-US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4"/>
              </a:rPr>
              <a:t>VIDEO CLIP #</a:t>
            </a:r>
            <a:r>
              <a:rPr lang="en-US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4"/>
              </a:rPr>
              <a:t>3</a:t>
            </a:r>
            <a:endParaRPr lang="en-US" sz="18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27947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  <a:solidFill>
            <a:schemeClr val="bg1">
              <a:lumMod val="95000"/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VIDEO CLIP #3</a:t>
            </a:r>
            <a:endParaRPr lang="en-US" sz="60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</a:t>
            </a:r>
            <a:r>
              <a:rPr lang="en-CA" dirty="0" smtClean="0"/>
              <a:t>roblems </a:t>
            </a:r>
            <a:r>
              <a:rPr lang="en-CA" dirty="0"/>
              <a:t>stimulate the development and use of problem solving </a:t>
            </a:r>
            <a:r>
              <a:rPr lang="en-CA" dirty="0" smtClean="0"/>
              <a:t>skills</a:t>
            </a:r>
          </a:p>
          <a:p>
            <a:pPr lvl="1"/>
            <a:r>
              <a:rPr lang="en-CA" dirty="0" smtClean="0"/>
              <a:t>Knowledge retrieved and applied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4135226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itle 8"/>
          <p:cNvSpPr>
            <a:spLocks noGrp="1"/>
          </p:cNvSpPr>
          <p:nvPr>
            <p:ph type="ctrTitle" idx="4294967295"/>
          </p:nvPr>
        </p:nvSpPr>
        <p:spPr>
          <a:xfrm>
            <a:off x="611560" y="206084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4"/>
              </a:rPr>
              <a:t>VIDEO CLIP #4</a:t>
            </a:r>
            <a:endParaRPr lang="en-US" sz="60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2158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  <a:solidFill>
            <a:schemeClr val="bg1">
              <a:lumMod val="95000"/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6896" y="0"/>
            <a:ext cx="9144000" cy="1447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VIDEO CLIP #4</a:t>
            </a:r>
            <a:endParaRPr lang="en-US" sz="60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Use of visual aid 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4970948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  <a:solidFill>
            <a:schemeClr val="bg1">
              <a:lumMod val="95000"/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INTRODUCTION</a:t>
            </a:r>
            <a:endParaRPr lang="en-US" sz="60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Problem </a:t>
            </a:r>
            <a:r>
              <a:rPr lang="en-CA" dirty="0"/>
              <a:t>based </a:t>
            </a:r>
            <a:r>
              <a:rPr lang="en-CA" dirty="0" smtClean="0"/>
              <a:t>learning </a:t>
            </a:r>
            <a:r>
              <a:rPr lang="en-CA" dirty="0"/>
              <a:t>(PBL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Student-centred</a:t>
            </a:r>
          </a:p>
          <a:p>
            <a:pPr lvl="1"/>
            <a:r>
              <a:rPr lang="en-CA" dirty="0" smtClean="0"/>
              <a:t>Subject </a:t>
            </a:r>
            <a:r>
              <a:rPr lang="en-CA" dirty="0"/>
              <a:t>in the </a:t>
            </a:r>
            <a:r>
              <a:rPr lang="en-CA" dirty="0" smtClean="0"/>
              <a:t>context:</a:t>
            </a:r>
            <a:r>
              <a:rPr lang="en-CA" sz="2400" dirty="0" smtClean="0"/>
              <a:t>	</a:t>
            </a:r>
          </a:p>
          <a:p>
            <a:pPr lvl="2"/>
            <a:r>
              <a:rPr lang="en-CA" dirty="0" smtClean="0"/>
              <a:t>Complex</a:t>
            </a:r>
          </a:p>
          <a:p>
            <a:pPr lvl="2"/>
            <a:r>
              <a:rPr lang="en-CA" dirty="0" smtClean="0"/>
              <a:t>Multifaceted</a:t>
            </a:r>
          </a:p>
          <a:p>
            <a:pPr lvl="2"/>
            <a:r>
              <a:rPr lang="en-CA" dirty="0" smtClean="0"/>
              <a:t>Realistic problems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itle 8"/>
          <p:cNvSpPr>
            <a:spLocks noGrp="1"/>
          </p:cNvSpPr>
          <p:nvPr>
            <p:ph type="ctrTitle" idx="4294967295"/>
          </p:nvPr>
        </p:nvSpPr>
        <p:spPr>
          <a:xfrm>
            <a:off x="611560" y="2060848"/>
            <a:ext cx="7772400" cy="1470025"/>
          </a:xfrm>
        </p:spPr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hlinkClick r:id="rId4"/>
              </a:rPr>
              <a:t>VIDEO CLIP #5</a:t>
            </a:r>
            <a:endParaRPr lang="en-US" sz="60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60617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  <a:solidFill>
            <a:schemeClr val="bg1">
              <a:lumMod val="95000"/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6896" y="0"/>
            <a:ext cx="9144000" cy="1447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VIDEO CLIP #5</a:t>
            </a:r>
            <a:endParaRPr lang="en-US" sz="60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Draw </a:t>
            </a:r>
            <a:r>
              <a:rPr lang="en-CA" dirty="0" smtClean="0"/>
              <a:t>from personal </a:t>
            </a:r>
            <a:r>
              <a:rPr lang="en-CA" dirty="0"/>
              <a:t>experience </a:t>
            </a: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7645147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  <a:solidFill>
            <a:schemeClr val="bg1">
              <a:lumMod val="95000"/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6896" y="0"/>
            <a:ext cx="9144000" cy="1447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CONCLUSION</a:t>
            </a:r>
            <a:endParaRPr lang="en-US" sz="60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Trial and error</a:t>
            </a:r>
          </a:p>
          <a:p>
            <a:r>
              <a:rPr lang="en-CA" dirty="0" smtClean="0"/>
              <a:t>Continuous assessment and improvement</a:t>
            </a:r>
          </a:p>
          <a:p>
            <a:r>
              <a:rPr lang="en-CA" dirty="0" smtClean="0"/>
              <a:t>Limitations</a:t>
            </a:r>
          </a:p>
          <a:p>
            <a:pPr lvl="1"/>
            <a:r>
              <a:rPr lang="en-CA" dirty="0" smtClean="0"/>
              <a:t>Class preparation</a:t>
            </a:r>
          </a:p>
          <a:p>
            <a:pPr lvl="1"/>
            <a:r>
              <a:rPr lang="en-CA" dirty="0" smtClean="0"/>
              <a:t>Participation</a:t>
            </a:r>
          </a:p>
          <a:p>
            <a:pPr lvl="1"/>
            <a:r>
              <a:rPr lang="en-CA" dirty="0" smtClean="0"/>
              <a:t>Intimidation </a:t>
            </a:r>
          </a:p>
          <a:p>
            <a:pPr lvl="1"/>
            <a:r>
              <a:rPr lang="en-CA" dirty="0" smtClean="0"/>
              <a:t>Off tangent</a:t>
            </a:r>
          </a:p>
        </p:txBody>
      </p:sp>
    </p:spTree>
    <p:extLst>
      <p:ext uri="{BB962C8B-B14F-4D97-AF65-F5344CB8AC3E}">
        <p14:creationId xmlns:p14="http://schemas.microsoft.com/office/powerpoint/2010/main" val="32593042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  <a:solidFill>
            <a:schemeClr val="bg1">
              <a:lumMod val="95000"/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-6896" y="0"/>
            <a:ext cx="9144000" cy="1447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CONCLUSION</a:t>
            </a:r>
            <a:endParaRPr lang="en-US" sz="60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Overcome some of the challenges</a:t>
            </a:r>
          </a:p>
          <a:p>
            <a:pPr lvl="1"/>
            <a:r>
              <a:rPr lang="en-CA" dirty="0" smtClean="0"/>
              <a:t>Peer review</a:t>
            </a:r>
          </a:p>
          <a:p>
            <a:pPr lvl="1"/>
            <a:r>
              <a:rPr lang="en-CA" dirty="0" smtClean="0"/>
              <a:t>Student feedback</a:t>
            </a:r>
          </a:p>
          <a:p>
            <a:pPr lvl="1"/>
            <a:r>
              <a:rPr lang="en-CA" dirty="0" smtClean="0"/>
              <a:t>Support from peers and mentors</a:t>
            </a:r>
          </a:p>
        </p:txBody>
      </p:sp>
    </p:spTree>
    <p:extLst>
      <p:ext uri="{BB962C8B-B14F-4D97-AF65-F5344CB8AC3E}">
        <p14:creationId xmlns:p14="http://schemas.microsoft.com/office/powerpoint/2010/main" val="3603264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  <a:solidFill>
            <a:schemeClr val="bg1">
              <a:lumMod val="95000"/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INTRODUCTION</a:t>
            </a:r>
            <a:endParaRPr lang="en-US" sz="60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Problem </a:t>
            </a:r>
            <a:r>
              <a:rPr lang="en-CA" dirty="0"/>
              <a:t>based </a:t>
            </a:r>
            <a:r>
              <a:rPr lang="en-CA" dirty="0" smtClean="0"/>
              <a:t>learning </a:t>
            </a:r>
            <a:r>
              <a:rPr lang="en-CA" dirty="0"/>
              <a:t>(PBL</a:t>
            </a:r>
            <a:r>
              <a:rPr lang="en-CA" dirty="0" smtClean="0"/>
              <a:t>)</a:t>
            </a:r>
          </a:p>
          <a:p>
            <a:pPr lvl="1"/>
            <a:r>
              <a:rPr lang="en-CA" dirty="0" smtClean="0"/>
              <a:t>Develop</a:t>
            </a:r>
            <a:r>
              <a:rPr lang="en-CA" sz="2400" dirty="0" smtClean="0"/>
              <a:t>:</a:t>
            </a:r>
          </a:p>
          <a:p>
            <a:pPr lvl="2"/>
            <a:r>
              <a:rPr lang="en-CA" dirty="0" smtClean="0"/>
              <a:t>Flexible knowledge</a:t>
            </a:r>
          </a:p>
          <a:p>
            <a:pPr lvl="2"/>
            <a:r>
              <a:rPr lang="en-CA" dirty="0" smtClean="0"/>
              <a:t>Effective </a:t>
            </a:r>
            <a:r>
              <a:rPr lang="en-CA" dirty="0"/>
              <a:t>problem solving </a:t>
            </a:r>
            <a:r>
              <a:rPr lang="en-CA" dirty="0" smtClean="0"/>
              <a:t>skills</a:t>
            </a:r>
          </a:p>
          <a:p>
            <a:pPr lvl="2"/>
            <a:r>
              <a:rPr lang="en-CA" dirty="0" smtClean="0"/>
              <a:t>Self-directed learning</a:t>
            </a:r>
          </a:p>
          <a:p>
            <a:pPr lvl="2"/>
            <a:r>
              <a:rPr lang="en-CA" dirty="0" smtClean="0"/>
              <a:t>Effective </a:t>
            </a:r>
            <a:r>
              <a:rPr lang="en-CA" dirty="0"/>
              <a:t>collaboration </a:t>
            </a:r>
            <a:r>
              <a:rPr lang="en-CA" dirty="0" smtClean="0"/>
              <a:t>skills</a:t>
            </a:r>
          </a:p>
          <a:p>
            <a:pPr lvl="2"/>
            <a:r>
              <a:rPr lang="en-CA" dirty="0"/>
              <a:t>I</a:t>
            </a:r>
            <a:r>
              <a:rPr lang="en-CA" dirty="0" smtClean="0"/>
              <a:t>ntrinsic motivation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395087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  <a:solidFill>
            <a:schemeClr val="bg1">
              <a:lumMod val="95000"/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INTRODUCTION</a:t>
            </a:r>
            <a:endParaRPr lang="en-US" sz="60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Dalhousie </a:t>
            </a:r>
            <a:r>
              <a:rPr lang="en-CA" sz="2800" dirty="0"/>
              <a:t>University, College of Pharmacy </a:t>
            </a:r>
          </a:p>
          <a:p>
            <a:pPr lvl="1"/>
            <a:r>
              <a:rPr lang="en-CA" sz="2400" dirty="0"/>
              <a:t>PBL curriculum</a:t>
            </a:r>
          </a:p>
          <a:p>
            <a:pPr lvl="1"/>
            <a:r>
              <a:rPr lang="en-CA" sz="2400" dirty="0"/>
              <a:t>9 years</a:t>
            </a:r>
          </a:p>
          <a:p>
            <a:r>
              <a:rPr lang="en-CA" sz="2800" dirty="0"/>
              <a:t>Challenges:</a:t>
            </a:r>
          </a:p>
          <a:p>
            <a:pPr lvl="1"/>
            <a:r>
              <a:rPr lang="en-CA" sz="2400" dirty="0"/>
              <a:t>Students acceptance</a:t>
            </a:r>
          </a:p>
          <a:p>
            <a:pPr lvl="1"/>
            <a:r>
              <a:rPr lang="en-CA" sz="2400" dirty="0"/>
              <a:t>Faculty acceptance</a:t>
            </a:r>
          </a:p>
          <a:p>
            <a:pPr lvl="1"/>
            <a:r>
              <a:rPr lang="en-CA" sz="2400" dirty="0" smtClean="0"/>
              <a:t>Intimidating </a:t>
            </a:r>
          </a:p>
          <a:p>
            <a:pPr lvl="1"/>
            <a:r>
              <a:rPr lang="en-CA" sz="2400" dirty="0" smtClean="0"/>
              <a:t>Impromptu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6161444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  <a:solidFill>
            <a:schemeClr val="bg1">
              <a:lumMod val="95000"/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PBL</a:t>
            </a:r>
            <a:endParaRPr lang="en-US" sz="60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Patient case-based </a:t>
            </a:r>
          </a:p>
          <a:p>
            <a:pPr lvl="1"/>
            <a:r>
              <a:rPr lang="en-CA" sz="2400" dirty="0" smtClean="0"/>
              <a:t>Stem</a:t>
            </a:r>
          </a:p>
          <a:p>
            <a:pPr lvl="1"/>
            <a:r>
              <a:rPr lang="en-CA" sz="2400" dirty="0" smtClean="0"/>
              <a:t>Guiding questions</a:t>
            </a:r>
          </a:p>
          <a:p>
            <a:pPr lvl="1"/>
            <a:r>
              <a:rPr lang="en-CA" sz="2400" dirty="0" smtClean="0"/>
              <a:t>Prompting questions</a:t>
            </a:r>
          </a:p>
          <a:p>
            <a:r>
              <a:rPr lang="en-CA" sz="2800" dirty="0" smtClean="0"/>
              <a:t>Working in group/groups</a:t>
            </a:r>
          </a:p>
          <a:p>
            <a:r>
              <a:rPr lang="en-CA" sz="2800" dirty="0" smtClean="0"/>
              <a:t>Identify:</a:t>
            </a:r>
          </a:p>
          <a:p>
            <a:pPr lvl="1"/>
            <a:r>
              <a:rPr lang="en-CA" sz="2400" dirty="0" smtClean="0"/>
              <a:t>What </a:t>
            </a:r>
            <a:r>
              <a:rPr lang="en-CA" sz="2400" dirty="0"/>
              <a:t>they already </a:t>
            </a:r>
            <a:r>
              <a:rPr lang="en-CA" sz="2400" dirty="0" smtClean="0"/>
              <a:t>know</a:t>
            </a:r>
          </a:p>
          <a:p>
            <a:pPr lvl="1"/>
            <a:r>
              <a:rPr lang="en-CA" sz="2400" dirty="0" smtClean="0"/>
              <a:t>What </a:t>
            </a:r>
            <a:r>
              <a:rPr lang="en-CA" sz="2400" dirty="0"/>
              <a:t>they need to </a:t>
            </a:r>
            <a:r>
              <a:rPr lang="en-CA" sz="2400" dirty="0" smtClean="0"/>
              <a:t>know</a:t>
            </a:r>
          </a:p>
          <a:p>
            <a:pPr lvl="1"/>
            <a:r>
              <a:rPr lang="en-CA" sz="2400" dirty="0" smtClean="0"/>
              <a:t>how </a:t>
            </a:r>
            <a:r>
              <a:rPr lang="en-CA" sz="2400" dirty="0"/>
              <a:t>and where to access new information that may lead to resolution of the problem.</a:t>
            </a:r>
            <a:endParaRPr lang="en-CA" sz="2400" dirty="0" smtClean="0"/>
          </a:p>
          <a:p>
            <a:endParaRPr lang="en-CA" sz="28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87573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  <a:solidFill>
            <a:schemeClr val="bg1">
              <a:lumMod val="95000"/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PBL</a:t>
            </a:r>
            <a:endParaRPr lang="en-US" sz="60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125 second year pharmacy students</a:t>
            </a:r>
          </a:p>
          <a:p>
            <a:r>
              <a:rPr lang="en-CA" sz="2400" dirty="0" smtClean="0"/>
              <a:t>Patient case provided a week prior to seminar</a:t>
            </a:r>
          </a:p>
          <a:p>
            <a:r>
              <a:rPr lang="en-CA" sz="2400" dirty="0" smtClean="0"/>
              <a:t>Divide the discuss into three areas:</a:t>
            </a:r>
          </a:p>
          <a:p>
            <a:pPr lvl="1"/>
            <a:r>
              <a:rPr lang="en-CA" sz="2000" dirty="0" smtClean="0"/>
              <a:t>Main topic (pain)</a:t>
            </a:r>
          </a:p>
          <a:p>
            <a:pPr lvl="1"/>
            <a:r>
              <a:rPr lang="en-CA" sz="2000" dirty="0" smtClean="0"/>
              <a:t>Other topics (constipation, asthma…)</a:t>
            </a:r>
          </a:p>
          <a:p>
            <a:pPr lvl="1"/>
            <a:r>
              <a:rPr lang="en-CA" sz="2000" dirty="0" smtClean="0"/>
              <a:t>Parking lot (questions that come up during discussion)</a:t>
            </a:r>
          </a:p>
          <a:p>
            <a:r>
              <a:rPr lang="en-CA" sz="2400" dirty="0" smtClean="0"/>
              <a:t>Second seminar that is presented in this format</a:t>
            </a:r>
          </a:p>
          <a:p>
            <a:endParaRPr lang="en-CA" sz="2800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71231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  <a:solidFill>
            <a:schemeClr val="bg1">
              <a:lumMod val="95000"/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PATIENT CASE</a:t>
            </a:r>
            <a:endParaRPr lang="en-US" sz="60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cc</a:t>
            </a:r>
            <a:r>
              <a:rPr lang="en-CA" dirty="0"/>
              <a:t>: Kim, a 62 year old ♀ comes to your community pharmacy seeking your help for constipation relief. </a:t>
            </a:r>
          </a:p>
          <a:p>
            <a:r>
              <a:rPr lang="en-CA" dirty="0"/>
              <a:t>“I have not had a bowel movement for 5 days, could you recommend something for me?” </a:t>
            </a:r>
          </a:p>
        </p:txBody>
      </p:sp>
    </p:spTree>
    <p:extLst>
      <p:ext uri="{BB962C8B-B14F-4D97-AF65-F5344CB8AC3E}">
        <p14:creationId xmlns:p14="http://schemas.microsoft.com/office/powerpoint/2010/main" val="16449295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  <a:solidFill>
            <a:schemeClr val="bg1">
              <a:lumMod val="95000"/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PATIENT CASE</a:t>
            </a:r>
            <a:endParaRPr lang="en-US" sz="60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Kim </a:t>
            </a:r>
            <a:r>
              <a:rPr lang="en-CA" sz="2400" dirty="0"/>
              <a:t>had (R) knee surgery 3 months </a:t>
            </a:r>
            <a:r>
              <a:rPr lang="en-CA" sz="2400" dirty="0" smtClean="0"/>
              <a:t>ago and was </a:t>
            </a:r>
            <a:r>
              <a:rPr lang="en-CA" sz="2400" dirty="0"/>
              <a:t>discharged </a:t>
            </a:r>
            <a:r>
              <a:rPr lang="en-CA" sz="2400" dirty="0" smtClean="0"/>
              <a:t>with a prescription for pain. </a:t>
            </a:r>
            <a:endParaRPr lang="en-CA" sz="2400" dirty="0"/>
          </a:p>
          <a:p>
            <a:r>
              <a:rPr lang="en-CA" sz="2400" dirty="0"/>
              <a:t>PMH: </a:t>
            </a:r>
            <a:endParaRPr lang="en-CA" sz="2400" dirty="0" smtClean="0"/>
          </a:p>
          <a:p>
            <a:pPr lvl="1"/>
            <a:r>
              <a:rPr lang="en-CA" sz="2000" dirty="0" smtClean="0"/>
              <a:t>HTN </a:t>
            </a:r>
            <a:r>
              <a:rPr lang="en-CA" sz="2000" dirty="0"/>
              <a:t>– diagnosed 15 years ago </a:t>
            </a:r>
          </a:p>
          <a:p>
            <a:pPr lvl="1"/>
            <a:r>
              <a:rPr lang="en-CA" sz="2000" dirty="0"/>
              <a:t>Asthma- diagnosed at age 5. </a:t>
            </a:r>
          </a:p>
          <a:p>
            <a:pPr lvl="1"/>
            <a:r>
              <a:rPr lang="en-CA" sz="2000" dirty="0"/>
              <a:t>Dyslipidemia – 15 years ago </a:t>
            </a:r>
          </a:p>
          <a:p>
            <a:pPr lvl="1"/>
            <a:r>
              <a:rPr lang="en-CA" sz="2000" dirty="0"/>
              <a:t>MI – 12 years ago </a:t>
            </a:r>
          </a:p>
          <a:p>
            <a:r>
              <a:rPr lang="en-CA" sz="2400" dirty="0"/>
              <a:t>FH: Older brother with asthma </a:t>
            </a:r>
          </a:p>
          <a:p>
            <a:r>
              <a:rPr lang="en-CA" sz="2400" dirty="0"/>
              <a:t>SH: Smoke since 15 years old, but quit 5 years </a:t>
            </a:r>
            <a:r>
              <a:rPr lang="en-CA" sz="2400" dirty="0" smtClean="0"/>
              <a:t>ago </a:t>
            </a:r>
          </a:p>
          <a:p>
            <a:pPr marL="540000" lvl="1"/>
            <a:r>
              <a:rPr lang="en-CA" sz="2000" dirty="0" smtClean="0"/>
              <a:t>Husband </a:t>
            </a:r>
            <a:r>
              <a:rPr lang="en-CA" sz="2000" dirty="0"/>
              <a:t>still smokes but only smokes outside </a:t>
            </a:r>
            <a:endParaRPr lang="en-CA" sz="2000" dirty="0" smtClean="0"/>
          </a:p>
          <a:p>
            <a:pPr marL="540000" lvl="1"/>
            <a:r>
              <a:rPr lang="en-CA" sz="2000" dirty="0" smtClean="0"/>
              <a:t>(-) </a:t>
            </a:r>
            <a:r>
              <a:rPr lang="en-CA" sz="2000" dirty="0" err="1"/>
              <a:t>EtOH</a:t>
            </a:r>
            <a:r>
              <a:rPr lang="en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9105787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 descr="C:\Users\Stephen\AppData\Local\Microsoft\Windows\Temporary Internet Files\Content.IE5\PZBLJGWS\MPj04278100000[1].jpg"/>
          <p:cNvPicPr>
            <a:picLocks noChangeAspect="1" noChangeArrowheads="1"/>
          </p:cNvPicPr>
          <p:nvPr/>
        </p:nvPicPr>
        <p:blipFill>
          <a:blip r:embed="rId3">
            <a:grayscl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ln>
            <a:solidFill>
              <a:schemeClr val="bg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0" y="1295400"/>
            <a:ext cx="9144000" cy="5562600"/>
          </a:xfrm>
          <a:prstGeom prst="rect">
            <a:avLst/>
          </a:prstGeom>
          <a:solidFill>
            <a:schemeClr val="bg1">
              <a:lumMod val="95000"/>
              <a:alpha val="7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1447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6000" b="1" dirty="0" smtClean="0"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PATIENT CASE</a:t>
            </a:r>
            <a:endParaRPr lang="en-US" sz="6000" b="1" dirty="0"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All</a:t>
            </a:r>
            <a:r>
              <a:rPr lang="en-CA" sz="2400" dirty="0"/>
              <a:t>: NKDA </a:t>
            </a:r>
          </a:p>
          <a:p>
            <a:r>
              <a:rPr lang="en-CA" sz="2400" dirty="0"/>
              <a:t>Home Medications: </a:t>
            </a:r>
            <a:endParaRPr lang="en-CA" sz="2400" dirty="0" smtClean="0"/>
          </a:p>
          <a:p>
            <a:pPr lvl="1"/>
            <a:r>
              <a:rPr lang="en-CA" sz="2000" dirty="0" err="1"/>
              <a:t>H</a:t>
            </a:r>
            <a:r>
              <a:rPr lang="en-CA" sz="2000" dirty="0" err="1" smtClean="0"/>
              <a:t>ydromorphone</a:t>
            </a:r>
            <a:r>
              <a:rPr lang="en-CA" sz="2000" dirty="0" smtClean="0"/>
              <a:t> </a:t>
            </a:r>
            <a:r>
              <a:rPr lang="en-CA" sz="2000" dirty="0"/>
              <a:t>2 mg </a:t>
            </a:r>
            <a:r>
              <a:rPr lang="en-CA" sz="2000" dirty="0" err="1"/>
              <a:t>po</a:t>
            </a:r>
            <a:r>
              <a:rPr lang="en-CA" sz="2000" dirty="0"/>
              <a:t> q4h </a:t>
            </a:r>
          </a:p>
          <a:p>
            <a:pPr lvl="1"/>
            <a:r>
              <a:rPr lang="en-CA" sz="2000" dirty="0" err="1"/>
              <a:t>Hydromorphone</a:t>
            </a:r>
            <a:r>
              <a:rPr lang="en-CA" sz="2000" dirty="0"/>
              <a:t> 1 mg </a:t>
            </a:r>
            <a:r>
              <a:rPr lang="en-CA" sz="2000" dirty="0" err="1"/>
              <a:t>po</a:t>
            </a:r>
            <a:r>
              <a:rPr lang="en-CA" sz="2000" dirty="0"/>
              <a:t> q1h </a:t>
            </a:r>
            <a:r>
              <a:rPr lang="en-CA" sz="2000" dirty="0" err="1"/>
              <a:t>prn</a:t>
            </a:r>
            <a:r>
              <a:rPr lang="en-CA" sz="2000" dirty="0"/>
              <a:t> for pain </a:t>
            </a:r>
          </a:p>
          <a:p>
            <a:pPr lvl="1"/>
            <a:r>
              <a:rPr lang="en-CA" sz="2000" dirty="0"/>
              <a:t>Salbutamol MDI 2 – 4 puffs QID (fills every 2 weeks) </a:t>
            </a:r>
          </a:p>
          <a:p>
            <a:pPr lvl="1"/>
            <a:r>
              <a:rPr lang="en-CA" sz="2000" dirty="0"/>
              <a:t>Budesonide 100 mcg 1 puff BID </a:t>
            </a:r>
          </a:p>
          <a:p>
            <a:pPr lvl="1"/>
            <a:r>
              <a:rPr lang="en-CA" sz="2000" dirty="0" err="1"/>
              <a:t>Ramipril</a:t>
            </a:r>
            <a:r>
              <a:rPr lang="en-CA" sz="2000" dirty="0"/>
              <a:t> 5 mg </a:t>
            </a:r>
            <a:r>
              <a:rPr lang="en-CA" sz="2000" dirty="0" err="1"/>
              <a:t>po</a:t>
            </a:r>
            <a:r>
              <a:rPr lang="en-CA" sz="2000" dirty="0"/>
              <a:t> once daily </a:t>
            </a:r>
          </a:p>
          <a:p>
            <a:pPr lvl="1"/>
            <a:r>
              <a:rPr lang="en-CA" sz="2000" dirty="0"/>
              <a:t>HCTZ 25 mg </a:t>
            </a:r>
            <a:r>
              <a:rPr lang="en-CA" sz="2000" dirty="0" err="1"/>
              <a:t>po</a:t>
            </a:r>
            <a:r>
              <a:rPr lang="en-CA" sz="2000" dirty="0"/>
              <a:t> once daily </a:t>
            </a:r>
          </a:p>
          <a:p>
            <a:pPr lvl="1"/>
            <a:r>
              <a:rPr lang="en-CA" sz="2000" dirty="0" err="1"/>
              <a:t>Diltiazem</a:t>
            </a:r>
            <a:r>
              <a:rPr lang="en-CA" sz="2000" dirty="0"/>
              <a:t> XL 120 mg </a:t>
            </a:r>
            <a:r>
              <a:rPr lang="en-CA" sz="2000" dirty="0" err="1"/>
              <a:t>po</a:t>
            </a:r>
            <a:r>
              <a:rPr lang="en-CA" sz="2000" dirty="0"/>
              <a:t> once daily </a:t>
            </a:r>
          </a:p>
          <a:p>
            <a:pPr lvl="1"/>
            <a:r>
              <a:rPr lang="en-CA" sz="2000" dirty="0"/>
              <a:t>Atorvastatin 40 mg </a:t>
            </a:r>
            <a:r>
              <a:rPr lang="en-CA" sz="2000" dirty="0" err="1"/>
              <a:t>po</a:t>
            </a:r>
            <a:r>
              <a:rPr lang="en-CA" sz="2000" dirty="0"/>
              <a:t> once daily </a:t>
            </a:r>
          </a:p>
        </p:txBody>
      </p:sp>
    </p:spTree>
    <p:extLst>
      <p:ext uri="{BB962C8B-B14F-4D97-AF65-F5344CB8AC3E}">
        <p14:creationId xmlns:p14="http://schemas.microsoft.com/office/powerpoint/2010/main" val="1236119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S030002245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Garamond Futura">
      <a:majorFont>
        <a:latin typeface="Garamond"/>
        <a:ea typeface=""/>
        <a:cs typeface=""/>
      </a:majorFont>
      <a:minorFont>
        <a:latin typeface="Futura B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D7208A54-2497-4F91-A889-8B71D4E10B0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2410</TotalTime>
  <Words>793</Words>
  <Application>Microsoft Macintosh PowerPoint</Application>
  <PresentationFormat>On-screen Show (4:3)</PresentationFormat>
  <Paragraphs>166</Paragraphs>
  <Slides>23</Slides>
  <Notes>23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TS030002245</vt:lpstr>
      <vt:lpstr>Thinking Out Loud to Bridge the Classroom and Practice</vt:lpstr>
      <vt:lpstr>INTRODUCTION</vt:lpstr>
      <vt:lpstr>INTRODUCTION</vt:lpstr>
      <vt:lpstr>INTRODUCTION</vt:lpstr>
      <vt:lpstr>PBL</vt:lpstr>
      <vt:lpstr>PBL</vt:lpstr>
      <vt:lpstr>PATIENT CASE</vt:lpstr>
      <vt:lpstr>PATIENT CASE</vt:lpstr>
      <vt:lpstr>PATIENT CASE</vt:lpstr>
      <vt:lpstr>GUIDING QUESTONS</vt:lpstr>
      <vt:lpstr>INTERACTIVE TECHNIQUES</vt:lpstr>
      <vt:lpstr>VIDEO CLIP #1</vt:lpstr>
      <vt:lpstr>VIDEO CLIP #1</vt:lpstr>
      <vt:lpstr>PowerPoint Presentation</vt:lpstr>
      <vt:lpstr>VIDEO CLIP #2</vt:lpstr>
      <vt:lpstr>VIDEO CLIP #3</vt:lpstr>
      <vt:lpstr>VIDEO CLIP #3</vt:lpstr>
      <vt:lpstr>VIDEO CLIP #4</vt:lpstr>
      <vt:lpstr>VIDEO CLIP #4</vt:lpstr>
      <vt:lpstr>VIDEO CLIP #5</vt:lpstr>
      <vt:lpstr>VIDEO CLIP #5</vt:lpstr>
      <vt:lpstr>CONCLUSION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Out Loud to Bridge the Classroom and Practice</dc:title>
  <dc:creator>Hoan Linh Banh</dc:creator>
  <cp:lastModifiedBy>Lily Lai</cp:lastModifiedBy>
  <cp:revision>46</cp:revision>
  <dcterms:created xsi:type="dcterms:W3CDTF">2012-08-11T09:14:27Z</dcterms:created>
  <dcterms:modified xsi:type="dcterms:W3CDTF">2012-08-21T21:51:02Z</dcterms:modified>
  <cp:category>Education</cp:category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TC300022459990</vt:lpwstr>
  </property>
</Properties>
</file>