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9" r:id="rId4"/>
    <p:sldId id="259" r:id="rId5"/>
    <p:sldId id="270" r:id="rId6"/>
    <p:sldId id="275" r:id="rId7"/>
    <p:sldId id="260" r:id="rId8"/>
    <p:sldId id="261" r:id="rId9"/>
    <p:sldId id="262" r:id="rId10"/>
    <p:sldId id="263" r:id="rId11"/>
    <p:sldId id="264" r:id="rId12"/>
    <p:sldId id="271" r:id="rId13"/>
    <p:sldId id="265" r:id="rId14"/>
    <p:sldId id="266" r:id="rId15"/>
    <p:sldId id="273" r:id="rId16"/>
    <p:sldId id="276" r:id="rId17"/>
    <p:sldId id="272" r:id="rId18"/>
    <p:sldId id="267" r:id="rId19"/>
    <p:sldId id="274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2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31AB8-907F-974B-8BD5-5CD07D0DC15E}" type="datetimeFigureOut">
              <a:rPr lang="en-US" smtClean="0"/>
              <a:t>16/08/12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D1CFF8-07B1-7048-BBA6-4CE7A21CF7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31AB8-907F-974B-8BD5-5CD07D0DC15E}" type="datetimeFigureOut">
              <a:rPr lang="en-US" smtClean="0"/>
              <a:t>16/08/12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D1CFF8-07B1-7048-BBA6-4CE7A21CF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31AB8-907F-974B-8BD5-5CD07D0DC15E}" type="datetimeFigureOut">
              <a:rPr lang="en-US" smtClean="0"/>
              <a:t>16/08/12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D1CFF8-07B1-7048-BBA6-4CE7A21CF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31AB8-907F-974B-8BD5-5CD07D0DC15E}" type="datetimeFigureOut">
              <a:rPr lang="en-US" smtClean="0"/>
              <a:t>16/08/12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D1CFF8-07B1-7048-BBA6-4CE7A21CF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31AB8-907F-974B-8BD5-5CD07D0DC15E}" type="datetimeFigureOut">
              <a:rPr lang="en-US" smtClean="0"/>
              <a:t>16/08/12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D1CFF8-07B1-7048-BBA6-4CE7A21CF7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31AB8-907F-974B-8BD5-5CD07D0DC15E}" type="datetimeFigureOut">
              <a:rPr lang="en-US" smtClean="0"/>
              <a:t>16/08/12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D1CFF8-07B1-7048-BBA6-4CE7A21CF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31AB8-907F-974B-8BD5-5CD07D0DC15E}" type="datetimeFigureOut">
              <a:rPr lang="en-US" smtClean="0"/>
              <a:t>16/08/12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D1CFF8-07B1-7048-BBA6-4CE7A21CF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31AB8-907F-974B-8BD5-5CD07D0DC15E}" type="datetimeFigureOut">
              <a:rPr lang="en-US" smtClean="0"/>
              <a:t>16/08/12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D1CFF8-07B1-7048-BBA6-4CE7A21CF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31AB8-907F-974B-8BD5-5CD07D0DC15E}" type="datetimeFigureOut">
              <a:rPr lang="en-US" smtClean="0"/>
              <a:t>16/08/12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D1CFF8-07B1-7048-BBA6-4CE7A21CF7F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31AB8-907F-974B-8BD5-5CD07D0DC15E}" type="datetimeFigureOut">
              <a:rPr lang="en-US" smtClean="0"/>
              <a:t>16/08/12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D1CFF8-07B1-7048-BBA6-4CE7A21CF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31AB8-907F-974B-8BD5-5CD07D0DC15E}" type="datetimeFigureOut">
              <a:rPr lang="en-US" smtClean="0"/>
              <a:t>16/08/12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D1CFF8-07B1-7048-BBA6-4CE7A21CF7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C31AB8-907F-974B-8BD5-5CD07D0DC15E}" type="datetimeFigureOut">
              <a:rPr lang="en-US" smtClean="0"/>
              <a:t>16/08/12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D1CFF8-07B1-7048-BBA6-4CE7A21CF7F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Engaging Large Classes and Working With TAs Effectively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August 15, 2012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10:15-11:15 AM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	Christine A. Stanley, Ph.D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Vice  President and Associate Provost for Diversity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 Professor, Higher Education Administration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Texas A&amp;M University</a:t>
            </a:r>
          </a:p>
        </p:txBody>
      </p:sp>
    </p:spTree>
    <p:extLst>
      <p:ext uri="{BB962C8B-B14F-4D97-AF65-F5344CB8AC3E}">
        <p14:creationId xmlns:p14="http://schemas.microsoft.com/office/powerpoint/2010/main" val="977822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192690"/>
            <a:ext cx="7498080" cy="139490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>
                <a:latin typeface="Arial" charset="0"/>
                <a:ea typeface="ＭＳ Ｐゴシック" charset="0"/>
                <a:cs typeface="ＭＳ Ｐゴシック" charset="0"/>
              </a:rPr>
              <a:t>What are some of the </a:t>
            </a:r>
            <a:r>
              <a:rPr lang="en-US" sz="3600" b="1" dirty="0" smtClean="0">
                <a:latin typeface="Arial" charset="0"/>
                <a:ea typeface="ＭＳ Ｐゴシック" charset="0"/>
                <a:cs typeface="ＭＳ Ｐゴシック" charset="0"/>
              </a:rPr>
              <a:t>challenges </a:t>
            </a:r>
            <a:r>
              <a:rPr lang="en-US" sz="3600" b="1" dirty="0">
                <a:latin typeface="Arial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3600" b="1" dirty="0" smtClean="0">
                <a:latin typeface="Arial" charset="0"/>
                <a:ea typeface="ＭＳ Ｐゴシック" charset="0"/>
                <a:cs typeface="ＭＳ Ｐゴシック" charset="0"/>
              </a:rPr>
              <a:t>teaching </a:t>
            </a:r>
            <a:r>
              <a:rPr lang="en-US" sz="3600" b="1" dirty="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600" b="1" dirty="0" smtClean="0">
                <a:latin typeface="Arial" charset="0"/>
                <a:ea typeface="ＭＳ Ｐゴシック" charset="0"/>
                <a:cs typeface="ＭＳ Ｐゴシック" charset="0"/>
              </a:rPr>
              <a:t>nteractively in a large class? </a:t>
            </a:r>
            <a:r>
              <a:rPr lang="en-US" sz="3600" b="1" dirty="0">
                <a:latin typeface="Arial" charset="0"/>
                <a:ea typeface="ＭＳ Ｐゴシック" charset="0"/>
                <a:cs typeface="ＭＳ Ｐゴシック" charset="0"/>
              </a:rPr>
              <a:t>Let us count the ways…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587596"/>
            <a:ext cx="7498080" cy="4660803"/>
          </a:xfrm>
        </p:spPr>
        <p:txBody>
          <a:bodyPr/>
          <a:lstStyle/>
          <a:p>
            <a:pPr lvl="1" eaLnBrk="1" hangingPunct="1"/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7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Engaging Large Classes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3200" dirty="0">
                <a:latin typeface="Arial" charset="0"/>
                <a:ea typeface="ＭＳ Ｐゴシック" charset="0"/>
              </a:rPr>
              <a:t>Large classes typically create two conditions that foster negative student attitudes and inhibit learning: </a:t>
            </a:r>
            <a:r>
              <a:rPr lang="en-US" sz="3200" b="1" dirty="0">
                <a:latin typeface="Arial" charset="0"/>
                <a:ea typeface="ＭＳ Ｐゴシック" charset="0"/>
              </a:rPr>
              <a:t>student anonymity </a:t>
            </a:r>
            <a:r>
              <a:rPr lang="en-US" sz="3200" dirty="0">
                <a:latin typeface="Arial" charset="0"/>
                <a:ea typeface="ＭＳ Ｐゴシック" charset="0"/>
              </a:rPr>
              <a:t> and </a:t>
            </a:r>
            <a:r>
              <a:rPr lang="en-US" sz="3200" b="1" dirty="0">
                <a:latin typeface="Arial" charset="0"/>
                <a:ea typeface="ＭＳ Ｐゴシック" charset="0"/>
              </a:rPr>
              <a:t>passivity</a:t>
            </a:r>
            <a:r>
              <a:rPr lang="en-US" sz="3200" dirty="0">
                <a:latin typeface="Arial" charset="0"/>
                <a:ea typeface="ＭＳ Ｐゴシック" charset="0"/>
              </a:rPr>
              <a:t>.</a:t>
            </a:r>
          </a:p>
          <a:p>
            <a:pPr lvl="1" eaLnBrk="1" hangingPunct="1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</a:endParaRPr>
          </a:p>
          <a:p>
            <a:pPr lvl="4" eaLnBrk="1" hangingPunct="1"/>
            <a:r>
              <a:rPr lang="en-US" sz="2400" b="1" i="1" dirty="0">
                <a:latin typeface="Arial" charset="0"/>
                <a:ea typeface="ＭＳ Ｐゴシック" charset="0"/>
              </a:rPr>
              <a:t>Larry </a:t>
            </a:r>
            <a:r>
              <a:rPr lang="en-US" sz="2400" b="1" i="1" dirty="0" err="1">
                <a:latin typeface="Arial" charset="0"/>
                <a:ea typeface="ＭＳ Ｐゴシック" charset="0"/>
              </a:rPr>
              <a:t>Michaelsen</a:t>
            </a:r>
            <a:r>
              <a:rPr lang="en-US" sz="2400" b="1" i="1" dirty="0">
                <a:latin typeface="Arial" charset="0"/>
                <a:ea typeface="ＭＳ Ｐゴシック" charset="0"/>
              </a:rPr>
              <a:t>, University of Central Missouri (University of Oklahoma</a:t>
            </a:r>
            <a:r>
              <a:rPr lang="en-US" sz="2400" b="1" i="1" dirty="0" smtClean="0">
                <a:latin typeface="Arial" charset="0"/>
                <a:ea typeface="ＭＳ Ｐゴシック" charset="0"/>
              </a:rPr>
              <a:t>), USA</a:t>
            </a:r>
            <a:endParaRPr lang="en-US" sz="24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817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Engaging Large Classes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3200" dirty="0" smtClean="0">
                <a:latin typeface="Arial" charset="0"/>
                <a:ea typeface="ＭＳ Ｐゴシック" charset="0"/>
              </a:rPr>
              <a:t>The Higher Education Quality Council of Ontario (HEQCO) </a:t>
            </a:r>
            <a:r>
              <a:rPr lang="en-US" sz="3200" b="1" dirty="0" smtClean="0">
                <a:latin typeface="Arial" charset="0"/>
                <a:ea typeface="ＭＳ Ｐゴシック" charset="0"/>
              </a:rPr>
              <a:t>studies have shown students will appreciate their learning experience no matter the class size as long as the teacher is engaging</a:t>
            </a:r>
            <a:r>
              <a:rPr lang="en-US" sz="3200" dirty="0" smtClean="0">
                <a:latin typeface="Arial" charset="0"/>
                <a:ea typeface="ＭＳ Ｐゴシック" charset="0"/>
              </a:rPr>
              <a:t>.</a:t>
            </a:r>
            <a:endParaRPr lang="en-US" sz="3200" dirty="0">
              <a:latin typeface="Arial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</a:endParaRPr>
          </a:p>
          <a:p>
            <a:pPr lvl="4" eaLnBrk="1" hangingPunct="1"/>
            <a:r>
              <a:rPr lang="en-US" sz="2600" dirty="0" smtClean="0">
                <a:latin typeface="Arial" charset="0"/>
                <a:ea typeface="ＭＳ Ｐゴシック" charset="0"/>
              </a:rPr>
              <a:t>Cameron Smith</a:t>
            </a:r>
            <a:r>
              <a:rPr lang="en-US" sz="2600" b="1" i="1" dirty="0" smtClean="0">
                <a:latin typeface="Arial" charset="0"/>
                <a:ea typeface="ＭＳ Ｐゴシック" charset="0"/>
              </a:rPr>
              <a:t>, </a:t>
            </a:r>
            <a:r>
              <a:rPr lang="en-US" sz="2600" i="1" dirty="0" smtClean="0">
                <a:latin typeface="Arial" charset="0"/>
                <a:ea typeface="ＭＳ Ｐゴシック" charset="0"/>
              </a:rPr>
              <a:t>the </a:t>
            </a:r>
            <a:r>
              <a:rPr lang="en-US" sz="2600" b="1" i="1" dirty="0" smtClean="0">
                <a:latin typeface="Arial" charset="0"/>
                <a:ea typeface="ＭＳ Ｐゴシック" charset="0"/>
              </a:rPr>
              <a:t>gazette, </a:t>
            </a:r>
            <a:r>
              <a:rPr lang="en-US" sz="2600" dirty="0" smtClean="0">
                <a:latin typeface="Arial" charset="0"/>
                <a:ea typeface="ＭＳ Ｐゴシック" charset="0"/>
              </a:rPr>
              <a:t>Ontario, Canada, January 19, 2012</a:t>
            </a:r>
            <a:endParaRPr lang="en-US" sz="26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17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Summary of Research on Class Size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  The effect of class size on learning depends on what the teacher </a:t>
            </a:r>
            <a:r>
              <a:rPr lang="en-US" sz="4000" b="1" dirty="0">
                <a:latin typeface="Arial" charset="0"/>
                <a:ea typeface="ＭＳ Ｐゴシック" charset="0"/>
                <a:cs typeface="ＭＳ Ｐゴシック" charset="0"/>
              </a:rPr>
              <a:t>does</a:t>
            </a:r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 in the classroom.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–Bill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McKeachie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, Author, </a:t>
            </a:r>
            <a:r>
              <a:rPr lang="en-US" sz="2800" i="1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Teaching Tips</a:t>
            </a:r>
            <a:r>
              <a:rPr lang="en-US" sz="2800" i="1" dirty="0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Professor of Psychology, The University of Michigan, Ann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Arbor, USA</a:t>
            </a:r>
            <a:endParaRPr lang="en-US" sz="4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295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Methods for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Engaging Large Classes </a:t>
            </a:r>
            <a:r>
              <a:rPr lang="en-US" sz="2000" b="1" dirty="0" smtClean="0">
                <a:latin typeface="Arial" charset="0"/>
                <a:ea typeface="ＭＳ Ｐゴシック" charset="0"/>
                <a:cs typeface="ＭＳ Ｐゴシック" charset="0"/>
              </a:rPr>
              <a:t>(Stanley &amp; Porter, 2002)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Associational Brainstorming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Debates or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Academic Controversy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Role-Playing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Team-Learning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Electronic Discussion Groups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Think-Pair-Share (TPS)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Mini-Cases/Problem-Based Learning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Classroom Assessment Techniques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6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Working Effectively with TAs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many TAs are here today?</a:t>
            </a:r>
          </a:p>
          <a:p>
            <a:r>
              <a:rPr lang="en-US" dirty="0" smtClean="0"/>
              <a:t>What are your disciplines?</a:t>
            </a:r>
          </a:p>
          <a:p>
            <a:r>
              <a:rPr lang="en-US" dirty="0" smtClean="0"/>
              <a:t>What are your duties?</a:t>
            </a:r>
          </a:p>
          <a:p>
            <a:r>
              <a:rPr lang="en-US" dirty="0" smtClean="0"/>
              <a:t>How many of you find your experience rewarding?</a:t>
            </a:r>
          </a:p>
          <a:p>
            <a:r>
              <a:rPr lang="en-US" dirty="0" smtClean="0"/>
              <a:t>How many of you find your experience challenging? </a:t>
            </a:r>
          </a:p>
          <a:p>
            <a:r>
              <a:rPr lang="en-US" dirty="0" smtClean="0"/>
              <a:t>What are some of the rewards?</a:t>
            </a:r>
          </a:p>
          <a:p>
            <a:r>
              <a:rPr lang="en-US" dirty="0" smtClean="0"/>
              <a:t>What are some of the challenges?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01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Possible TA Duties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Tutorial Leader</a:t>
            </a:r>
          </a:p>
          <a:p>
            <a:r>
              <a:rPr lang="en-US" dirty="0" smtClean="0"/>
              <a:t>Laboratory Supervisor</a:t>
            </a:r>
          </a:p>
          <a:p>
            <a:r>
              <a:rPr lang="en-US" dirty="0" smtClean="0"/>
              <a:t>Head TA</a:t>
            </a:r>
          </a:p>
          <a:p>
            <a:r>
              <a:rPr lang="en-US" dirty="0" smtClean="0"/>
              <a:t>Marking Assistant (Grading Assistants)</a:t>
            </a:r>
          </a:p>
          <a:p>
            <a:r>
              <a:rPr lang="en-US" dirty="0" smtClean="0"/>
              <a:t>Other Duties?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66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Working Effectively with TAs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Civikly</a:t>
            </a:r>
            <a:r>
              <a:rPr lang="en-US" sz="2000" b="1" dirty="0"/>
              <a:t>-</a:t>
            </a:r>
            <a:r>
              <a:rPr lang="en-US" sz="2000" b="1" dirty="0" smtClean="0"/>
              <a:t>Powell &amp; </a:t>
            </a:r>
            <a:r>
              <a:rPr lang="en-US" sz="2000" b="1" dirty="0" err="1" smtClean="0"/>
              <a:t>Wulff</a:t>
            </a:r>
            <a:r>
              <a:rPr lang="en-US" sz="2000" b="1" dirty="0" smtClean="0"/>
              <a:t>, 2002)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Think breadth and depth when preparing TAs</a:t>
            </a:r>
          </a:p>
          <a:p>
            <a:r>
              <a:rPr lang="en-US" dirty="0" smtClean="0"/>
              <a:t>Provide a range of experiences that recognize and support their growth and development as teachers</a:t>
            </a:r>
          </a:p>
          <a:p>
            <a:r>
              <a:rPr lang="en-US" dirty="0" smtClean="0"/>
              <a:t>Decide how you are going to engage TAs to organize the course </a:t>
            </a:r>
          </a:p>
          <a:p>
            <a:r>
              <a:rPr lang="en-US" dirty="0" smtClean="0"/>
              <a:t>Select and train the TA Team</a:t>
            </a:r>
          </a:p>
          <a:p>
            <a:r>
              <a:rPr lang="en-US" dirty="0" smtClean="0"/>
              <a:t>Select a Student Management Team</a:t>
            </a:r>
          </a:p>
          <a:p>
            <a:r>
              <a:rPr lang="en-US" dirty="0" smtClean="0"/>
              <a:t>Communicate your expectations clearly</a:t>
            </a:r>
          </a:p>
          <a:p>
            <a:r>
              <a:rPr lang="en-US" dirty="0" smtClean="0"/>
              <a:t>Evaluate their work appropriately</a:t>
            </a:r>
          </a:p>
          <a:p>
            <a:r>
              <a:rPr lang="en-US" dirty="0" smtClean="0"/>
              <a:t>Model teamwork and professionalism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81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Tips to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Engage the 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Large Class Setting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Start planning early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Manage your time well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See advice from experienced large class teachers</a:t>
            </a:r>
          </a:p>
          <a:p>
            <a:pPr lvl="1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Find creative ways </a:t>
            </a:r>
            <a:r>
              <a:rPr lang="en-US" sz="2400" dirty="0">
                <a:latin typeface="Arial" charset="0"/>
                <a:ea typeface="ＭＳ Ｐゴシック" charset="0"/>
              </a:rPr>
              <a:t>to know your students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Attend to classroom management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Teach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for and expect a diverse classroom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Use active teaching and learning strategies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Use technology appropriately 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Develop effective testing and grading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latin typeface="Arial" charset="0"/>
                <a:ea typeface="ＭＳ Ｐゴシック" charset="0"/>
              </a:rPr>
              <a:t>mechanisms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Select and develop TAs and support staff</a:t>
            </a:r>
          </a:p>
        </p:txBody>
      </p:sp>
    </p:spTree>
    <p:extLst>
      <p:ext uri="{BB962C8B-B14F-4D97-AF65-F5344CB8AC3E}">
        <p14:creationId xmlns:p14="http://schemas.microsoft.com/office/powerpoint/2010/main" val="3139002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7861"/>
            <a:ext cx="7498080" cy="1521209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Seven Principles of Good Teaching </a:t>
            </a:r>
            <a:r>
              <a:rPr lang="en-US" sz="2200" b="1" dirty="0" smtClean="0"/>
              <a:t>(</a:t>
            </a:r>
            <a:r>
              <a:rPr lang="en-US" sz="2200" b="1" dirty="0" err="1" smtClean="0"/>
              <a:t>Chickering</a:t>
            </a:r>
            <a:r>
              <a:rPr lang="en-US" sz="2200" b="1" dirty="0" smtClean="0"/>
              <a:t> &amp; </a:t>
            </a:r>
            <a:r>
              <a:rPr lang="en-US" sz="2200" b="1" dirty="0" err="1" smtClean="0"/>
              <a:t>Gamson</a:t>
            </a:r>
            <a:r>
              <a:rPr lang="en-US" sz="2200" b="1" dirty="0" smtClean="0"/>
              <a:t>, 1987,  American Association for Higher Education, Education Commission of the US, &amp; Johnson Foundation)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18430"/>
            <a:ext cx="7498080" cy="462997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Good practice encourages student-faculty contact</a:t>
            </a:r>
          </a:p>
          <a:p>
            <a:r>
              <a:rPr lang="en-US" dirty="0" smtClean="0"/>
              <a:t>Good practice encourages cooperation among students</a:t>
            </a:r>
          </a:p>
          <a:p>
            <a:r>
              <a:rPr lang="en-US" dirty="0" smtClean="0"/>
              <a:t>Good practice encourages active learning</a:t>
            </a:r>
          </a:p>
          <a:p>
            <a:r>
              <a:rPr lang="en-US" dirty="0" smtClean="0"/>
              <a:t>Good practice gives prompt feedback</a:t>
            </a:r>
          </a:p>
          <a:p>
            <a:r>
              <a:rPr lang="en-US" dirty="0" smtClean="0"/>
              <a:t>Good practice emphasizes time on task</a:t>
            </a:r>
          </a:p>
          <a:p>
            <a:r>
              <a:rPr lang="en-US" dirty="0" smtClean="0"/>
              <a:t>Good practice communicates high expectations</a:t>
            </a:r>
          </a:p>
          <a:p>
            <a:r>
              <a:rPr lang="en-US" dirty="0" smtClean="0"/>
              <a:t>Good practice respects diverse talents and ways of knowing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58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Engaging Large Classes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That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 Not a Large Class; It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 a Small Town: How Do I Manage?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Lynda Cleveland, McCombs School of 	Business, </a:t>
            </a:r>
            <a:r>
              <a:rPr lang="en-US" sz="2800" b="1" i="1" dirty="0">
                <a:latin typeface="Arial" charset="0"/>
                <a:ea typeface="ＭＳ Ｐゴシック" charset="0"/>
                <a:cs typeface="ＭＳ Ｐゴシック" charset="0"/>
              </a:rPr>
              <a:t>University of Texas, </a:t>
            </a:r>
            <a:r>
              <a:rPr lang="en-US" sz="2800" b="1" i="1" dirty="0" smtClean="0">
                <a:latin typeface="Arial" charset="0"/>
                <a:ea typeface="ＭＳ Ｐゴシック" charset="0"/>
                <a:cs typeface="ＭＳ Ｐゴシック" charset="0"/>
              </a:rPr>
              <a:t>	Austin, USA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646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Engaging Large Classes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ja-JP" altLang="en-US" dirty="0">
                <a:latin typeface="Arial" charset="0"/>
                <a:ea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</a:rPr>
              <a:t>Over the course of a career, I have found that the best way to ensure an effective, improving style in large classes is to establish a strong and constant feedback connection to the students. They will know before you when a problem has arisen, and they will also generally have a refreshing number of constructive suggestions.</a:t>
            </a:r>
            <a:r>
              <a:rPr lang="ja-JP" altLang="en-US" dirty="0">
                <a:latin typeface="Arial" charset="0"/>
                <a:ea typeface="ＭＳ Ｐゴシック" charset="0"/>
              </a:rPr>
              <a:t>”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2" eaLnBrk="1" hangingPunct="1"/>
            <a:r>
              <a:rPr lang="en-US" b="1" i="1" dirty="0">
                <a:latin typeface="Arial" charset="0"/>
                <a:ea typeface="ＭＳ Ｐゴシック" charset="0"/>
              </a:rPr>
              <a:t>Brent Iverson, Organic Chemistry, University of Texas, </a:t>
            </a:r>
            <a:r>
              <a:rPr lang="en-US" b="1" i="1" dirty="0" smtClean="0">
                <a:latin typeface="Arial" charset="0"/>
                <a:ea typeface="ＭＳ Ｐゴシック" charset="0"/>
              </a:rPr>
              <a:t>Austin, Texas, USA</a:t>
            </a:r>
            <a:endParaRPr lang="en-US" b="1" i="1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6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Engaging Large Classes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When it comes to first-year lectures, one word is enough to sum up the situation at most Canadian universities: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large.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Elizabeth Church, </a:t>
            </a:r>
            <a:r>
              <a:rPr lang="en-US" sz="2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globe</a:t>
            </a:r>
            <a:r>
              <a:rPr lang="en-US" sz="2800" b="1" dirty="0" err="1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campus</a:t>
            </a: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, The Globe and Mail, 2010, Canada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2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Engaging Large Classes and Working with TAs Effectively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Stanley, C.A. &amp; Porter, M.E. (2002). </a:t>
            </a:r>
            <a:r>
              <a:rPr lang="en-US" b="1" i="1" dirty="0">
                <a:latin typeface="Arial" charset="0"/>
                <a:ea typeface="ＭＳ Ｐゴシック" charset="0"/>
                <a:cs typeface="ＭＳ Ｐゴシック" charset="0"/>
              </a:rPr>
              <a:t>Engaging large classes: Strategies and techniques for college faculty.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Bolton, MA: Anker Publishing Company.</a:t>
            </a:r>
          </a:p>
        </p:txBody>
      </p:sp>
    </p:spTree>
    <p:extLst>
      <p:ext uri="{BB962C8B-B14F-4D97-AF65-F5344CB8AC3E}">
        <p14:creationId xmlns:p14="http://schemas.microsoft.com/office/powerpoint/2010/main" val="374141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Dedication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My dear friend, colleague, and co-editor, </a:t>
            </a:r>
            <a:r>
              <a:rPr lang="en-US" b="1" i="1" dirty="0" smtClean="0"/>
              <a:t>Engaging Large Classes, </a:t>
            </a:r>
            <a:r>
              <a:rPr lang="en-US" dirty="0" smtClean="0"/>
              <a:t>Erin Porter </a:t>
            </a:r>
            <a:r>
              <a:rPr lang="en-US" dirty="0" err="1" smtClean="0"/>
              <a:t>Sansom</a:t>
            </a:r>
            <a:r>
              <a:rPr lang="en-US" dirty="0" smtClean="0"/>
              <a:t>, the University of Texas, Austin.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February 4, 1942-April 30,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6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Who are we? Let’s See Who Is Here?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</a:t>
            </a:r>
          </a:p>
          <a:p>
            <a:r>
              <a:rPr lang="en-US" dirty="0" smtClean="0"/>
              <a:t>Administrators</a:t>
            </a:r>
          </a:p>
          <a:p>
            <a:r>
              <a:rPr lang="en-US" dirty="0" smtClean="0"/>
              <a:t>Teaching Assistants</a:t>
            </a:r>
          </a:p>
          <a:p>
            <a:r>
              <a:rPr lang="en-US" dirty="0" smtClean="0"/>
              <a:t>Contingent Faculty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87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What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are your learning outcome goals for 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today?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483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Definition of a Large Class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Frequently, large classes are defined operationally by researchers as those that contain 100 or more students.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		</a:t>
            </a:r>
            <a:r>
              <a:rPr lang="en-US" b="1" i="1" dirty="0" err="1">
                <a:latin typeface="Arial" charset="0"/>
                <a:ea typeface="ＭＳ Ｐゴシック" charset="0"/>
                <a:cs typeface="ＭＳ Ｐゴシック" charset="0"/>
              </a:rPr>
              <a:t>Chism</a:t>
            </a:r>
            <a:r>
              <a:rPr lang="en-US" b="1" i="1" dirty="0">
                <a:latin typeface="Arial" charset="0"/>
                <a:ea typeface="ＭＳ Ｐゴシック" charset="0"/>
                <a:cs typeface="ＭＳ Ｐゴシック" charset="0"/>
              </a:rPr>
              <a:t>, 1989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One definition of a large class does not fit every possible teaching situation.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		</a:t>
            </a:r>
            <a:r>
              <a:rPr lang="en-US" b="1" i="1" dirty="0">
                <a:latin typeface="Arial" charset="0"/>
                <a:ea typeface="ＭＳ Ｐゴシック" charset="0"/>
                <a:cs typeface="ＭＳ Ｐゴシック" charset="0"/>
              </a:rPr>
              <a:t>Weimer, 1987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799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Where Do I Begin? </a:t>
            </a:r>
            <a:r>
              <a:rPr lang="en-US" b="1" u="sng" dirty="0">
                <a:latin typeface="Arial" charset="0"/>
                <a:ea typeface="ＭＳ Ｐゴシック" charset="0"/>
                <a:cs typeface="ＭＳ Ｐゴシック" charset="0"/>
              </a:rPr>
              <a:t>Planning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 and More for Interactivity….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Teaching Philosophy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Creativity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Course Content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Faculty and Support Systems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Teaching and Learning Methods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Assignments and Grading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Classroom Management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Teaching Assistants (TAs)</a:t>
            </a:r>
          </a:p>
        </p:txBody>
      </p:sp>
    </p:spTree>
    <p:extLst>
      <p:ext uri="{BB962C8B-B14F-4D97-AF65-F5344CB8AC3E}">
        <p14:creationId xmlns:p14="http://schemas.microsoft.com/office/powerpoint/2010/main" val="3957829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356</TotalTime>
  <Words>713</Words>
  <Application>Microsoft Macintosh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Engaging Large Classes and Working With TAs Effectively</vt:lpstr>
      <vt:lpstr>Engaging Large Classes</vt:lpstr>
      <vt:lpstr>Engaging Large Classes</vt:lpstr>
      <vt:lpstr>Engaging Large Classes and Working with TAs Effectively</vt:lpstr>
      <vt:lpstr> Dedication</vt:lpstr>
      <vt:lpstr>Who are we? Let’s See Who Is Here?</vt:lpstr>
      <vt:lpstr>What are your learning outcome goals for today?</vt:lpstr>
      <vt:lpstr>Definition of a Large Class</vt:lpstr>
      <vt:lpstr>Where Do I Begin? Planning and More for Interactivity….</vt:lpstr>
      <vt:lpstr>What are some of the challenges to teaching interactively in a large class? Let us count the ways…</vt:lpstr>
      <vt:lpstr>Engaging Large Classes</vt:lpstr>
      <vt:lpstr>Engaging Large Classes</vt:lpstr>
      <vt:lpstr>Summary of Research on Class Size</vt:lpstr>
      <vt:lpstr>Methods for Engaging Large Classes (Stanley &amp; Porter, 2002)</vt:lpstr>
      <vt:lpstr>Working Effectively with TAs</vt:lpstr>
      <vt:lpstr>Possible TA Duties</vt:lpstr>
      <vt:lpstr>Working Effectively with TAs (Civikly-Powell &amp; Wulff, 2002) </vt:lpstr>
      <vt:lpstr>Tips to Engage the Large Class Setting</vt:lpstr>
      <vt:lpstr>Seven Principles of Good Teaching (Chickering &amp; Gamson, 1987,  American Association for Higher Education, Education Commission of the US, &amp; Johnson Foundation)</vt:lpstr>
      <vt:lpstr>Engaging Large Classes</vt:lpstr>
    </vt:vector>
  </TitlesOfParts>
  <Company>TAMU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Interactively in the Large Class Setting</dc:title>
  <dc:creator>Stanley, Christine</dc:creator>
  <cp:lastModifiedBy>Lily Lai</cp:lastModifiedBy>
  <cp:revision>43</cp:revision>
  <dcterms:created xsi:type="dcterms:W3CDTF">2012-05-24T19:34:05Z</dcterms:created>
  <dcterms:modified xsi:type="dcterms:W3CDTF">2012-08-16T20:17:50Z</dcterms:modified>
</cp:coreProperties>
</file>