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74" r:id="rId10"/>
    <p:sldId id="267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67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1D54-3FEE-4559-8CB6-557C57435E77}" type="datetimeFigureOut">
              <a:rPr lang="en-CA" smtClean="0"/>
              <a:t>20/08/14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27A23-34A6-45C5-9CC5-DC5E1D65D8F6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1D54-3FEE-4559-8CB6-557C57435E77}" type="datetimeFigureOut">
              <a:rPr lang="en-CA" smtClean="0"/>
              <a:t>20/08/14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7A23-34A6-45C5-9CC5-DC5E1D65D8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1D54-3FEE-4559-8CB6-557C57435E77}" type="datetimeFigureOut">
              <a:rPr lang="en-CA" smtClean="0"/>
              <a:t>20/08/14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7A23-34A6-45C5-9CC5-DC5E1D65D8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641D54-3FEE-4559-8CB6-557C57435E77}" type="datetimeFigureOut">
              <a:rPr lang="en-CA" smtClean="0"/>
              <a:t>20/08/14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DA27A23-34A6-45C5-9CC5-DC5E1D65D8F6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1D54-3FEE-4559-8CB6-557C57435E77}" type="datetimeFigureOut">
              <a:rPr lang="en-CA" smtClean="0"/>
              <a:t>20/08/14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7A23-34A6-45C5-9CC5-DC5E1D65D8F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1D54-3FEE-4559-8CB6-557C57435E77}" type="datetimeFigureOut">
              <a:rPr lang="en-CA" smtClean="0"/>
              <a:t>20/08/14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7A23-34A6-45C5-9CC5-DC5E1D65D8F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7A23-34A6-45C5-9CC5-DC5E1D65D8F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1D54-3FEE-4559-8CB6-557C57435E77}" type="datetimeFigureOut">
              <a:rPr lang="en-CA" smtClean="0"/>
              <a:t>20/08/14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1D54-3FEE-4559-8CB6-557C57435E77}" type="datetimeFigureOut">
              <a:rPr lang="en-CA" smtClean="0"/>
              <a:t>20/08/14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7A23-34A6-45C5-9CC5-DC5E1D65D8F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1D54-3FEE-4559-8CB6-557C57435E77}" type="datetimeFigureOut">
              <a:rPr lang="en-CA" smtClean="0"/>
              <a:t>20/08/14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7A23-34A6-45C5-9CC5-DC5E1D65D8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641D54-3FEE-4559-8CB6-557C57435E77}" type="datetimeFigureOut">
              <a:rPr lang="en-CA" smtClean="0"/>
              <a:t>20/08/14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A27A23-34A6-45C5-9CC5-DC5E1D65D8F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1D54-3FEE-4559-8CB6-557C57435E77}" type="datetimeFigureOut">
              <a:rPr lang="en-CA" smtClean="0"/>
              <a:t>20/08/14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27A23-34A6-45C5-9CC5-DC5E1D65D8F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641D54-3FEE-4559-8CB6-557C57435E77}" type="datetimeFigureOut">
              <a:rPr lang="en-CA" smtClean="0"/>
              <a:t>20/08/14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DA27A23-34A6-45C5-9CC5-DC5E1D65D8F6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81600"/>
            <a:ext cx="8305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Bruce Ziff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CTL Symposium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August 2014</a:t>
            </a:r>
            <a:endParaRPr lang="en-CA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305800" cy="1295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Creating  Safe  Zones  for  Student Engagement: 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Lessons  from  the  Law  School</a:t>
            </a:r>
            <a:endParaRPr lang="en-CA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21802"/>
            <a:ext cx="5511069" cy="230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31803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Chorus</a:t>
            </a:r>
            <a:endParaRPr lang="en-CA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752600"/>
            <a:ext cx="83820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risked their lives, just like Floyd Collins, </a:t>
            </a:r>
          </a:p>
          <a:p>
            <a:pPr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found fairyland below.</a:t>
            </a:r>
          </a:p>
          <a:p>
            <a:pPr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Fighting their way through the stygian darkness, </a:t>
            </a:r>
          </a:p>
          <a:p>
            <a:pPr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flickering flare ... of their flaming flambeaux.</a:t>
            </a:r>
            <a:b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633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28257" y="1295400"/>
            <a:ext cx="8991600" cy="5334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 from far and wide to see this wondrous world,</a:t>
            </a:r>
            <a:endParaRPr lang="en-C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entrance that Edwards had found.</a:t>
            </a:r>
            <a:endParaRPr lang="en-C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knew nothing, and cared less, who held the surface rights.</a:t>
            </a:r>
            <a:endParaRPr lang="en-C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Edwards owned the sparkling chambers underground.</a:t>
            </a:r>
            <a:endParaRPr lang="en-C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horse leach's daughters, and the surface men</a:t>
            </a:r>
            <a:endParaRPr lang="en-C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Cried "Give me, Give me", in the name of greed.</a:t>
            </a:r>
            <a:endParaRPr lang="en-C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cave is part ours, though they could only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guess,</a:t>
            </a:r>
          </a:p>
          <a:p>
            <a:pPr lvl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dissent, Pate Lee should not succeed.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Chorus</a:t>
            </a:r>
            <a:endParaRPr lang="en-CA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752600"/>
            <a:ext cx="83820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risked their lives, just like Floyd Collins, </a:t>
            </a:r>
          </a:p>
          <a:p>
            <a:pPr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found fairyland below.</a:t>
            </a:r>
          </a:p>
          <a:p>
            <a:pPr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Fighting their way through the stygian darkness, </a:t>
            </a:r>
          </a:p>
          <a:p>
            <a:pPr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flickering flare ... of their flaming flambeaux.</a:t>
            </a:r>
            <a:b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98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b="1" dirty="0" smtClean="0"/>
              <a:t>Please write down, in a sentence or two, the most memorable positive classroom experience you had as a student.  </a:t>
            </a:r>
          </a:p>
          <a:p>
            <a:r>
              <a:rPr lang="en-US" b="1" dirty="0" smtClean="0"/>
              <a:t>I will not ask you to read out your answer.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Exercise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8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06" y="762000"/>
            <a:ext cx="7239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     </a:t>
            </a:r>
            <a:r>
              <a:rPr lang="en-US" sz="2800" b="1" dirty="0" err="1" smtClean="0">
                <a:solidFill>
                  <a:schemeClr val="bg1"/>
                </a:solidFill>
              </a:rPr>
              <a:t>Drumheller</a:t>
            </a:r>
            <a:r>
              <a:rPr lang="en-US" sz="2800" b="1" dirty="0" smtClean="0">
                <a:solidFill>
                  <a:schemeClr val="bg1"/>
                </a:solidFill>
              </a:rPr>
              <a:t> Foal Problem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/>
              <a:t>     </a:t>
            </a:r>
            <a:endParaRPr lang="en-CA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95812"/>
            <a:ext cx="2362200" cy="19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8706" y="35814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 smtClean="0"/>
              <a:t>In a field somewhere outside of </a:t>
            </a:r>
            <a:r>
              <a:rPr lang="en-US" sz="2000" b="1" i="0" u="none" strike="noStrike" baseline="0" dirty="0" err="1" smtClean="0"/>
              <a:t>Drumheller</a:t>
            </a:r>
            <a:r>
              <a:rPr lang="en-US" sz="2000" b="1" i="0" u="none" strike="noStrike" baseline="0" dirty="0" smtClean="0"/>
              <a:t>, Alberta, a foal is born.  In this way, a new being has come into the world.  This is all that you know about the situation.</a:t>
            </a:r>
          </a:p>
          <a:p>
            <a:endParaRPr lang="en-CA" sz="2000" b="1" i="0" u="none" strike="noStrike" baseline="0" dirty="0" smtClean="0"/>
          </a:p>
          <a:p>
            <a:r>
              <a:rPr lang="en-US" sz="2000" b="1" i="0" u="none" strike="noStrike" baseline="0" dirty="0" smtClean="0"/>
              <a:t>Who, if anyone, owns the foal?  Outline ALL of the </a:t>
            </a:r>
            <a:r>
              <a:rPr lang="en-US" sz="2000" b="1" i="0" u="sng" strike="noStrike" baseline="0" dirty="0" smtClean="0"/>
              <a:t>plausible</a:t>
            </a:r>
            <a:r>
              <a:rPr lang="en-US" sz="2000" b="1" i="0" u="none" strike="noStrike" baseline="0" dirty="0" smtClean="0"/>
              <a:t> ownership rules one might develop to govern the answer to this question.</a:t>
            </a:r>
          </a:p>
          <a:p>
            <a:endParaRPr lang="en-US" sz="2000" b="1" dirty="0"/>
          </a:p>
          <a:p>
            <a:r>
              <a:rPr lang="en-US" sz="2000" b="1" dirty="0" smtClean="0"/>
              <a:t>You have </a:t>
            </a:r>
            <a:r>
              <a:rPr lang="en-US" sz="2000" b="1" smtClean="0"/>
              <a:t>10 minutes.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1609878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0" u="none" strike="noStrike" baseline="0" dirty="0" smtClean="0"/>
          </a:p>
          <a:p>
            <a:endParaRPr lang="en-US" b="1" dirty="0"/>
          </a:p>
          <a:p>
            <a:endParaRPr lang="en-US" b="1" i="0" u="none" strike="noStrike" baseline="0" dirty="0" smtClean="0"/>
          </a:p>
          <a:p>
            <a:endParaRPr lang="en-US" b="1" i="0" u="none" strike="noStrike" baseline="0" dirty="0" smtClean="0"/>
          </a:p>
          <a:p>
            <a:endParaRPr lang="en-US" b="1" dirty="0"/>
          </a:p>
          <a:p>
            <a:r>
              <a:rPr lang="en-US" b="1" i="0" u="none" strike="noStrike" baseline="0" dirty="0" smtClean="0"/>
              <a:t>For $2.00, reframe the right </a:t>
            </a:r>
            <a:r>
              <a:rPr lang="en-US" b="1" i="0" u="none" strike="noStrike" baseline="0" dirty="0" err="1" smtClean="0"/>
              <a:t>recognised</a:t>
            </a:r>
            <a:r>
              <a:rPr lang="en-US" b="1" i="0" u="none" strike="noStrike" baseline="0" dirty="0" smtClean="0"/>
              <a:t> by the Court, </a:t>
            </a:r>
            <a:r>
              <a:rPr lang="en-US" b="1" i="0" u="sng" strike="noStrike" baseline="0" dirty="0" smtClean="0"/>
              <a:t>not</a:t>
            </a:r>
            <a:r>
              <a:rPr lang="en-US" b="1" i="0" u="none" strike="noStrike" baseline="0" dirty="0" smtClean="0"/>
              <a:t> as “</a:t>
            </a:r>
            <a:r>
              <a:rPr lang="en-US" b="1" i="1" dirty="0"/>
              <a:t>quasi</a:t>
            </a:r>
            <a:r>
              <a:rPr lang="en-US" b="1" dirty="0"/>
              <a:t>- property”, but as “property” (unmodified). 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59725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599" y="727075"/>
            <a:ext cx="7902575" cy="2031325"/>
          </a:xfrm>
          <a:ln/>
        </p:spPr>
        <p:txBody>
          <a:bodyPr>
            <a:normAutofit fontScale="92500"/>
          </a:bodyPr>
          <a:lstStyle/>
          <a:p>
            <a:pPr indent="0" defTabSz="381000">
              <a:lnSpc>
                <a:spcPct val="100000"/>
              </a:lnSpc>
              <a:buClr>
                <a:srgbClr val="0BDE9F"/>
              </a:buClr>
              <a:buNone/>
            </a:pPr>
            <a:r>
              <a:rPr lang="en-US" b="1" dirty="0" smtClean="0">
                <a:solidFill>
                  <a:srgbClr val="0BDE9F"/>
                </a:solidFill>
              </a:rPr>
              <a:t>                       </a:t>
            </a:r>
            <a:r>
              <a:rPr lang="en-US" b="1" dirty="0" smtClean="0"/>
              <a:t>SPECIAL NOTICE</a:t>
            </a:r>
          </a:p>
          <a:p>
            <a:pPr indent="0" defTabSz="381000">
              <a:lnSpc>
                <a:spcPct val="100000"/>
              </a:lnSpc>
              <a:buClr>
                <a:srgbClr val="0BDE9F"/>
              </a:buClr>
            </a:pPr>
            <a:endParaRPr lang="en-US" dirty="0"/>
          </a:p>
          <a:p>
            <a:pPr indent="0" defTabSz="381000">
              <a:lnSpc>
                <a:spcPct val="100000"/>
              </a:lnSpc>
              <a:buClr>
                <a:srgbClr val="0BDE9F"/>
              </a:buClr>
              <a:buNone/>
            </a:pPr>
            <a:r>
              <a:rPr lang="en-US" sz="2800" b="1" dirty="0"/>
              <a:t>A prize of $5.00 will be awarded for asking the right </a:t>
            </a:r>
            <a:r>
              <a:rPr lang="en-US" sz="2800" b="1" i="1" u="sng" dirty="0"/>
              <a:t>question</a:t>
            </a:r>
            <a:r>
              <a:rPr lang="en-US" sz="2800" b="1" dirty="0"/>
              <a:t> during this part of the class.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00" y="3657600"/>
            <a:ext cx="4006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54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981200"/>
            <a:ext cx="8229600" cy="1233488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11268" name="Picture 5" descr="IMG_09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601200" cy="716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IMG_016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5065713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654178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IMG_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18001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05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762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LOGAN’S  DISSENT</a:t>
            </a:r>
            <a:endParaRPr lang="en-C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1828800"/>
            <a:ext cx="91440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 Edwards said Great Onyx Cave all belonged to him.</a:t>
            </a:r>
            <a:endParaRPr lang="en-C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Pate Lee sued Edwards for a share.</a:t>
            </a:r>
            <a:endParaRPr lang="en-C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 Porter Sims permitted Lee to map the avenues,</a:t>
            </a:r>
            <a:endParaRPr lang="en-C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appeal court held that this was right and fair.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Mills Logan disagreed with his brethren on the bench;</a:t>
            </a:r>
            <a:endParaRPr lang="en-C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passionate dissent lays out his view.</a:t>
            </a:r>
            <a:endParaRPr lang="en-C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Edwards found this black abyss, and through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made it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his.</a:t>
            </a:r>
            <a:endParaRPr lang="en-C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to Great Onyx Cave was his due.</a:t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176</TotalTime>
  <Words>331</Words>
  <Application>Microsoft Macintosh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Creating  Safe  Zones  for  Student Engagement:   Lessons  from  the  Law  School</vt:lpstr>
      <vt:lpstr>                           Exercise</vt:lpstr>
      <vt:lpstr>       Drumheller Foal Problem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LOGAN’S  DISSENT</vt:lpstr>
      <vt:lpstr>Chorus</vt:lpstr>
      <vt:lpstr>PowerPoint Presentation</vt:lpstr>
      <vt:lpstr>Chorus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bziff</dc:creator>
  <cp:lastModifiedBy>Lily Lai</cp:lastModifiedBy>
  <cp:revision>9</cp:revision>
  <dcterms:created xsi:type="dcterms:W3CDTF">2014-08-08T18:17:56Z</dcterms:created>
  <dcterms:modified xsi:type="dcterms:W3CDTF">2014-08-20T18:17:55Z</dcterms:modified>
</cp:coreProperties>
</file>