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57" r:id="rId5"/>
    <p:sldId id="260" r:id="rId6"/>
    <p:sldId id="267" r:id="rId7"/>
    <p:sldId id="268" r:id="rId8"/>
    <p:sldId id="271" r:id="rId9"/>
    <p:sldId id="262" r:id="rId10"/>
    <p:sldId id="272" r:id="rId11"/>
    <p:sldId id="263" r:id="rId12"/>
    <p:sldId id="273" r:id="rId13"/>
    <p:sldId id="264" r:id="rId14"/>
    <p:sldId id="265" r:id="rId15"/>
    <p:sldId id="266"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67" autoAdjust="0"/>
    <p:restoredTop sz="94660"/>
  </p:normalViewPr>
  <p:slideViewPr>
    <p:cSldViewPr snapToGrid="0">
      <p:cViewPr>
        <p:scale>
          <a:sx n="100" d="100"/>
          <a:sy n="100" d="100"/>
        </p:scale>
        <p:origin x="-11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62FC25A2-F923-2943-B166-8A40378BB19C}"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CB37-A370-CA4A-B48E-39A2D10CF0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2FC25A2-F923-2943-B166-8A40378BB19C}"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CB37-A370-CA4A-B48E-39A2D10CF0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2FC25A2-F923-2943-B166-8A40378BB19C}"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CB37-A370-CA4A-B48E-39A2D10CF0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2FC25A2-F923-2943-B166-8A40378BB19C}"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CB37-A370-CA4A-B48E-39A2D10CF0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2FC25A2-F923-2943-B166-8A40378BB19C}"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CB37-A370-CA4A-B48E-39A2D10CF0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62FC25A2-F923-2943-B166-8A40378BB19C}"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CCB37-A370-CA4A-B48E-39A2D10CF0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62FC25A2-F923-2943-B166-8A40378BB19C}" type="datetimeFigureOut">
              <a:rPr lang="en-US" smtClean="0"/>
              <a:pPr/>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CCB37-A370-CA4A-B48E-39A2D10CF0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2FC25A2-F923-2943-B166-8A40378BB19C}" type="datetimeFigureOut">
              <a:rPr lang="en-US" smtClean="0"/>
              <a:pPr/>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CCB37-A370-CA4A-B48E-39A2D10CF0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C25A2-F923-2943-B166-8A40378BB19C}" type="datetimeFigureOut">
              <a:rPr lang="en-US" smtClean="0"/>
              <a:pPr/>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8CCB37-A370-CA4A-B48E-39A2D10CF0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2FC25A2-F923-2943-B166-8A40378BB19C}"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CCB37-A370-CA4A-B48E-39A2D10CF0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2FC25A2-F923-2943-B166-8A40378BB19C}"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CCB37-A370-CA4A-B48E-39A2D10CF0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C25A2-F923-2943-B166-8A40378BB19C}" type="datetimeFigureOut">
              <a:rPr lang="en-US" smtClean="0"/>
              <a:pPr/>
              <a:t>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CCB37-A370-CA4A-B48E-39A2D10CF0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9180" y="858648"/>
            <a:ext cx="4160113" cy="707886"/>
          </a:xfrm>
          <a:prstGeom prst="rect">
            <a:avLst/>
          </a:prstGeom>
          <a:noFill/>
        </p:spPr>
        <p:txBody>
          <a:bodyPr wrap="none" rtlCol="0">
            <a:spAutoFit/>
          </a:bodyPr>
          <a:lstStyle/>
          <a:p>
            <a:r>
              <a:rPr lang="en-US" sz="4000" b="1" dirty="0" smtClean="0">
                <a:latin typeface="Chalkboard"/>
                <a:cs typeface="Chalkboard"/>
              </a:rPr>
              <a:t>The Idea Factory</a:t>
            </a:r>
            <a:endParaRPr lang="en-US" sz="4000" b="1" dirty="0">
              <a:latin typeface="Chalkboard"/>
              <a:cs typeface="Chalkboard"/>
            </a:endParaRPr>
          </a:p>
        </p:txBody>
      </p:sp>
      <p:pic>
        <p:nvPicPr>
          <p:cNvPr id="6" name="Picture 5"/>
          <p:cNvPicPr>
            <a:picLocks noChangeAspect="1"/>
          </p:cNvPicPr>
          <p:nvPr/>
        </p:nvPicPr>
        <p:blipFill>
          <a:blip r:embed="rId2"/>
          <a:stretch>
            <a:fillRect/>
          </a:stretch>
        </p:blipFill>
        <p:spPr>
          <a:xfrm>
            <a:off x="3171414" y="2993374"/>
            <a:ext cx="2544295" cy="2092682"/>
          </a:xfrm>
          <a:prstGeom prst="rect">
            <a:avLst/>
          </a:prstGeom>
        </p:spPr>
      </p:pic>
      <p:pic>
        <p:nvPicPr>
          <p:cNvPr id="12" name="Picture 11"/>
          <p:cNvPicPr>
            <a:picLocks noChangeAspect="1"/>
          </p:cNvPicPr>
          <p:nvPr/>
        </p:nvPicPr>
        <p:blipFill>
          <a:blip r:embed="rId3"/>
          <a:srcRect l="28118" t="8655" r="29240" b="9355"/>
          <a:stretch>
            <a:fillRect/>
          </a:stretch>
        </p:blipFill>
        <p:spPr>
          <a:xfrm>
            <a:off x="3976264" y="2755900"/>
            <a:ext cx="467917" cy="720463"/>
          </a:xfrm>
          <a:prstGeom prst="rect">
            <a:avLst/>
          </a:prstGeom>
        </p:spPr>
      </p:pic>
      <p:pic>
        <p:nvPicPr>
          <p:cNvPr id="13" name="Picture 12"/>
          <p:cNvPicPr>
            <a:picLocks noChangeAspect="1"/>
          </p:cNvPicPr>
          <p:nvPr/>
        </p:nvPicPr>
        <p:blipFill>
          <a:blip r:embed="rId3"/>
          <a:srcRect l="28118" t="8655" r="29240" b="9355"/>
          <a:stretch>
            <a:fillRect/>
          </a:stretch>
        </p:blipFill>
        <p:spPr>
          <a:xfrm>
            <a:off x="4663856" y="2755900"/>
            <a:ext cx="467917" cy="720463"/>
          </a:xfrm>
          <a:prstGeom prst="rect">
            <a:avLst/>
          </a:prstGeom>
        </p:spPr>
      </p:pic>
      <p:pic>
        <p:nvPicPr>
          <p:cNvPr id="14" name="Picture 13"/>
          <p:cNvPicPr>
            <a:picLocks noChangeAspect="1"/>
          </p:cNvPicPr>
          <p:nvPr/>
        </p:nvPicPr>
        <p:blipFill>
          <a:blip r:embed="rId3"/>
          <a:srcRect l="28118" t="8655" r="29240" b="9355"/>
          <a:stretch>
            <a:fillRect/>
          </a:stretch>
        </p:blipFill>
        <p:spPr>
          <a:xfrm>
            <a:off x="5131773" y="3116131"/>
            <a:ext cx="467917" cy="720463"/>
          </a:xfrm>
          <a:prstGeom prst="rect">
            <a:avLst/>
          </a:prstGeom>
        </p:spPr>
      </p:pic>
      <p:sp>
        <p:nvSpPr>
          <p:cNvPr id="7" name="TextBox 6"/>
          <p:cNvSpPr txBox="1"/>
          <p:nvPr/>
        </p:nvSpPr>
        <p:spPr>
          <a:xfrm>
            <a:off x="536082" y="1566534"/>
            <a:ext cx="7814960" cy="954107"/>
          </a:xfrm>
          <a:prstGeom prst="rect">
            <a:avLst/>
          </a:prstGeom>
          <a:noFill/>
        </p:spPr>
        <p:txBody>
          <a:bodyPr wrap="none" rtlCol="0">
            <a:spAutoFit/>
          </a:bodyPr>
          <a:lstStyle/>
          <a:p>
            <a:pPr algn="ctr"/>
            <a:r>
              <a:rPr lang="en-US" sz="2800" b="1" dirty="0" smtClean="0">
                <a:latin typeface="Chalkboard"/>
                <a:cs typeface="Chalkboard"/>
              </a:rPr>
              <a:t>An exercise to engage undergraduate students </a:t>
            </a:r>
          </a:p>
          <a:p>
            <a:pPr algn="ctr"/>
            <a:r>
              <a:rPr lang="en-US" sz="2800" b="1" dirty="0" smtClean="0">
                <a:latin typeface="Chalkboard"/>
                <a:cs typeface="Chalkboard"/>
              </a:rPr>
              <a:t>in self-directed learning</a:t>
            </a:r>
            <a:endParaRPr lang="en-US" sz="2800" b="1" dirty="0">
              <a:latin typeface="Chalkboard"/>
              <a:cs typeface="Chalkboard"/>
            </a:endParaRPr>
          </a:p>
        </p:txBody>
      </p:sp>
      <p:sp>
        <p:nvSpPr>
          <p:cNvPr id="8" name="TextBox 7"/>
          <p:cNvSpPr txBox="1"/>
          <p:nvPr/>
        </p:nvSpPr>
        <p:spPr>
          <a:xfrm>
            <a:off x="2418908" y="6159500"/>
            <a:ext cx="4050546" cy="369332"/>
          </a:xfrm>
          <a:prstGeom prst="rect">
            <a:avLst/>
          </a:prstGeom>
          <a:noFill/>
        </p:spPr>
        <p:txBody>
          <a:bodyPr wrap="none" rtlCol="0">
            <a:spAutoFit/>
          </a:bodyPr>
          <a:lstStyle/>
          <a:p>
            <a:r>
              <a:rPr lang="en-US" dirty="0" smtClean="0"/>
              <a:t>David Stuart Department of Biochemistry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329" y="1474232"/>
            <a:ext cx="1903564" cy="1212850"/>
            <a:chOff x="2744636" y="1555750"/>
            <a:chExt cx="4442128" cy="2451100"/>
          </a:xfrm>
        </p:grpSpPr>
        <p:pic>
          <p:nvPicPr>
            <p:cNvPr id="3" name="Picture 2"/>
            <p:cNvPicPr>
              <a:picLocks noChangeAspect="1"/>
            </p:cNvPicPr>
            <p:nvPr/>
          </p:nvPicPr>
          <p:blipFill>
            <a:blip r:embed="rId2"/>
            <a:srcRect l="58890" r="6538"/>
            <a:stretch>
              <a:fillRect/>
            </a:stretch>
          </p:blipFill>
          <p:spPr>
            <a:xfrm>
              <a:off x="2744636" y="1555750"/>
              <a:ext cx="1141564" cy="2451100"/>
            </a:xfrm>
            <a:prstGeom prst="rect">
              <a:avLst/>
            </a:prstGeom>
          </p:spPr>
        </p:pic>
        <p:pic>
          <p:nvPicPr>
            <p:cNvPr id="4" name="Picture 3"/>
            <p:cNvPicPr>
              <a:picLocks noChangeAspect="1"/>
            </p:cNvPicPr>
            <p:nvPr/>
          </p:nvPicPr>
          <p:blipFill>
            <a:blip r:embed="rId2"/>
            <a:srcRect l="6942" r="60366"/>
            <a:stretch>
              <a:fillRect/>
            </a:stretch>
          </p:blipFill>
          <p:spPr>
            <a:xfrm>
              <a:off x="3886200" y="1555750"/>
              <a:ext cx="1079500" cy="2451100"/>
            </a:xfrm>
            <a:prstGeom prst="rect">
              <a:avLst/>
            </a:prstGeom>
          </p:spPr>
        </p:pic>
        <p:pic>
          <p:nvPicPr>
            <p:cNvPr id="5" name="Picture 4"/>
            <p:cNvPicPr>
              <a:picLocks noChangeAspect="1"/>
            </p:cNvPicPr>
            <p:nvPr/>
          </p:nvPicPr>
          <p:blipFill>
            <a:blip r:embed="rId2"/>
            <a:srcRect l="58890" r="6538"/>
            <a:stretch>
              <a:fillRect/>
            </a:stretch>
          </p:blipFill>
          <p:spPr>
            <a:xfrm>
              <a:off x="4965700" y="1555750"/>
              <a:ext cx="1141564" cy="2451100"/>
            </a:xfrm>
            <a:prstGeom prst="rect">
              <a:avLst/>
            </a:prstGeom>
          </p:spPr>
        </p:pic>
        <p:pic>
          <p:nvPicPr>
            <p:cNvPr id="6" name="Picture 5"/>
            <p:cNvPicPr>
              <a:picLocks noChangeAspect="1"/>
            </p:cNvPicPr>
            <p:nvPr/>
          </p:nvPicPr>
          <p:blipFill>
            <a:blip r:embed="rId2"/>
            <a:srcRect l="6942" r="60366"/>
            <a:stretch>
              <a:fillRect/>
            </a:stretch>
          </p:blipFill>
          <p:spPr>
            <a:xfrm>
              <a:off x="6107264" y="1555750"/>
              <a:ext cx="1079500" cy="2451100"/>
            </a:xfrm>
            <a:prstGeom prst="rect">
              <a:avLst/>
            </a:prstGeom>
          </p:spPr>
        </p:pic>
      </p:grpSp>
      <p:sp>
        <p:nvSpPr>
          <p:cNvPr id="7" name="TextBox 6"/>
          <p:cNvSpPr txBox="1"/>
          <p:nvPr/>
        </p:nvSpPr>
        <p:spPr>
          <a:xfrm>
            <a:off x="370903" y="1104900"/>
            <a:ext cx="3182657" cy="400110"/>
          </a:xfrm>
          <a:prstGeom prst="rect">
            <a:avLst/>
          </a:prstGeom>
          <a:noFill/>
        </p:spPr>
        <p:txBody>
          <a:bodyPr wrap="none" rtlCol="0">
            <a:spAutoFit/>
          </a:bodyPr>
          <a:lstStyle/>
          <a:p>
            <a:r>
              <a:rPr lang="en-US" sz="2000" b="1" dirty="0" smtClean="0"/>
              <a:t>Class divides into teams of 4</a:t>
            </a:r>
            <a:endParaRPr lang="en-US" sz="2000" b="1" dirty="0"/>
          </a:p>
        </p:txBody>
      </p:sp>
      <p:pic>
        <p:nvPicPr>
          <p:cNvPr id="8" name="Picture 7"/>
          <p:cNvPicPr>
            <a:picLocks noChangeAspect="1"/>
          </p:cNvPicPr>
          <p:nvPr/>
        </p:nvPicPr>
        <p:blipFill>
          <a:blip r:embed="rId3"/>
          <a:srcRect l="11692" t="302" r="14543" b="8566"/>
          <a:stretch>
            <a:fillRect/>
          </a:stretch>
        </p:blipFill>
        <p:spPr>
          <a:xfrm>
            <a:off x="5837856" y="1474232"/>
            <a:ext cx="1126395" cy="1737757"/>
          </a:xfrm>
          <a:prstGeom prst="rect">
            <a:avLst/>
          </a:prstGeom>
        </p:spPr>
      </p:pic>
      <p:sp>
        <p:nvSpPr>
          <p:cNvPr id="9" name="TextBox 8"/>
          <p:cNvSpPr txBox="1"/>
          <p:nvPr/>
        </p:nvSpPr>
        <p:spPr>
          <a:xfrm>
            <a:off x="4724400" y="1104900"/>
            <a:ext cx="3479714" cy="400110"/>
          </a:xfrm>
          <a:prstGeom prst="rect">
            <a:avLst/>
          </a:prstGeom>
          <a:noFill/>
        </p:spPr>
        <p:txBody>
          <a:bodyPr wrap="none" rtlCol="0">
            <a:spAutoFit/>
          </a:bodyPr>
          <a:lstStyle/>
          <a:p>
            <a:r>
              <a:rPr lang="en-US" sz="2000" b="1" dirty="0" smtClean="0"/>
              <a:t>Each team identifies a problem</a:t>
            </a:r>
            <a:endParaRPr lang="en-US" sz="2000" b="1" dirty="0"/>
          </a:p>
        </p:txBody>
      </p:sp>
      <p:pic>
        <p:nvPicPr>
          <p:cNvPr id="10" name="Picture 9"/>
          <p:cNvPicPr>
            <a:picLocks noChangeAspect="1"/>
          </p:cNvPicPr>
          <p:nvPr/>
        </p:nvPicPr>
        <p:blipFill>
          <a:blip r:embed="rId4"/>
          <a:stretch>
            <a:fillRect/>
          </a:stretch>
        </p:blipFill>
        <p:spPr>
          <a:xfrm>
            <a:off x="5168900" y="4259878"/>
            <a:ext cx="2794000" cy="1625082"/>
          </a:xfrm>
          <a:prstGeom prst="rect">
            <a:avLst/>
          </a:prstGeom>
        </p:spPr>
      </p:pic>
      <p:pic>
        <p:nvPicPr>
          <p:cNvPr id="13" name="Picture 12"/>
          <p:cNvPicPr>
            <a:picLocks noChangeAspect="1"/>
          </p:cNvPicPr>
          <p:nvPr/>
        </p:nvPicPr>
        <p:blipFill>
          <a:blip r:embed="rId5"/>
          <a:stretch>
            <a:fillRect/>
          </a:stretch>
        </p:blipFill>
        <p:spPr>
          <a:xfrm>
            <a:off x="824543" y="4229100"/>
            <a:ext cx="1911350" cy="1911350"/>
          </a:xfrm>
          <a:prstGeom prst="rect">
            <a:avLst/>
          </a:prstGeom>
        </p:spPr>
      </p:pic>
      <p:sp>
        <p:nvSpPr>
          <p:cNvPr id="14" name="TextBox 13"/>
          <p:cNvSpPr txBox="1"/>
          <p:nvPr/>
        </p:nvSpPr>
        <p:spPr>
          <a:xfrm>
            <a:off x="509889" y="3859768"/>
            <a:ext cx="2874079" cy="400110"/>
          </a:xfrm>
          <a:prstGeom prst="rect">
            <a:avLst/>
          </a:prstGeom>
          <a:noFill/>
        </p:spPr>
        <p:txBody>
          <a:bodyPr wrap="none" rtlCol="0">
            <a:spAutoFit/>
          </a:bodyPr>
          <a:lstStyle/>
          <a:p>
            <a:r>
              <a:rPr lang="en-US" sz="2000" b="1" dirty="0" smtClean="0"/>
              <a:t>Team develops a solution</a:t>
            </a:r>
            <a:endParaRPr lang="en-US" sz="2000" b="1" dirty="0"/>
          </a:p>
        </p:txBody>
      </p:sp>
      <p:sp>
        <p:nvSpPr>
          <p:cNvPr id="15" name="TextBox 14"/>
          <p:cNvSpPr txBox="1"/>
          <p:nvPr/>
        </p:nvSpPr>
        <p:spPr>
          <a:xfrm>
            <a:off x="5168900" y="3656568"/>
            <a:ext cx="3252538" cy="707886"/>
          </a:xfrm>
          <a:prstGeom prst="rect">
            <a:avLst/>
          </a:prstGeom>
          <a:noFill/>
        </p:spPr>
        <p:txBody>
          <a:bodyPr wrap="none" rtlCol="0">
            <a:spAutoFit/>
          </a:bodyPr>
          <a:lstStyle/>
          <a:p>
            <a:r>
              <a:rPr lang="en-US" sz="2000" b="1" dirty="0" smtClean="0"/>
              <a:t>Team presents their problem</a:t>
            </a:r>
          </a:p>
          <a:p>
            <a:r>
              <a:rPr lang="en-US" sz="2000" b="1" dirty="0" smtClean="0"/>
              <a:t>and solution</a:t>
            </a:r>
            <a:endParaRPr lang="en-US" sz="2000" b="1" dirty="0"/>
          </a:p>
        </p:txBody>
      </p:sp>
      <p:sp>
        <p:nvSpPr>
          <p:cNvPr id="16" name="TextBox 15"/>
          <p:cNvSpPr txBox="1"/>
          <p:nvPr/>
        </p:nvSpPr>
        <p:spPr>
          <a:xfrm>
            <a:off x="1784111" y="210234"/>
            <a:ext cx="5493812" cy="646331"/>
          </a:xfrm>
          <a:prstGeom prst="rect">
            <a:avLst/>
          </a:prstGeom>
          <a:noFill/>
        </p:spPr>
        <p:txBody>
          <a:bodyPr wrap="none" rtlCol="0">
            <a:spAutoFit/>
          </a:bodyPr>
          <a:lstStyle/>
          <a:p>
            <a:r>
              <a:rPr lang="en-US" sz="3600" b="1" dirty="0" smtClean="0">
                <a:latin typeface="Chalkboard"/>
                <a:cs typeface="Chalkboard"/>
              </a:rPr>
              <a:t>The Idea Factory Process</a:t>
            </a:r>
            <a:endParaRPr lang="en-US" sz="3600" b="1" dirty="0">
              <a:latin typeface="Chalkboard"/>
              <a:cs typeface="Chalkboard"/>
            </a:endParaRPr>
          </a:p>
        </p:txBody>
      </p:sp>
      <p:sp>
        <p:nvSpPr>
          <p:cNvPr id="17" name="Right Arrow 16"/>
          <p:cNvSpPr/>
          <p:nvPr/>
        </p:nvSpPr>
        <p:spPr>
          <a:xfrm>
            <a:off x="3003066" y="1929384"/>
            <a:ext cx="2356334" cy="484632"/>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9251109">
            <a:off x="3546233" y="3175949"/>
            <a:ext cx="2356334" cy="484632"/>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2991012" y="4638317"/>
            <a:ext cx="1923888" cy="484632"/>
          </a:xfrm>
          <a:prstGeom prst="rightArrow">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0618" y="266700"/>
            <a:ext cx="4052451" cy="646331"/>
          </a:xfrm>
          <a:prstGeom prst="rect">
            <a:avLst/>
          </a:prstGeom>
          <a:noFill/>
        </p:spPr>
        <p:txBody>
          <a:bodyPr wrap="none" rtlCol="0">
            <a:spAutoFit/>
          </a:bodyPr>
          <a:lstStyle/>
          <a:p>
            <a:r>
              <a:rPr lang="en-US" sz="3600" b="1" dirty="0" smtClean="0">
                <a:latin typeface="Chalkboard"/>
                <a:cs typeface="Chalkboard"/>
              </a:rPr>
              <a:t>The “Dragons Den”</a:t>
            </a:r>
            <a:endParaRPr lang="en-US" sz="3600" b="1" dirty="0">
              <a:latin typeface="Chalkboard"/>
              <a:cs typeface="Chalkboard"/>
            </a:endParaRPr>
          </a:p>
        </p:txBody>
      </p:sp>
      <p:pic>
        <p:nvPicPr>
          <p:cNvPr id="3" name="Picture 2"/>
          <p:cNvPicPr>
            <a:picLocks noChangeAspect="1"/>
          </p:cNvPicPr>
          <p:nvPr/>
        </p:nvPicPr>
        <p:blipFill>
          <a:blip r:embed="rId2"/>
          <a:stretch>
            <a:fillRect/>
          </a:stretch>
        </p:blipFill>
        <p:spPr>
          <a:xfrm>
            <a:off x="3304018" y="913031"/>
            <a:ext cx="3175000" cy="2698750"/>
          </a:xfrm>
          <a:prstGeom prst="rect">
            <a:avLst/>
          </a:prstGeom>
        </p:spPr>
      </p:pic>
      <p:sp>
        <p:nvSpPr>
          <p:cNvPr id="4" name="TextBox 3"/>
          <p:cNvSpPr txBox="1"/>
          <p:nvPr/>
        </p:nvSpPr>
        <p:spPr>
          <a:xfrm>
            <a:off x="1355745" y="3649881"/>
            <a:ext cx="6278957" cy="707886"/>
          </a:xfrm>
          <a:prstGeom prst="rect">
            <a:avLst/>
          </a:prstGeom>
          <a:noFill/>
        </p:spPr>
        <p:txBody>
          <a:bodyPr wrap="none" rtlCol="0">
            <a:spAutoFit/>
          </a:bodyPr>
          <a:lstStyle/>
          <a:p>
            <a:r>
              <a:rPr lang="en-US" sz="2000" dirty="0" smtClean="0"/>
              <a:t>Teams present to a panel of four evaluators</a:t>
            </a:r>
          </a:p>
          <a:p>
            <a:r>
              <a:rPr lang="en-US" sz="2000" dirty="0" smtClean="0"/>
              <a:t>(Departmental Chair, CEO Alberta Innovates) and the class.</a:t>
            </a:r>
            <a:endParaRPr lang="en-US" sz="2000" dirty="0"/>
          </a:p>
        </p:txBody>
      </p:sp>
      <p:sp>
        <p:nvSpPr>
          <p:cNvPr id="5" name="TextBox 4"/>
          <p:cNvSpPr txBox="1"/>
          <p:nvPr/>
        </p:nvSpPr>
        <p:spPr>
          <a:xfrm>
            <a:off x="606938" y="4319667"/>
            <a:ext cx="8537062" cy="400110"/>
          </a:xfrm>
          <a:prstGeom prst="rect">
            <a:avLst/>
          </a:prstGeom>
          <a:noFill/>
        </p:spPr>
        <p:txBody>
          <a:bodyPr wrap="none" rtlCol="0">
            <a:spAutoFit/>
          </a:bodyPr>
          <a:lstStyle/>
          <a:p>
            <a:r>
              <a:rPr lang="en-US" sz="2000" dirty="0" smtClean="0"/>
              <a:t>They must “sell” their idea to the evaluators as if seeking funding from the panel.</a:t>
            </a:r>
            <a:endParaRPr lang="en-US" sz="2000" dirty="0"/>
          </a:p>
        </p:txBody>
      </p:sp>
      <p:sp>
        <p:nvSpPr>
          <p:cNvPr id="6" name="TextBox 5"/>
          <p:cNvSpPr txBox="1"/>
          <p:nvPr/>
        </p:nvSpPr>
        <p:spPr>
          <a:xfrm>
            <a:off x="2986518" y="4911467"/>
            <a:ext cx="3108543" cy="923330"/>
          </a:xfrm>
          <a:prstGeom prst="rect">
            <a:avLst/>
          </a:prstGeom>
          <a:noFill/>
        </p:spPr>
        <p:txBody>
          <a:bodyPr wrap="none" rtlCol="0">
            <a:spAutoFit/>
          </a:bodyPr>
          <a:lstStyle/>
          <a:p>
            <a:r>
              <a:rPr lang="en-US" dirty="0" smtClean="0"/>
              <a:t>10 minutes presentation</a:t>
            </a:r>
          </a:p>
          <a:p>
            <a:r>
              <a:rPr lang="en-US" dirty="0" smtClean="0"/>
              <a:t>5 minutes critique</a:t>
            </a:r>
          </a:p>
          <a:p>
            <a:r>
              <a:rPr lang="en-US" dirty="0" smtClean="0"/>
              <a:t>Questions from panel and class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58890" r="6538"/>
          <a:stretch>
            <a:fillRect/>
          </a:stretch>
        </p:blipFill>
        <p:spPr>
          <a:xfrm>
            <a:off x="3626205" y="1850053"/>
            <a:ext cx="489189" cy="1212850"/>
          </a:xfrm>
          <a:prstGeom prst="rect">
            <a:avLst/>
          </a:prstGeom>
        </p:spPr>
      </p:pic>
      <p:pic>
        <p:nvPicPr>
          <p:cNvPr id="5" name="Picture 4"/>
          <p:cNvPicPr>
            <a:picLocks noChangeAspect="1"/>
          </p:cNvPicPr>
          <p:nvPr/>
        </p:nvPicPr>
        <p:blipFill>
          <a:blip r:embed="rId2"/>
          <a:srcRect l="6942" r="60366"/>
          <a:stretch>
            <a:fillRect/>
          </a:stretch>
        </p:blipFill>
        <p:spPr>
          <a:xfrm>
            <a:off x="4115394" y="1850053"/>
            <a:ext cx="462593" cy="1212850"/>
          </a:xfrm>
          <a:prstGeom prst="rect">
            <a:avLst/>
          </a:prstGeom>
        </p:spPr>
      </p:pic>
      <p:pic>
        <p:nvPicPr>
          <p:cNvPr id="6" name="Picture 5"/>
          <p:cNvPicPr>
            <a:picLocks noChangeAspect="1"/>
          </p:cNvPicPr>
          <p:nvPr/>
        </p:nvPicPr>
        <p:blipFill>
          <a:blip r:embed="rId2"/>
          <a:srcRect l="58890" r="6538"/>
          <a:stretch>
            <a:fillRect/>
          </a:stretch>
        </p:blipFill>
        <p:spPr>
          <a:xfrm>
            <a:off x="4577987" y="1850053"/>
            <a:ext cx="489189" cy="1212850"/>
          </a:xfrm>
          <a:prstGeom prst="rect">
            <a:avLst/>
          </a:prstGeom>
        </p:spPr>
      </p:pic>
      <p:pic>
        <p:nvPicPr>
          <p:cNvPr id="7" name="Picture 6"/>
          <p:cNvPicPr>
            <a:picLocks noChangeAspect="1"/>
          </p:cNvPicPr>
          <p:nvPr/>
        </p:nvPicPr>
        <p:blipFill>
          <a:blip r:embed="rId2"/>
          <a:srcRect l="6942" r="60366"/>
          <a:stretch>
            <a:fillRect/>
          </a:stretch>
        </p:blipFill>
        <p:spPr>
          <a:xfrm>
            <a:off x="5067176" y="1850053"/>
            <a:ext cx="462593" cy="1212850"/>
          </a:xfrm>
          <a:prstGeom prst="rect">
            <a:avLst/>
          </a:prstGeom>
        </p:spPr>
      </p:pic>
      <p:grpSp>
        <p:nvGrpSpPr>
          <p:cNvPr id="12" name="Group 11"/>
          <p:cNvGrpSpPr/>
          <p:nvPr/>
        </p:nvGrpSpPr>
        <p:grpSpPr>
          <a:xfrm>
            <a:off x="1541705" y="3432235"/>
            <a:ext cx="951782" cy="1212850"/>
            <a:chOff x="1415811" y="3239532"/>
            <a:chExt cx="951782" cy="1212850"/>
          </a:xfrm>
        </p:grpSpPr>
        <p:pic>
          <p:nvPicPr>
            <p:cNvPr id="8" name="Picture 7"/>
            <p:cNvPicPr>
              <a:picLocks noChangeAspect="1"/>
            </p:cNvPicPr>
            <p:nvPr/>
          </p:nvPicPr>
          <p:blipFill>
            <a:blip r:embed="rId2"/>
            <a:srcRect l="58890" r="6538"/>
            <a:stretch>
              <a:fillRect/>
            </a:stretch>
          </p:blipFill>
          <p:spPr>
            <a:xfrm>
              <a:off x="1415811" y="3239532"/>
              <a:ext cx="489189" cy="1212850"/>
            </a:xfrm>
            <a:prstGeom prst="rect">
              <a:avLst/>
            </a:prstGeom>
          </p:spPr>
        </p:pic>
        <p:pic>
          <p:nvPicPr>
            <p:cNvPr id="9" name="Picture 8"/>
            <p:cNvPicPr>
              <a:picLocks noChangeAspect="1"/>
            </p:cNvPicPr>
            <p:nvPr/>
          </p:nvPicPr>
          <p:blipFill>
            <a:blip r:embed="rId2"/>
            <a:srcRect l="6942" r="60366"/>
            <a:stretch>
              <a:fillRect/>
            </a:stretch>
          </p:blipFill>
          <p:spPr>
            <a:xfrm>
              <a:off x="1905000" y="3239532"/>
              <a:ext cx="462593" cy="1212850"/>
            </a:xfrm>
            <a:prstGeom prst="rect">
              <a:avLst/>
            </a:prstGeom>
          </p:spPr>
        </p:pic>
      </p:grpSp>
      <p:grpSp>
        <p:nvGrpSpPr>
          <p:cNvPr id="13" name="Group 12"/>
          <p:cNvGrpSpPr/>
          <p:nvPr/>
        </p:nvGrpSpPr>
        <p:grpSpPr>
          <a:xfrm>
            <a:off x="6759176" y="3280380"/>
            <a:ext cx="951782" cy="1212850"/>
            <a:chOff x="3840075" y="2985532"/>
            <a:chExt cx="951782" cy="1212850"/>
          </a:xfrm>
        </p:grpSpPr>
        <p:pic>
          <p:nvPicPr>
            <p:cNvPr id="10" name="Picture 9"/>
            <p:cNvPicPr>
              <a:picLocks noChangeAspect="1"/>
            </p:cNvPicPr>
            <p:nvPr/>
          </p:nvPicPr>
          <p:blipFill>
            <a:blip r:embed="rId2"/>
            <a:srcRect l="58890" r="6538"/>
            <a:stretch>
              <a:fillRect/>
            </a:stretch>
          </p:blipFill>
          <p:spPr>
            <a:xfrm>
              <a:off x="3840075" y="2985532"/>
              <a:ext cx="489189" cy="1212850"/>
            </a:xfrm>
            <a:prstGeom prst="rect">
              <a:avLst/>
            </a:prstGeom>
          </p:spPr>
        </p:pic>
        <p:pic>
          <p:nvPicPr>
            <p:cNvPr id="11" name="Picture 10"/>
            <p:cNvPicPr>
              <a:picLocks noChangeAspect="1"/>
            </p:cNvPicPr>
            <p:nvPr/>
          </p:nvPicPr>
          <p:blipFill>
            <a:blip r:embed="rId2"/>
            <a:srcRect l="6942" r="60366"/>
            <a:stretch>
              <a:fillRect/>
            </a:stretch>
          </p:blipFill>
          <p:spPr>
            <a:xfrm>
              <a:off x="4329264" y="2985532"/>
              <a:ext cx="462593" cy="1212850"/>
            </a:xfrm>
            <a:prstGeom prst="rect">
              <a:avLst/>
            </a:prstGeom>
          </p:spPr>
        </p:pic>
      </p:grpSp>
      <p:sp>
        <p:nvSpPr>
          <p:cNvPr id="14" name="TextBox 13"/>
          <p:cNvSpPr txBox="1"/>
          <p:nvPr/>
        </p:nvSpPr>
        <p:spPr>
          <a:xfrm>
            <a:off x="1442406" y="3062903"/>
            <a:ext cx="1287231" cy="400110"/>
          </a:xfrm>
          <a:prstGeom prst="rect">
            <a:avLst/>
          </a:prstGeom>
          <a:noFill/>
        </p:spPr>
        <p:txBody>
          <a:bodyPr wrap="none" rtlCol="0">
            <a:spAutoFit/>
          </a:bodyPr>
          <a:lstStyle/>
          <a:p>
            <a:r>
              <a:rPr lang="en-US" sz="2000" dirty="0" smtClean="0"/>
              <a:t>Presenters</a:t>
            </a:r>
            <a:endParaRPr lang="en-US" sz="2000" dirty="0"/>
          </a:p>
        </p:txBody>
      </p:sp>
      <p:sp>
        <p:nvSpPr>
          <p:cNvPr id="15" name="TextBox 14"/>
          <p:cNvSpPr txBox="1"/>
          <p:nvPr/>
        </p:nvSpPr>
        <p:spPr>
          <a:xfrm>
            <a:off x="6867491" y="2911048"/>
            <a:ext cx="821359" cy="400110"/>
          </a:xfrm>
          <a:prstGeom prst="rect">
            <a:avLst/>
          </a:prstGeom>
          <a:noFill/>
        </p:spPr>
        <p:txBody>
          <a:bodyPr wrap="none" rtlCol="0">
            <a:spAutoFit/>
          </a:bodyPr>
          <a:lstStyle/>
          <a:p>
            <a:r>
              <a:rPr lang="en-US" sz="2000" dirty="0" smtClean="0"/>
              <a:t>Critics</a:t>
            </a:r>
            <a:endParaRPr lang="en-US" sz="2000" dirty="0"/>
          </a:p>
        </p:txBody>
      </p:sp>
      <p:sp>
        <p:nvSpPr>
          <p:cNvPr id="16" name="TextBox 15"/>
          <p:cNvSpPr txBox="1"/>
          <p:nvPr/>
        </p:nvSpPr>
        <p:spPr>
          <a:xfrm>
            <a:off x="2493487" y="82202"/>
            <a:ext cx="4265689" cy="646331"/>
          </a:xfrm>
          <a:prstGeom prst="rect">
            <a:avLst/>
          </a:prstGeom>
          <a:noFill/>
        </p:spPr>
        <p:txBody>
          <a:bodyPr wrap="none" rtlCol="0">
            <a:spAutoFit/>
          </a:bodyPr>
          <a:lstStyle/>
          <a:p>
            <a:r>
              <a:rPr lang="en-US" sz="3600" b="1" dirty="0" smtClean="0">
                <a:latin typeface="Chalkboard"/>
                <a:cs typeface="Chalkboard"/>
              </a:rPr>
              <a:t>In the Dragons Den</a:t>
            </a:r>
            <a:endParaRPr lang="en-US" sz="3600" b="1" dirty="0">
              <a:latin typeface="Chalkboard"/>
              <a:cs typeface="Chalkboard"/>
            </a:endParaRPr>
          </a:p>
        </p:txBody>
      </p:sp>
      <p:sp>
        <p:nvSpPr>
          <p:cNvPr id="17" name="TextBox 16"/>
          <p:cNvSpPr txBox="1"/>
          <p:nvPr/>
        </p:nvSpPr>
        <p:spPr>
          <a:xfrm>
            <a:off x="830732" y="867201"/>
            <a:ext cx="7494510" cy="830997"/>
          </a:xfrm>
          <a:prstGeom prst="rect">
            <a:avLst/>
          </a:prstGeom>
          <a:noFill/>
        </p:spPr>
        <p:txBody>
          <a:bodyPr wrap="none" rtlCol="0">
            <a:spAutoFit/>
          </a:bodyPr>
          <a:lstStyle/>
          <a:p>
            <a:pPr algn="ctr"/>
            <a:r>
              <a:rPr lang="en-US" sz="2400" dirty="0" smtClean="0"/>
              <a:t>When the students arrive for their presentation each team</a:t>
            </a:r>
          </a:p>
          <a:p>
            <a:pPr algn="ctr"/>
            <a:r>
              <a:rPr lang="en-US" sz="2400" dirty="0" smtClean="0"/>
              <a:t> is divided into presenters and critics</a:t>
            </a:r>
            <a:endParaRPr lang="en-US" sz="2400" dirty="0"/>
          </a:p>
        </p:txBody>
      </p:sp>
      <p:sp>
        <p:nvSpPr>
          <p:cNvPr id="18" name="TextBox 17"/>
          <p:cNvSpPr txBox="1"/>
          <p:nvPr/>
        </p:nvSpPr>
        <p:spPr>
          <a:xfrm>
            <a:off x="2493487" y="5118100"/>
            <a:ext cx="5206348" cy="707886"/>
          </a:xfrm>
          <a:prstGeom prst="rect">
            <a:avLst/>
          </a:prstGeom>
          <a:noFill/>
        </p:spPr>
        <p:txBody>
          <a:bodyPr wrap="none" rtlCol="0">
            <a:spAutoFit/>
          </a:bodyPr>
          <a:lstStyle/>
          <a:p>
            <a:r>
              <a:rPr lang="en-US" sz="2000" dirty="0" smtClean="0"/>
              <a:t>Presenters:	Present the proposal.</a:t>
            </a:r>
          </a:p>
          <a:p>
            <a:r>
              <a:rPr lang="en-US" sz="2000" dirty="0" smtClean="0"/>
              <a:t>Critics:		Outline limitations of the proposal.</a:t>
            </a:r>
            <a:endParaRPr lang="en-US" sz="2000" dirty="0"/>
          </a:p>
        </p:txBody>
      </p:sp>
      <p:cxnSp>
        <p:nvCxnSpPr>
          <p:cNvPr id="20" name="Straight Arrow Connector 19"/>
          <p:cNvCxnSpPr/>
          <p:nvPr/>
        </p:nvCxnSpPr>
        <p:spPr>
          <a:xfrm rot="10800000" flipV="1">
            <a:off x="2729638" y="3280380"/>
            <a:ext cx="1626463" cy="542320"/>
          </a:xfrm>
          <a:prstGeom prst="straightConnector1">
            <a:avLst/>
          </a:prstGeom>
          <a:ln w="57150" cap="flat" cmpd="sng" algn="ctr">
            <a:solidFill>
              <a:srgbClr val="000000"/>
            </a:solidFill>
            <a:prstDash val="solid"/>
            <a:round/>
            <a:headEnd type="none" w="med" len="med"/>
            <a:tailEnd type="arrow" w="med"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838702" y="3311158"/>
            <a:ext cx="1727198" cy="389921"/>
          </a:xfrm>
          <a:prstGeom prst="straightConnector1">
            <a:avLst/>
          </a:prstGeom>
          <a:ln w="57150" cap="flat" cmpd="sng" algn="ctr">
            <a:solidFill>
              <a:srgbClr val="000000"/>
            </a:solidFill>
            <a:prstDash val="solid"/>
            <a:round/>
            <a:headEnd type="none" w="med" len="med"/>
            <a:tailEnd type="arrow" w="med"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416" y="254000"/>
            <a:ext cx="7391767" cy="646331"/>
          </a:xfrm>
          <a:prstGeom prst="rect">
            <a:avLst/>
          </a:prstGeom>
          <a:noFill/>
        </p:spPr>
        <p:txBody>
          <a:bodyPr wrap="none" rtlCol="0">
            <a:spAutoFit/>
          </a:bodyPr>
          <a:lstStyle/>
          <a:p>
            <a:r>
              <a:rPr lang="en-US" sz="3600" b="1" dirty="0" smtClean="0">
                <a:latin typeface="Chalkboard"/>
                <a:cs typeface="Chalkboard"/>
              </a:rPr>
              <a:t>Evaluation of student performance</a:t>
            </a:r>
            <a:endParaRPr lang="en-US" sz="3600" b="1" dirty="0">
              <a:latin typeface="Chalkboard"/>
              <a:cs typeface="Chalkboard"/>
            </a:endParaRPr>
          </a:p>
        </p:txBody>
      </p:sp>
      <p:sp>
        <p:nvSpPr>
          <p:cNvPr id="3" name="TextBox 2"/>
          <p:cNvSpPr txBox="1"/>
          <p:nvPr/>
        </p:nvSpPr>
        <p:spPr>
          <a:xfrm>
            <a:off x="2953816" y="992664"/>
            <a:ext cx="3887152" cy="461665"/>
          </a:xfrm>
          <a:prstGeom prst="rect">
            <a:avLst/>
          </a:prstGeom>
          <a:noFill/>
        </p:spPr>
        <p:txBody>
          <a:bodyPr wrap="none" rtlCol="0">
            <a:spAutoFit/>
          </a:bodyPr>
          <a:lstStyle/>
          <a:p>
            <a:r>
              <a:rPr lang="en-US" sz="2400" b="1" u="sng" dirty="0" smtClean="0"/>
              <a:t>Student performance criteria</a:t>
            </a:r>
            <a:endParaRPr lang="en-US" sz="2400" b="1" u="sng" dirty="0"/>
          </a:p>
        </p:txBody>
      </p:sp>
      <p:sp>
        <p:nvSpPr>
          <p:cNvPr id="4" name="TextBox 3"/>
          <p:cNvSpPr txBox="1"/>
          <p:nvPr/>
        </p:nvSpPr>
        <p:spPr>
          <a:xfrm>
            <a:off x="190500" y="1447800"/>
            <a:ext cx="8545929" cy="4524315"/>
          </a:xfrm>
          <a:prstGeom prst="rect">
            <a:avLst/>
          </a:prstGeom>
          <a:noFill/>
        </p:spPr>
        <p:txBody>
          <a:bodyPr wrap="none" rtlCol="0">
            <a:spAutoFit/>
          </a:bodyPr>
          <a:lstStyle/>
          <a:p>
            <a:pPr>
              <a:buFontTx/>
              <a:buChar char="-"/>
            </a:pPr>
            <a:r>
              <a:rPr lang="en-US" sz="2400" dirty="0" smtClean="0"/>
              <a:t>The team displayed a clear understanding of the research problem </a:t>
            </a:r>
          </a:p>
          <a:p>
            <a:r>
              <a:rPr lang="en-US" sz="2400" dirty="0" smtClean="0"/>
              <a:t>   and methods.</a:t>
            </a:r>
          </a:p>
          <a:p>
            <a:r>
              <a:rPr lang="en-US" sz="2400" dirty="0" smtClean="0"/>
              <a:t>- A convincing case was made for the importance of the problem.</a:t>
            </a:r>
          </a:p>
          <a:p>
            <a:r>
              <a:rPr lang="en-US" sz="2400" dirty="0" smtClean="0"/>
              <a:t>- The proposed methods were appropriate for the problem.</a:t>
            </a:r>
          </a:p>
          <a:p>
            <a:r>
              <a:rPr lang="en-US" sz="2400" dirty="0" smtClean="0"/>
              <a:t>- Creativity/innovation was displayed in the methods and analysis.</a:t>
            </a:r>
          </a:p>
          <a:p>
            <a:r>
              <a:rPr lang="en-US" sz="2400" dirty="0" smtClean="0"/>
              <a:t>- The project as presented was feasible.</a:t>
            </a:r>
          </a:p>
          <a:p>
            <a:pPr>
              <a:buFontTx/>
              <a:buChar char="-"/>
            </a:pPr>
            <a:r>
              <a:rPr lang="en-US" sz="2400" dirty="0" smtClean="0"/>
              <a:t> Valuable results (knowledge, IP, data bases) would result from this </a:t>
            </a:r>
          </a:p>
          <a:p>
            <a:r>
              <a:rPr lang="en-US" sz="2400" dirty="0" smtClean="0"/>
              <a:t>     investigation.</a:t>
            </a:r>
          </a:p>
          <a:p>
            <a:r>
              <a:rPr lang="en-US" sz="2400" dirty="0" smtClean="0"/>
              <a:t>- The team indicated how the work could implemented.</a:t>
            </a:r>
          </a:p>
          <a:p>
            <a:r>
              <a:rPr lang="en-US" sz="2400" dirty="0" smtClean="0"/>
              <a:t>- The presentation was well organized and coherent.</a:t>
            </a:r>
          </a:p>
          <a:p>
            <a:r>
              <a:rPr lang="en-US" sz="2400" dirty="0" smtClean="0"/>
              <a:t>- The team answered questions effectively.</a:t>
            </a:r>
          </a:p>
          <a:p>
            <a:r>
              <a:rPr lang="en-US" sz="2400" dirty="0" smtClean="0"/>
              <a:t>- The critics effectively identified limitations of the proposal.</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1590" y="308272"/>
            <a:ext cx="4416594" cy="646331"/>
          </a:xfrm>
          <a:prstGeom prst="rect">
            <a:avLst/>
          </a:prstGeom>
          <a:noFill/>
        </p:spPr>
        <p:txBody>
          <a:bodyPr wrap="none" rtlCol="0">
            <a:spAutoFit/>
          </a:bodyPr>
          <a:lstStyle/>
          <a:p>
            <a:r>
              <a:rPr lang="en-US" sz="3600" b="1" dirty="0" smtClean="0">
                <a:latin typeface="Chalkboard"/>
                <a:cs typeface="Chalkboard"/>
              </a:rPr>
              <a:t>Measuring outcomes</a:t>
            </a:r>
            <a:endParaRPr lang="en-US" sz="3600" b="1" dirty="0">
              <a:latin typeface="Chalkboard"/>
              <a:cs typeface="Chalkboard"/>
            </a:endParaRPr>
          </a:p>
        </p:txBody>
      </p:sp>
      <p:sp>
        <p:nvSpPr>
          <p:cNvPr id="6" name="TextBox 5"/>
          <p:cNvSpPr txBox="1"/>
          <p:nvPr/>
        </p:nvSpPr>
        <p:spPr>
          <a:xfrm>
            <a:off x="249788" y="1930400"/>
            <a:ext cx="9058890" cy="3416320"/>
          </a:xfrm>
          <a:prstGeom prst="rect">
            <a:avLst/>
          </a:prstGeom>
          <a:noFill/>
        </p:spPr>
        <p:txBody>
          <a:bodyPr wrap="none" rtlCol="0">
            <a:spAutoFit/>
          </a:bodyPr>
          <a:lstStyle/>
          <a:p>
            <a:r>
              <a:rPr lang="en-US" sz="2400" dirty="0" smtClean="0"/>
              <a:t>I learned more about the topic than I would have  through a lecture.</a:t>
            </a:r>
          </a:p>
          <a:p>
            <a:r>
              <a:rPr lang="en-US" sz="2400" dirty="0" smtClean="0"/>
              <a:t>			</a:t>
            </a:r>
            <a:r>
              <a:rPr lang="en-US" sz="2400" b="1" dirty="0" smtClean="0">
                <a:solidFill>
                  <a:srgbClr val="FF0000"/>
                </a:solidFill>
              </a:rPr>
              <a:t>96.3% strongly agree, </a:t>
            </a:r>
            <a:r>
              <a:rPr lang="en-US" sz="2000" b="1" dirty="0" err="1" smtClean="0">
                <a:solidFill>
                  <a:srgbClr val="FF0000"/>
                </a:solidFill>
              </a:rPr>
              <a:t>n</a:t>
            </a:r>
            <a:r>
              <a:rPr lang="en-US" sz="2000" b="1" dirty="0" smtClean="0">
                <a:solidFill>
                  <a:srgbClr val="FF0000"/>
                </a:solidFill>
              </a:rPr>
              <a:t> = 54</a:t>
            </a:r>
          </a:p>
          <a:p>
            <a:r>
              <a:rPr lang="en-US" sz="2400" dirty="0" smtClean="0"/>
              <a:t>The exercise increased my understanding of proteomic technologies </a:t>
            </a:r>
          </a:p>
          <a:p>
            <a:r>
              <a:rPr lang="en-US" sz="2400" dirty="0" smtClean="0"/>
              <a:t>and applications. 	</a:t>
            </a:r>
            <a:r>
              <a:rPr lang="en-US" sz="2400" b="1" dirty="0" smtClean="0">
                <a:solidFill>
                  <a:srgbClr val="FF0000"/>
                </a:solidFill>
              </a:rPr>
              <a:t>98.1% strongly agree </a:t>
            </a:r>
            <a:r>
              <a:rPr lang="en-US" sz="2000" b="1" dirty="0" err="1" smtClean="0">
                <a:solidFill>
                  <a:srgbClr val="FF0000"/>
                </a:solidFill>
              </a:rPr>
              <a:t>n</a:t>
            </a:r>
            <a:r>
              <a:rPr lang="en-US" sz="2000" b="1" dirty="0" smtClean="0">
                <a:solidFill>
                  <a:srgbClr val="FF0000"/>
                </a:solidFill>
              </a:rPr>
              <a:t> = 54</a:t>
            </a:r>
          </a:p>
          <a:p>
            <a:r>
              <a:rPr lang="en-US" sz="2400" dirty="0" smtClean="0"/>
              <a:t>I gained presentation skills.  </a:t>
            </a:r>
            <a:r>
              <a:rPr lang="en-US" sz="2400" b="1" dirty="0" smtClean="0">
                <a:solidFill>
                  <a:srgbClr val="FF0000"/>
                </a:solidFill>
              </a:rPr>
              <a:t>85.2% strongly agree </a:t>
            </a:r>
            <a:r>
              <a:rPr lang="en-US" sz="2000" b="1" dirty="0" err="1" smtClean="0">
                <a:solidFill>
                  <a:srgbClr val="FF0000"/>
                </a:solidFill>
              </a:rPr>
              <a:t>n</a:t>
            </a:r>
            <a:r>
              <a:rPr lang="en-US" sz="2000" b="1" dirty="0" smtClean="0">
                <a:solidFill>
                  <a:srgbClr val="FF0000"/>
                </a:solidFill>
              </a:rPr>
              <a:t> = 54</a:t>
            </a:r>
          </a:p>
          <a:p>
            <a:r>
              <a:rPr lang="en-US" sz="2400" dirty="0" smtClean="0"/>
              <a:t>I had the opportunity to exercise creativity. </a:t>
            </a:r>
            <a:r>
              <a:rPr lang="en-US" sz="2400" b="1" dirty="0" smtClean="0">
                <a:solidFill>
                  <a:srgbClr val="FF0000"/>
                </a:solidFill>
              </a:rPr>
              <a:t>83.3% strongly agree </a:t>
            </a:r>
            <a:r>
              <a:rPr lang="en-US" sz="2000" b="1" dirty="0" err="1" smtClean="0">
                <a:solidFill>
                  <a:srgbClr val="FF0000"/>
                </a:solidFill>
              </a:rPr>
              <a:t>n</a:t>
            </a:r>
            <a:r>
              <a:rPr lang="en-US" sz="2000" b="1" dirty="0" smtClean="0">
                <a:solidFill>
                  <a:srgbClr val="FF0000"/>
                </a:solidFill>
              </a:rPr>
              <a:t> = 54</a:t>
            </a:r>
          </a:p>
          <a:p>
            <a:r>
              <a:rPr lang="en-US" sz="2400" dirty="0" smtClean="0"/>
              <a:t>The exercise provided understanding that did or could transfer</a:t>
            </a:r>
          </a:p>
          <a:p>
            <a:r>
              <a:rPr lang="en-US" sz="2400" dirty="0" smtClean="0"/>
              <a:t> to other research projects. </a:t>
            </a:r>
            <a:r>
              <a:rPr lang="en-US" sz="2400" b="1" dirty="0" smtClean="0">
                <a:solidFill>
                  <a:srgbClr val="FF0000"/>
                </a:solidFill>
              </a:rPr>
              <a:t>92.6% strongly agree </a:t>
            </a:r>
            <a:r>
              <a:rPr lang="en-US" sz="2000" b="1" dirty="0" err="1" smtClean="0">
                <a:solidFill>
                  <a:srgbClr val="FF0000"/>
                </a:solidFill>
              </a:rPr>
              <a:t>n</a:t>
            </a:r>
            <a:r>
              <a:rPr lang="en-US" sz="2000" b="1" dirty="0" smtClean="0">
                <a:solidFill>
                  <a:srgbClr val="FF0000"/>
                </a:solidFill>
              </a:rPr>
              <a:t> = 54</a:t>
            </a:r>
          </a:p>
          <a:p>
            <a:endParaRPr lang="en-US" sz="2400" dirty="0"/>
          </a:p>
        </p:txBody>
      </p:sp>
      <p:sp>
        <p:nvSpPr>
          <p:cNvPr id="7" name="TextBox 6"/>
          <p:cNvSpPr txBox="1"/>
          <p:nvPr/>
        </p:nvSpPr>
        <p:spPr>
          <a:xfrm>
            <a:off x="2751590" y="1186934"/>
            <a:ext cx="3826288" cy="461665"/>
          </a:xfrm>
          <a:prstGeom prst="rect">
            <a:avLst/>
          </a:prstGeom>
          <a:noFill/>
        </p:spPr>
        <p:txBody>
          <a:bodyPr wrap="none" rtlCol="0">
            <a:spAutoFit/>
          </a:bodyPr>
          <a:lstStyle/>
          <a:p>
            <a:r>
              <a:rPr lang="en-US" sz="2400" b="1" u="sng" dirty="0" smtClean="0"/>
              <a:t>What do the students think?</a:t>
            </a:r>
            <a:endParaRPr lang="en-US" sz="2400" b="1" u="sng"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1458" y="1348859"/>
            <a:ext cx="5964869" cy="1077218"/>
          </a:xfrm>
          <a:prstGeom prst="rect">
            <a:avLst/>
          </a:prstGeom>
          <a:noFill/>
        </p:spPr>
        <p:txBody>
          <a:bodyPr wrap="none" rtlCol="0">
            <a:spAutoFit/>
          </a:bodyPr>
          <a:lstStyle/>
          <a:p>
            <a:r>
              <a:rPr lang="en-US" sz="2400" b="1" dirty="0" smtClean="0">
                <a:solidFill>
                  <a:srgbClr val="FF0000"/>
                </a:solidFill>
              </a:rPr>
              <a:t>Uncertainty</a:t>
            </a:r>
          </a:p>
          <a:p>
            <a:r>
              <a:rPr lang="en-US" sz="2000" dirty="0" smtClean="0"/>
              <a:t>11% of students would have liked to know before hand</a:t>
            </a:r>
          </a:p>
          <a:p>
            <a:r>
              <a:rPr lang="en-US" sz="2000" dirty="0" smtClean="0"/>
              <a:t>whether they would present or critique their proposals.</a:t>
            </a:r>
          </a:p>
        </p:txBody>
      </p:sp>
      <p:sp>
        <p:nvSpPr>
          <p:cNvPr id="3" name="TextBox 2"/>
          <p:cNvSpPr txBox="1"/>
          <p:nvPr/>
        </p:nvSpPr>
        <p:spPr>
          <a:xfrm>
            <a:off x="1538342" y="3788033"/>
            <a:ext cx="7149463" cy="461665"/>
          </a:xfrm>
          <a:prstGeom prst="rect">
            <a:avLst/>
          </a:prstGeom>
          <a:noFill/>
        </p:spPr>
        <p:txBody>
          <a:bodyPr wrap="none" rtlCol="0">
            <a:spAutoFit/>
          </a:bodyPr>
          <a:lstStyle/>
          <a:p>
            <a:r>
              <a:rPr lang="en-US" sz="2400" dirty="0" smtClean="0"/>
              <a:t>How much should this influence the education process?</a:t>
            </a:r>
            <a:endParaRPr lang="en-US" sz="2400" dirty="0"/>
          </a:p>
        </p:txBody>
      </p:sp>
      <p:sp>
        <p:nvSpPr>
          <p:cNvPr id="4" name="TextBox 3"/>
          <p:cNvSpPr txBox="1"/>
          <p:nvPr/>
        </p:nvSpPr>
        <p:spPr>
          <a:xfrm>
            <a:off x="814442" y="4157365"/>
            <a:ext cx="7840608" cy="400110"/>
          </a:xfrm>
          <a:prstGeom prst="rect">
            <a:avLst/>
          </a:prstGeom>
          <a:noFill/>
        </p:spPr>
        <p:txBody>
          <a:bodyPr wrap="none" rtlCol="0">
            <a:spAutoFit/>
          </a:bodyPr>
          <a:lstStyle/>
          <a:p>
            <a:r>
              <a:rPr lang="en-US" sz="2000" dirty="0" smtClean="0"/>
              <a:t>Should we only do what the students like and feel that they benefit from?</a:t>
            </a:r>
            <a:endParaRPr lang="en-US" sz="2000" dirty="0"/>
          </a:p>
        </p:txBody>
      </p:sp>
      <p:pic>
        <p:nvPicPr>
          <p:cNvPr id="5" name="Picture 4"/>
          <p:cNvPicPr>
            <a:picLocks noChangeAspect="1"/>
          </p:cNvPicPr>
          <p:nvPr/>
        </p:nvPicPr>
        <p:blipFill>
          <a:blip r:embed="rId2"/>
          <a:stretch>
            <a:fillRect/>
          </a:stretch>
        </p:blipFill>
        <p:spPr>
          <a:xfrm>
            <a:off x="814442" y="1348859"/>
            <a:ext cx="1911350" cy="1911350"/>
          </a:xfrm>
          <a:prstGeom prst="rect">
            <a:avLst/>
          </a:prstGeom>
        </p:spPr>
      </p:pic>
      <p:sp>
        <p:nvSpPr>
          <p:cNvPr id="6" name="TextBox 5"/>
          <p:cNvSpPr txBox="1"/>
          <p:nvPr/>
        </p:nvSpPr>
        <p:spPr>
          <a:xfrm>
            <a:off x="2725792" y="660400"/>
            <a:ext cx="4695341" cy="523220"/>
          </a:xfrm>
          <a:prstGeom prst="rect">
            <a:avLst/>
          </a:prstGeom>
          <a:noFill/>
        </p:spPr>
        <p:txBody>
          <a:bodyPr wrap="none" rtlCol="0">
            <a:spAutoFit/>
          </a:bodyPr>
          <a:lstStyle/>
          <a:p>
            <a:r>
              <a:rPr lang="en-US" sz="2800" b="1" u="sng" dirty="0" smtClean="0"/>
              <a:t>What the students did not like</a:t>
            </a:r>
            <a:endParaRPr lang="en-US" sz="2800" b="1" u="sng"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98665" y="876273"/>
            <a:ext cx="1606550" cy="1606550"/>
          </a:xfrm>
          <a:prstGeom prst="rect">
            <a:avLst/>
          </a:prstGeom>
        </p:spPr>
      </p:pic>
      <p:pic>
        <p:nvPicPr>
          <p:cNvPr id="2" name="Picture 1"/>
          <p:cNvPicPr>
            <a:picLocks noChangeAspect="1"/>
          </p:cNvPicPr>
          <p:nvPr/>
        </p:nvPicPr>
        <p:blipFill>
          <a:blip r:embed="rId3"/>
          <a:stretch>
            <a:fillRect/>
          </a:stretch>
        </p:blipFill>
        <p:spPr>
          <a:xfrm>
            <a:off x="2578596" y="2292350"/>
            <a:ext cx="3579019" cy="30057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587" y="1232985"/>
            <a:ext cx="2635457" cy="954107"/>
          </a:xfrm>
          <a:prstGeom prst="rect">
            <a:avLst/>
          </a:prstGeom>
          <a:noFill/>
        </p:spPr>
        <p:txBody>
          <a:bodyPr wrap="none" rtlCol="0">
            <a:spAutoFit/>
          </a:bodyPr>
          <a:lstStyle/>
          <a:p>
            <a:r>
              <a:rPr lang="en-US" sz="2000" b="1" dirty="0" err="1" smtClean="0"/>
              <a:t>Biochem</a:t>
            </a:r>
            <a:r>
              <a:rPr lang="en-US" sz="2000" b="1" dirty="0" smtClean="0"/>
              <a:t> 200 </a:t>
            </a:r>
          </a:p>
          <a:p>
            <a:r>
              <a:rPr lang="en-US" dirty="0" smtClean="0"/>
              <a:t>Introductory Biochemistry </a:t>
            </a:r>
          </a:p>
          <a:p>
            <a:r>
              <a:rPr lang="en-US" dirty="0" smtClean="0"/>
              <a:t>(200-500 students)</a:t>
            </a:r>
          </a:p>
        </p:txBody>
      </p:sp>
      <p:pic>
        <p:nvPicPr>
          <p:cNvPr id="4" name="Picture 3"/>
          <p:cNvPicPr>
            <a:picLocks noChangeAspect="1"/>
          </p:cNvPicPr>
          <p:nvPr/>
        </p:nvPicPr>
        <p:blipFill>
          <a:blip r:embed="rId2"/>
          <a:srcRect b="7756"/>
          <a:stretch>
            <a:fillRect/>
          </a:stretch>
        </p:blipFill>
        <p:spPr>
          <a:xfrm>
            <a:off x="507976" y="2891196"/>
            <a:ext cx="2391154" cy="1462470"/>
          </a:xfrm>
          <a:prstGeom prst="rect">
            <a:avLst/>
          </a:prstGeom>
        </p:spPr>
      </p:pic>
      <p:pic>
        <p:nvPicPr>
          <p:cNvPr id="6" name="Picture 5"/>
          <p:cNvPicPr>
            <a:picLocks noChangeAspect="1"/>
          </p:cNvPicPr>
          <p:nvPr/>
        </p:nvPicPr>
        <p:blipFill>
          <a:blip r:embed="rId3"/>
          <a:stretch>
            <a:fillRect/>
          </a:stretch>
        </p:blipFill>
        <p:spPr>
          <a:xfrm>
            <a:off x="6305966" y="2887550"/>
            <a:ext cx="1957340" cy="1466116"/>
          </a:xfrm>
          <a:prstGeom prst="rect">
            <a:avLst/>
          </a:prstGeom>
        </p:spPr>
      </p:pic>
      <p:sp>
        <p:nvSpPr>
          <p:cNvPr id="7" name="TextBox 6"/>
          <p:cNvSpPr txBox="1"/>
          <p:nvPr/>
        </p:nvSpPr>
        <p:spPr>
          <a:xfrm>
            <a:off x="902087" y="4400663"/>
            <a:ext cx="1344689" cy="646331"/>
          </a:xfrm>
          <a:prstGeom prst="rect">
            <a:avLst/>
          </a:prstGeom>
          <a:noFill/>
        </p:spPr>
        <p:txBody>
          <a:bodyPr wrap="none" rtlCol="0">
            <a:spAutoFit/>
          </a:bodyPr>
          <a:lstStyle/>
          <a:p>
            <a:r>
              <a:rPr lang="en-US" dirty="0" smtClean="0"/>
              <a:t>Lectures</a:t>
            </a:r>
          </a:p>
          <a:p>
            <a:r>
              <a:rPr lang="en-US" dirty="0" smtClean="0"/>
              <a:t>assignments</a:t>
            </a:r>
            <a:endParaRPr lang="en-US" dirty="0"/>
          </a:p>
        </p:txBody>
      </p:sp>
      <p:sp>
        <p:nvSpPr>
          <p:cNvPr id="8" name="TextBox 7"/>
          <p:cNvSpPr txBox="1"/>
          <p:nvPr/>
        </p:nvSpPr>
        <p:spPr>
          <a:xfrm>
            <a:off x="6083256" y="4676832"/>
            <a:ext cx="2817373" cy="646331"/>
          </a:xfrm>
          <a:prstGeom prst="rect">
            <a:avLst/>
          </a:prstGeom>
          <a:noFill/>
        </p:spPr>
        <p:txBody>
          <a:bodyPr wrap="none" rtlCol="0">
            <a:spAutoFit/>
          </a:bodyPr>
          <a:lstStyle/>
          <a:p>
            <a:r>
              <a:rPr lang="en-US" dirty="0" smtClean="0"/>
              <a:t>Discussion and presentation </a:t>
            </a:r>
          </a:p>
          <a:p>
            <a:r>
              <a:rPr lang="en-US" dirty="0" smtClean="0"/>
              <a:t>of literature</a:t>
            </a:r>
            <a:endParaRPr lang="en-US" dirty="0"/>
          </a:p>
        </p:txBody>
      </p:sp>
      <p:sp>
        <p:nvSpPr>
          <p:cNvPr id="10" name="TextBox 9"/>
          <p:cNvSpPr txBox="1"/>
          <p:nvPr/>
        </p:nvSpPr>
        <p:spPr>
          <a:xfrm>
            <a:off x="6083256" y="4354497"/>
            <a:ext cx="2710999" cy="369332"/>
          </a:xfrm>
          <a:prstGeom prst="rect">
            <a:avLst/>
          </a:prstGeom>
          <a:noFill/>
        </p:spPr>
        <p:txBody>
          <a:bodyPr wrap="none" rtlCol="0">
            <a:spAutoFit/>
          </a:bodyPr>
          <a:lstStyle/>
          <a:p>
            <a:r>
              <a:rPr lang="en-US" dirty="0" smtClean="0"/>
              <a:t>Read and interpret papers</a:t>
            </a:r>
            <a:endParaRPr lang="en-US" dirty="0"/>
          </a:p>
        </p:txBody>
      </p:sp>
      <p:sp>
        <p:nvSpPr>
          <p:cNvPr id="12" name="TextBox 11"/>
          <p:cNvSpPr txBox="1"/>
          <p:nvPr/>
        </p:nvSpPr>
        <p:spPr>
          <a:xfrm>
            <a:off x="6810444" y="1232985"/>
            <a:ext cx="1877437" cy="954107"/>
          </a:xfrm>
          <a:prstGeom prst="rect">
            <a:avLst/>
          </a:prstGeom>
          <a:noFill/>
        </p:spPr>
        <p:txBody>
          <a:bodyPr wrap="none" rtlCol="0">
            <a:spAutoFit/>
          </a:bodyPr>
          <a:lstStyle/>
          <a:p>
            <a:r>
              <a:rPr lang="en-US" sz="2000" b="1" dirty="0" err="1" smtClean="0"/>
              <a:t>Biochem</a:t>
            </a:r>
            <a:r>
              <a:rPr lang="en-US" sz="2000" b="1" dirty="0" smtClean="0"/>
              <a:t> 630 </a:t>
            </a:r>
          </a:p>
          <a:p>
            <a:r>
              <a:rPr lang="en-US" dirty="0" smtClean="0"/>
              <a:t>Molecular Biology</a:t>
            </a:r>
          </a:p>
          <a:p>
            <a:r>
              <a:rPr lang="en-US" dirty="0" smtClean="0"/>
              <a:t>(3 students)</a:t>
            </a:r>
          </a:p>
        </p:txBody>
      </p:sp>
      <p:sp>
        <p:nvSpPr>
          <p:cNvPr id="13" name="TextBox 12"/>
          <p:cNvSpPr txBox="1"/>
          <p:nvPr/>
        </p:nvSpPr>
        <p:spPr>
          <a:xfrm>
            <a:off x="3688736" y="1232985"/>
            <a:ext cx="1873304" cy="1538883"/>
          </a:xfrm>
          <a:prstGeom prst="rect">
            <a:avLst/>
          </a:prstGeom>
          <a:noFill/>
        </p:spPr>
        <p:txBody>
          <a:bodyPr wrap="none" rtlCol="0">
            <a:spAutoFit/>
          </a:bodyPr>
          <a:lstStyle/>
          <a:p>
            <a:r>
              <a:rPr lang="en-US" sz="2000" b="1" dirty="0" err="1" smtClean="0"/>
              <a:t>Bioch</a:t>
            </a:r>
            <a:r>
              <a:rPr lang="en-US" sz="2000" b="1" dirty="0" smtClean="0"/>
              <a:t> 450/450</a:t>
            </a:r>
          </a:p>
          <a:p>
            <a:r>
              <a:rPr lang="en-US" dirty="0" smtClean="0"/>
              <a:t>Virology</a:t>
            </a:r>
          </a:p>
          <a:p>
            <a:r>
              <a:rPr lang="en-US" sz="2000" b="1" dirty="0" err="1" smtClean="0"/>
              <a:t>Bioch</a:t>
            </a:r>
            <a:r>
              <a:rPr lang="en-US" sz="2000" b="1" dirty="0" smtClean="0"/>
              <a:t> 425/525</a:t>
            </a:r>
          </a:p>
          <a:p>
            <a:r>
              <a:rPr lang="en-US" dirty="0" smtClean="0"/>
              <a:t>Proteomics</a:t>
            </a:r>
          </a:p>
          <a:p>
            <a:r>
              <a:rPr lang="en-US" dirty="0" smtClean="0"/>
              <a:t>(20 – 60 students)</a:t>
            </a:r>
            <a:endParaRPr lang="en-US" dirty="0"/>
          </a:p>
        </p:txBody>
      </p:sp>
      <p:pic>
        <p:nvPicPr>
          <p:cNvPr id="14" name="Picture 13"/>
          <p:cNvPicPr>
            <a:picLocks noChangeAspect="1"/>
          </p:cNvPicPr>
          <p:nvPr/>
        </p:nvPicPr>
        <p:blipFill>
          <a:blip r:embed="rId4"/>
          <a:srcRect l="7300"/>
          <a:stretch>
            <a:fillRect/>
          </a:stretch>
        </p:blipFill>
        <p:spPr>
          <a:xfrm>
            <a:off x="3347044" y="2891196"/>
            <a:ext cx="2330867" cy="1462470"/>
          </a:xfrm>
          <a:prstGeom prst="rect">
            <a:avLst/>
          </a:prstGeom>
        </p:spPr>
      </p:pic>
      <p:sp>
        <p:nvSpPr>
          <p:cNvPr id="15" name="TextBox 14"/>
          <p:cNvSpPr txBox="1"/>
          <p:nvPr/>
        </p:nvSpPr>
        <p:spPr>
          <a:xfrm>
            <a:off x="3132359" y="375334"/>
            <a:ext cx="2717960" cy="646331"/>
          </a:xfrm>
          <a:prstGeom prst="rect">
            <a:avLst/>
          </a:prstGeom>
          <a:noFill/>
        </p:spPr>
        <p:txBody>
          <a:bodyPr wrap="none" rtlCol="0">
            <a:spAutoFit/>
          </a:bodyPr>
          <a:lstStyle/>
          <a:p>
            <a:r>
              <a:rPr lang="en-US" sz="3600" b="1" dirty="0" smtClean="0">
                <a:latin typeface="Chalkboard"/>
                <a:cs typeface="Chalkboard"/>
              </a:rPr>
              <a:t>My Teaching</a:t>
            </a:r>
            <a:endParaRPr lang="en-US" sz="3600" b="1" dirty="0">
              <a:latin typeface="Chalkboard"/>
              <a:cs typeface="Chalkboard"/>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903" y="504410"/>
            <a:ext cx="3781566" cy="646331"/>
          </a:xfrm>
          <a:prstGeom prst="rect">
            <a:avLst/>
          </a:prstGeom>
          <a:noFill/>
        </p:spPr>
        <p:txBody>
          <a:bodyPr wrap="none" rtlCol="0">
            <a:spAutoFit/>
          </a:bodyPr>
          <a:lstStyle/>
          <a:p>
            <a:r>
              <a:rPr lang="en-US" sz="3600" b="1" dirty="0" err="1" smtClean="0">
                <a:latin typeface="Chalkboard"/>
                <a:cs typeface="Chalkboard"/>
              </a:rPr>
              <a:t>Biochem</a:t>
            </a:r>
            <a:r>
              <a:rPr lang="en-US" sz="3600" b="1" dirty="0" smtClean="0">
                <a:latin typeface="Chalkboard"/>
                <a:cs typeface="Chalkboard"/>
              </a:rPr>
              <a:t> 425/525</a:t>
            </a:r>
            <a:endParaRPr lang="en-US" sz="3600" b="1" dirty="0">
              <a:latin typeface="Chalkboard"/>
              <a:cs typeface="Chalkboard"/>
            </a:endParaRPr>
          </a:p>
        </p:txBody>
      </p:sp>
      <p:sp>
        <p:nvSpPr>
          <p:cNvPr id="4" name="TextBox 3"/>
          <p:cNvSpPr txBox="1"/>
          <p:nvPr/>
        </p:nvSpPr>
        <p:spPr>
          <a:xfrm>
            <a:off x="1629954" y="1950960"/>
            <a:ext cx="6133059" cy="769441"/>
          </a:xfrm>
          <a:prstGeom prst="rect">
            <a:avLst/>
          </a:prstGeom>
          <a:noFill/>
        </p:spPr>
        <p:txBody>
          <a:bodyPr wrap="none" rtlCol="0">
            <a:spAutoFit/>
          </a:bodyPr>
          <a:lstStyle/>
          <a:p>
            <a:r>
              <a:rPr lang="en-US" sz="2200" dirty="0" smtClean="0"/>
              <a:t>Large scale study of proteins in cell, their structures, </a:t>
            </a:r>
          </a:p>
          <a:p>
            <a:r>
              <a:rPr lang="en-US" sz="2200" dirty="0" smtClean="0"/>
              <a:t>functions and how they interact with one another.</a:t>
            </a:r>
            <a:endParaRPr lang="en-US" sz="2200" dirty="0"/>
          </a:p>
        </p:txBody>
      </p:sp>
      <p:sp>
        <p:nvSpPr>
          <p:cNvPr id="6" name="TextBox 5"/>
          <p:cNvSpPr txBox="1"/>
          <p:nvPr/>
        </p:nvSpPr>
        <p:spPr>
          <a:xfrm>
            <a:off x="3706366" y="873742"/>
            <a:ext cx="2403222" cy="646331"/>
          </a:xfrm>
          <a:prstGeom prst="rect">
            <a:avLst/>
          </a:prstGeom>
          <a:noFill/>
        </p:spPr>
        <p:txBody>
          <a:bodyPr wrap="none" rtlCol="0">
            <a:spAutoFit/>
          </a:bodyPr>
          <a:lstStyle/>
          <a:p>
            <a:r>
              <a:rPr lang="en-US" sz="3600" b="1" dirty="0" smtClean="0">
                <a:latin typeface="Chalkboard"/>
                <a:cs typeface="Chalkboard"/>
              </a:rPr>
              <a:t>Proteomics</a:t>
            </a:r>
            <a:endParaRPr lang="en-US" sz="3600" b="1" dirty="0">
              <a:latin typeface="Chalkboard"/>
              <a:cs typeface="Chalkboard"/>
            </a:endParaRPr>
          </a:p>
        </p:txBody>
      </p:sp>
      <p:pic>
        <p:nvPicPr>
          <p:cNvPr id="7" name="Picture 6"/>
          <p:cNvPicPr>
            <a:picLocks noChangeAspect="1"/>
          </p:cNvPicPr>
          <p:nvPr/>
        </p:nvPicPr>
        <p:blipFill>
          <a:blip r:embed="rId2"/>
          <a:stretch>
            <a:fillRect/>
          </a:stretch>
        </p:blipFill>
        <p:spPr>
          <a:xfrm>
            <a:off x="758655" y="2944624"/>
            <a:ext cx="1742597" cy="1519932"/>
          </a:xfrm>
          <a:prstGeom prst="rect">
            <a:avLst/>
          </a:prstGeom>
        </p:spPr>
      </p:pic>
      <p:pic>
        <p:nvPicPr>
          <p:cNvPr id="8" name="Picture 7"/>
          <p:cNvPicPr>
            <a:picLocks noChangeAspect="1"/>
          </p:cNvPicPr>
          <p:nvPr/>
        </p:nvPicPr>
        <p:blipFill>
          <a:blip r:embed="rId3"/>
          <a:stretch>
            <a:fillRect/>
          </a:stretch>
        </p:blipFill>
        <p:spPr>
          <a:xfrm>
            <a:off x="3459948" y="2944624"/>
            <a:ext cx="2159691" cy="1729564"/>
          </a:xfrm>
          <a:prstGeom prst="rect">
            <a:avLst/>
          </a:prstGeom>
        </p:spPr>
      </p:pic>
      <p:pic>
        <p:nvPicPr>
          <p:cNvPr id="9" name="Picture 8"/>
          <p:cNvPicPr>
            <a:picLocks noChangeAspect="1"/>
          </p:cNvPicPr>
          <p:nvPr/>
        </p:nvPicPr>
        <p:blipFill>
          <a:blip r:embed="rId4"/>
          <a:stretch>
            <a:fillRect/>
          </a:stretch>
        </p:blipFill>
        <p:spPr>
          <a:xfrm>
            <a:off x="6697469" y="2944624"/>
            <a:ext cx="1504866" cy="1601177"/>
          </a:xfrm>
          <a:prstGeom prst="rect">
            <a:avLst/>
          </a:prstGeom>
        </p:spPr>
      </p:pic>
      <p:sp>
        <p:nvSpPr>
          <p:cNvPr id="10" name="TextBox 9"/>
          <p:cNvSpPr txBox="1"/>
          <p:nvPr/>
        </p:nvSpPr>
        <p:spPr>
          <a:xfrm>
            <a:off x="1562901" y="1520073"/>
            <a:ext cx="6480485" cy="430887"/>
          </a:xfrm>
          <a:prstGeom prst="rect">
            <a:avLst/>
          </a:prstGeom>
          <a:noFill/>
        </p:spPr>
        <p:txBody>
          <a:bodyPr wrap="none" rtlCol="0">
            <a:spAutoFit/>
          </a:bodyPr>
          <a:lstStyle/>
          <a:p>
            <a:r>
              <a:rPr lang="en-US" sz="2200" dirty="0" smtClean="0"/>
              <a:t>About 20 students, mix of graduate and undergraduate</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1220" y="1327150"/>
            <a:ext cx="3243330" cy="3977156"/>
          </a:xfrm>
          <a:prstGeom prst="rect">
            <a:avLst/>
          </a:prstGeom>
        </p:spPr>
      </p:pic>
      <p:sp>
        <p:nvSpPr>
          <p:cNvPr id="3" name="TextBox 2"/>
          <p:cNvSpPr txBox="1"/>
          <p:nvPr/>
        </p:nvSpPr>
        <p:spPr>
          <a:xfrm>
            <a:off x="1795136" y="5402302"/>
            <a:ext cx="5387412" cy="461665"/>
          </a:xfrm>
          <a:prstGeom prst="rect">
            <a:avLst/>
          </a:prstGeom>
          <a:noFill/>
        </p:spPr>
        <p:txBody>
          <a:bodyPr wrap="none" rtlCol="0">
            <a:spAutoFit/>
          </a:bodyPr>
          <a:lstStyle/>
          <a:p>
            <a:r>
              <a:rPr lang="en-US" sz="2400" dirty="0" smtClean="0"/>
              <a:t>Teaching with more than didactic lectures</a:t>
            </a:r>
            <a:endParaRPr lang="en-US" sz="2400" dirty="0"/>
          </a:p>
        </p:txBody>
      </p:sp>
      <p:sp>
        <p:nvSpPr>
          <p:cNvPr id="5" name="TextBox 4"/>
          <p:cNvSpPr txBox="1"/>
          <p:nvPr/>
        </p:nvSpPr>
        <p:spPr>
          <a:xfrm>
            <a:off x="462658" y="292100"/>
            <a:ext cx="8681342" cy="584776"/>
          </a:xfrm>
          <a:prstGeom prst="rect">
            <a:avLst/>
          </a:prstGeom>
          <a:noFill/>
        </p:spPr>
        <p:txBody>
          <a:bodyPr wrap="none" rtlCol="0">
            <a:spAutoFit/>
          </a:bodyPr>
          <a:lstStyle/>
          <a:p>
            <a:r>
              <a:rPr lang="en-US" sz="3200" b="1" dirty="0" smtClean="0">
                <a:latin typeface="Chalkboard"/>
                <a:cs typeface="Chalkboard"/>
              </a:rPr>
              <a:t>Evolving </a:t>
            </a:r>
            <a:r>
              <a:rPr lang="en-US" sz="3200" b="1" dirty="0" err="1" smtClean="0">
                <a:latin typeface="Chalkboard"/>
                <a:cs typeface="Chalkboard"/>
              </a:rPr>
              <a:t>Bioch</a:t>
            </a:r>
            <a:r>
              <a:rPr lang="en-US" sz="3200" b="1" dirty="0" smtClean="0">
                <a:latin typeface="Chalkboard"/>
                <a:cs typeface="Chalkboard"/>
              </a:rPr>
              <a:t> 425 with elements of “flipping”</a:t>
            </a:r>
            <a:endParaRPr lang="en-US" sz="3200" b="1" dirty="0">
              <a:latin typeface="Chalkboard"/>
              <a:cs typeface="Chalkboard"/>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830" y="504410"/>
            <a:ext cx="8547714" cy="646331"/>
          </a:xfrm>
          <a:prstGeom prst="rect">
            <a:avLst/>
          </a:prstGeom>
          <a:noFill/>
        </p:spPr>
        <p:txBody>
          <a:bodyPr wrap="none" rtlCol="0">
            <a:spAutoFit/>
          </a:bodyPr>
          <a:lstStyle/>
          <a:p>
            <a:r>
              <a:rPr lang="en-US" sz="3600" b="1" dirty="0" smtClean="0">
                <a:latin typeface="Chalkboard"/>
                <a:cs typeface="Chalkboard"/>
              </a:rPr>
              <a:t>Create a focus on self-directed learning</a:t>
            </a:r>
            <a:endParaRPr lang="en-US" sz="3600" b="1" dirty="0">
              <a:latin typeface="Chalkboard"/>
              <a:cs typeface="Chalkboard"/>
            </a:endParaRPr>
          </a:p>
        </p:txBody>
      </p:sp>
      <p:pic>
        <p:nvPicPr>
          <p:cNvPr id="5" name="Picture 4"/>
          <p:cNvPicPr>
            <a:picLocks noChangeAspect="1"/>
          </p:cNvPicPr>
          <p:nvPr/>
        </p:nvPicPr>
        <p:blipFill>
          <a:blip r:embed="rId2"/>
          <a:srcRect l="14927" r="13449"/>
          <a:stretch>
            <a:fillRect/>
          </a:stretch>
        </p:blipFill>
        <p:spPr>
          <a:xfrm>
            <a:off x="307830" y="1150741"/>
            <a:ext cx="2046654" cy="2857500"/>
          </a:xfrm>
          <a:prstGeom prst="rect">
            <a:avLst/>
          </a:prstGeom>
        </p:spPr>
      </p:pic>
      <p:sp>
        <p:nvSpPr>
          <p:cNvPr id="6" name="Rectangle 5"/>
          <p:cNvSpPr/>
          <p:nvPr/>
        </p:nvSpPr>
        <p:spPr>
          <a:xfrm>
            <a:off x="2354484" y="1320800"/>
            <a:ext cx="6167216" cy="2246769"/>
          </a:xfrm>
          <a:prstGeom prst="rect">
            <a:avLst/>
          </a:prstGeom>
        </p:spPr>
        <p:txBody>
          <a:bodyPr wrap="square">
            <a:spAutoFit/>
          </a:bodyPr>
          <a:lstStyle/>
          <a:p>
            <a:r>
              <a:rPr lang="en-US" sz="2000" i="1" dirty="0" smtClean="0">
                <a:solidFill>
                  <a:srgbClr val="000000"/>
                </a:solidFill>
                <a:latin typeface="Cambria"/>
                <a:ea typeface="Cambria"/>
                <a:cs typeface="Cambria"/>
              </a:rPr>
              <a:t>“In its broadest meaning, ’self-directed learning’ describes a process by which individuals take the initiative, with or without the assistance, in diagnosing their learning needs, formulating learning goals, identify resources for learning, choosing and implement appropriate learning strategies, and evaluating learning outcomes.” (Knowles, 1975, </a:t>
            </a:r>
            <a:r>
              <a:rPr lang="en-US" sz="2000" i="1" dirty="0" err="1" smtClean="0">
                <a:solidFill>
                  <a:srgbClr val="000000"/>
                </a:solidFill>
                <a:latin typeface="Cambria"/>
                <a:ea typeface="Cambria"/>
                <a:cs typeface="Cambria"/>
              </a:rPr>
              <a:t>p</a:t>
            </a:r>
            <a:r>
              <a:rPr lang="en-US" sz="2000" i="1" dirty="0" smtClean="0">
                <a:solidFill>
                  <a:srgbClr val="000000"/>
                </a:solidFill>
                <a:latin typeface="Cambria"/>
                <a:ea typeface="Cambria"/>
                <a:cs typeface="Cambria"/>
              </a:rPr>
              <a:t>. 18)</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15678" t="7753"/>
          <a:stretch>
            <a:fillRect/>
          </a:stretch>
        </p:blipFill>
        <p:spPr>
          <a:xfrm>
            <a:off x="2768600" y="914854"/>
            <a:ext cx="3438581" cy="2666092"/>
          </a:xfrm>
          <a:prstGeom prst="rect">
            <a:avLst/>
          </a:prstGeom>
        </p:spPr>
      </p:pic>
      <p:sp>
        <p:nvSpPr>
          <p:cNvPr id="3" name="TextBox 2"/>
          <p:cNvSpPr txBox="1"/>
          <p:nvPr/>
        </p:nvSpPr>
        <p:spPr>
          <a:xfrm>
            <a:off x="571500" y="165268"/>
            <a:ext cx="7465721" cy="646331"/>
          </a:xfrm>
          <a:prstGeom prst="rect">
            <a:avLst/>
          </a:prstGeom>
          <a:noFill/>
        </p:spPr>
        <p:txBody>
          <a:bodyPr wrap="none" rtlCol="0">
            <a:spAutoFit/>
          </a:bodyPr>
          <a:lstStyle/>
          <a:p>
            <a:r>
              <a:rPr lang="en-US" sz="3600" b="1" dirty="0" smtClean="0">
                <a:latin typeface="Chalkboard"/>
                <a:cs typeface="Chalkboard"/>
              </a:rPr>
              <a:t>Why employ self-directed learning</a:t>
            </a:r>
            <a:endParaRPr lang="en-US" sz="3600" b="1" dirty="0">
              <a:latin typeface="Chalkboard"/>
              <a:cs typeface="Chalkboard"/>
            </a:endParaRPr>
          </a:p>
        </p:txBody>
      </p:sp>
      <p:sp>
        <p:nvSpPr>
          <p:cNvPr id="4" name="TextBox 3"/>
          <p:cNvSpPr txBox="1"/>
          <p:nvPr/>
        </p:nvSpPr>
        <p:spPr>
          <a:xfrm>
            <a:off x="382241" y="3797300"/>
            <a:ext cx="8761759" cy="1446550"/>
          </a:xfrm>
          <a:prstGeom prst="rect">
            <a:avLst/>
          </a:prstGeom>
          <a:noFill/>
        </p:spPr>
        <p:txBody>
          <a:bodyPr wrap="none" rtlCol="0">
            <a:spAutoFit/>
          </a:bodyPr>
          <a:lstStyle/>
          <a:p>
            <a:pPr>
              <a:buFontTx/>
              <a:buChar char="-"/>
            </a:pPr>
            <a:r>
              <a:rPr lang="en-US" sz="2200" dirty="0" smtClean="0"/>
              <a:t> A valuable way to teach students how to learn.</a:t>
            </a:r>
          </a:p>
          <a:p>
            <a:pPr>
              <a:buFontTx/>
              <a:buChar char="-"/>
            </a:pPr>
            <a:r>
              <a:rPr lang="en-US" sz="2200" dirty="0" smtClean="0"/>
              <a:t> Transferrable learning skills.</a:t>
            </a:r>
          </a:p>
          <a:p>
            <a:r>
              <a:rPr lang="en-US" sz="2200" dirty="0" smtClean="0"/>
              <a:t>- A sense of control over learning results in greater acquisition of materials.</a:t>
            </a:r>
          </a:p>
          <a:p>
            <a:r>
              <a:rPr lang="en-US" sz="2200" dirty="0" smtClean="0"/>
              <a:t>- Allows students to explore the available resources and discover others.</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11775" t="6465" r="11547" b="33241"/>
          <a:stretch>
            <a:fillRect/>
          </a:stretch>
        </p:blipFill>
        <p:spPr>
          <a:xfrm>
            <a:off x="320098" y="1168399"/>
            <a:ext cx="3278829" cy="2247901"/>
          </a:xfrm>
          <a:prstGeom prst="rect">
            <a:avLst/>
          </a:prstGeom>
        </p:spPr>
      </p:pic>
      <p:sp>
        <p:nvSpPr>
          <p:cNvPr id="3" name="TextBox 2"/>
          <p:cNvSpPr txBox="1"/>
          <p:nvPr/>
        </p:nvSpPr>
        <p:spPr>
          <a:xfrm>
            <a:off x="469900" y="354568"/>
            <a:ext cx="8353569" cy="646331"/>
          </a:xfrm>
          <a:prstGeom prst="rect">
            <a:avLst/>
          </a:prstGeom>
          <a:noFill/>
        </p:spPr>
        <p:txBody>
          <a:bodyPr wrap="none" rtlCol="0">
            <a:spAutoFit/>
          </a:bodyPr>
          <a:lstStyle/>
          <a:p>
            <a:pPr algn="ctr"/>
            <a:r>
              <a:rPr lang="en-US" sz="3600" b="1" dirty="0" smtClean="0">
                <a:latin typeface="Chalkboard"/>
                <a:cs typeface="Chalkboard"/>
              </a:rPr>
              <a:t>Self-directed learning provides choices</a:t>
            </a:r>
          </a:p>
        </p:txBody>
      </p:sp>
      <p:sp>
        <p:nvSpPr>
          <p:cNvPr id="4" name="Rectangle 3"/>
          <p:cNvSpPr/>
          <p:nvPr/>
        </p:nvSpPr>
        <p:spPr>
          <a:xfrm>
            <a:off x="3393654" y="3271729"/>
            <a:ext cx="3159839" cy="584776"/>
          </a:xfrm>
          <a:prstGeom prst="rect">
            <a:avLst/>
          </a:prstGeom>
        </p:spPr>
        <p:txBody>
          <a:bodyPr wrap="none">
            <a:spAutoFit/>
          </a:bodyPr>
          <a:lstStyle/>
          <a:p>
            <a:pPr algn="ctr"/>
            <a:r>
              <a:rPr lang="en-US" sz="3200" b="1" dirty="0" smtClean="0">
                <a:latin typeface="Chalkboard"/>
                <a:cs typeface="Chalkboard"/>
              </a:rPr>
              <a:t>and adaptability</a:t>
            </a:r>
            <a:endParaRPr lang="en-US" sz="3200" b="1" dirty="0">
              <a:latin typeface="Chalkboard"/>
              <a:cs typeface="Chalkboard"/>
            </a:endParaRPr>
          </a:p>
        </p:txBody>
      </p:sp>
      <p:sp>
        <p:nvSpPr>
          <p:cNvPr id="5" name="TextBox 4"/>
          <p:cNvSpPr txBox="1"/>
          <p:nvPr/>
        </p:nvSpPr>
        <p:spPr>
          <a:xfrm>
            <a:off x="3685652" y="1168399"/>
            <a:ext cx="5011195" cy="738664"/>
          </a:xfrm>
          <a:prstGeom prst="rect">
            <a:avLst/>
          </a:prstGeom>
          <a:noFill/>
        </p:spPr>
        <p:txBody>
          <a:bodyPr wrap="none" rtlCol="0">
            <a:spAutoFit/>
          </a:bodyPr>
          <a:lstStyle/>
          <a:p>
            <a:r>
              <a:rPr lang="en-US" sz="1400" i="1" dirty="0" smtClean="0"/>
              <a:t>“Everybody is a genius. But if you judge a fish by its ability to climb</a:t>
            </a:r>
          </a:p>
          <a:p>
            <a:r>
              <a:rPr lang="en-US" sz="1400" i="1" dirty="0" smtClean="0"/>
              <a:t>a tree, it will live its whole life believing that it is stupid.”</a:t>
            </a:r>
          </a:p>
          <a:p>
            <a:r>
              <a:rPr lang="en-US" sz="1400" i="1" dirty="0" smtClean="0"/>
              <a:t>- Albert Einstein</a:t>
            </a:r>
            <a:endParaRPr lang="en-US" sz="1400" i="1" dirty="0"/>
          </a:p>
        </p:txBody>
      </p:sp>
      <p:pic>
        <p:nvPicPr>
          <p:cNvPr id="6" name="Picture 5"/>
          <p:cNvPicPr>
            <a:picLocks noChangeAspect="1"/>
          </p:cNvPicPr>
          <p:nvPr/>
        </p:nvPicPr>
        <p:blipFill>
          <a:blip r:embed="rId3"/>
          <a:srcRect t="5870" b="2370"/>
          <a:stretch>
            <a:fillRect/>
          </a:stretch>
        </p:blipFill>
        <p:spPr>
          <a:xfrm>
            <a:off x="469900" y="3830999"/>
            <a:ext cx="3215752" cy="29508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000" contrast="-8000"/>
          </a:blip>
          <a:srcRect l="5528"/>
          <a:stretch>
            <a:fillRect/>
          </a:stretch>
        </p:blipFill>
        <p:spPr bwMode="auto">
          <a:xfrm>
            <a:off x="3315185" y="1594029"/>
            <a:ext cx="2689857" cy="2600936"/>
          </a:xfrm>
          <a:prstGeom prst="rect">
            <a:avLst/>
          </a:prstGeom>
          <a:noFill/>
          <a:ln w="9525">
            <a:noFill/>
            <a:miter lim="800000"/>
            <a:headEnd/>
            <a:tailEnd/>
          </a:ln>
        </p:spPr>
      </p:pic>
      <p:sp>
        <p:nvSpPr>
          <p:cNvPr id="3" name="TextBox 2"/>
          <p:cNvSpPr txBox="1"/>
          <p:nvPr/>
        </p:nvSpPr>
        <p:spPr>
          <a:xfrm>
            <a:off x="1105147" y="393700"/>
            <a:ext cx="6840334" cy="1200329"/>
          </a:xfrm>
          <a:prstGeom prst="rect">
            <a:avLst/>
          </a:prstGeom>
          <a:noFill/>
        </p:spPr>
        <p:txBody>
          <a:bodyPr wrap="none" rtlCol="0">
            <a:spAutoFit/>
          </a:bodyPr>
          <a:lstStyle/>
          <a:p>
            <a:pPr algn="ctr"/>
            <a:r>
              <a:rPr lang="en-US" sz="3600" b="1" dirty="0" smtClean="0">
                <a:latin typeface="Chalkboard"/>
                <a:cs typeface="Chalkboard"/>
              </a:rPr>
              <a:t>Self-directed learning promotes </a:t>
            </a:r>
          </a:p>
          <a:p>
            <a:pPr algn="ctr"/>
            <a:r>
              <a:rPr lang="en-US" sz="3600" b="1" dirty="0" smtClean="0">
                <a:latin typeface="Chalkboard"/>
                <a:cs typeface="Chalkboard"/>
              </a:rPr>
              <a:t>creativity and innovation</a:t>
            </a:r>
            <a:endParaRPr lang="en-US" sz="3600" b="1" dirty="0">
              <a:latin typeface="Chalkboard"/>
              <a:cs typeface="Chalkboard"/>
            </a:endParaRPr>
          </a:p>
        </p:txBody>
      </p:sp>
      <p:sp>
        <p:nvSpPr>
          <p:cNvPr id="4" name="TextBox 3"/>
          <p:cNvSpPr txBox="1"/>
          <p:nvPr/>
        </p:nvSpPr>
        <p:spPr>
          <a:xfrm>
            <a:off x="622547" y="4406900"/>
            <a:ext cx="7911265" cy="1015663"/>
          </a:xfrm>
          <a:prstGeom prst="rect">
            <a:avLst/>
          </a:prstGeom>
          <a:noFill/>
        </p:spPr>
        <p:txBody>
          <a:bodyPr wrap="none" rtlCol="0">
            <a:spAutoFit/>
          </a:bodyPr>
          <a:lstStyle/>
          <a:p>
            <a:r>
              <a:rPr lang="en-US" sz="2000" dirty="0" smtClean="0"/>
              <a:t>Educating students in how to learn creates the ability for life long learning.</a:t>
            </a:r>
          </a:p>
          <a:p>
            <a:r>
              <a:rPr lang="en-US" sz="2000" dirty="0" smtClean="0"/>
              <a:t>This also takes advantage of natural curiosity.</a:t>
            </a:r>
          </a:p>
          <a:p>
            <a:r>
              <a:rPr lang="en-US" sz="2000" dirty="0" smtClean="0"/>
              <a:t>Allows students to exercise their creativity.</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4850" y="254000"/>
            <a:ext cx="5339923" cy="646331"/>
          </a:xfrm>
          <a:prstGeom prst="rect">
            <a:avLst/>
          </a:prstGeom>
          <a:noFill/>
        </p:spPr>
        <p:txBody>
          <a:bodyPr wrap="none" rtlCol="0">
            <a:spAutoFit/>
          </a:bodyPr>
          <a:lstStyle/>
          <a:p>
            <a:r>
              <a:rPr lang="en-US" sz="3600" b="1" dirty="0" smtClean="0">
                <a:latin typeface="Chalkboard"/>
                <a:cs typeface="Chalkboard"/>
              </a:rPr>
              <a:t>The idea factory project</a:t>
            </a:r>
            <a:endParaRPr lang="en-US" sz="3600" b="1" dirty="0">
              <a:latin typeface="Chalkboard"/>
              <a:cs typeface="Chalkboard"/>
            </a:endParaRPr>
          </a:p>
        </p:txBody>
      </p:sp>
      <p:sp>
        <p:nvSpPr>
          <p:cNvPr id="3" name="TextBox 2"/>
          <p:cNvSpPr txBox="1"/>
          <p:nvPr/>
        </p:nvSpPr>
        <p:spPr>
          <a:xfrm>
            <a:off x="2744636" y="900331"/>
            <a:ext cx="4180276" cy="400110"/>
          </a:xfrm>
          <a:prstGeom prst="rect">
            <a:avLst/>
          </a:prstGeom>
          <a:noFill/>
        </p:spPr>
        <p:txBody>
          <a:bodyPr wrap="none" rtlCol="0">
            <a:spAutoFit/>
          </a:bodyPr>
          <a:lstStyle/>
          <a:p>
            <a:r>
              <a:rPr lang="en-US" sz="2000" b="1" dirty="0" smtClean="0"/>
              <a:t>Structured self-directed learning SSDL</a:t>
            </a:r>
            <a:endParaRPr lang="en-US" sz="2000" b="1" dirty="0"/>
          </a:p>
        </p:txBody>
      </p:sp>
      <p:pic>
        <p:nvPicPr>
          <p:cNvPr id="4" name="Picture 3"/>
          <p:cNvPicPr>
            <a:picLocks noChangeAspect="1"/>
          </p:cNvPicPr>
          <p:nvPr/>
        </p:nvPicPr>
        <p:blipFill>
          <a:blip r:embed="rId2"/>
          <a:stretch>
            <a:fillRect/>
          </a:stretch>
        </p:blipFill>
        <p:spPr>
          <a:xfrm>
            <a:off x="800100" y="127000"/>
            <a:ext cx="1238250" cy="1238250"/>
          </a:xfrm>
          <a:prstGeom prst="rect">
            <a:avLst/>
          </a:prstGeom>
        </p:spPr>
      </p:pic>
      <p:sp>
        <p:nvSpPr>
          <p:cNvPr id="11" name="TextBox 10"/>
          <p:cNvSpPr txBox="1"/>
          <p:nvPr/>
        </p:nvSpPr>
        <p:spPr>
          <a:xfrm>
            <a:off x="1405264" y="1520735"/>
            <a:ext cx="7106144" cy="1200329"/>
          </a:xfrm>
          <a:prstGeom prst="rect">
            <a:avLst/>
          </a:prstGeom>
          <a:noFill/>
        </p:spPr>
        <p:txBody>
          <a:bodyPr wrap="none" rtlCol="0">
            <a:spAutoFit/>
          </a:bodyPr>
          <a:lstStyle/>
          <a:p>
            <a:r>
              <a:rPr lang="en-US" dirty="0" smtClean="0"/>
              <a:t>Identify a problem that can be solved or investigated with proteomics.</a:t>
            </a:r>
          </a:p>
          <a:p>
            <a:r>
              <a:rPr lang="en-US" dirty="0" smtClean="0"/>
              <a:t>Present the problem and your solutions to a panel of judges and the class.</a:t>
            </a:r>
          </a:p>
          <a:p>
            <a:r>
              <a:rPr lang="en-US" dirty="0" smtClean="0"/>
              <a:t>Convince the panel  that your problem is worthy of investigation and that</a:t>
            </a:r>
          </a:p>
          <a:p>
            <a:r>
              <a:rPr lang="en-US" dirty="0" smtClean="0"/>
              <a:t>they should fund you to investigate it.</a:t>
            </a:r>
            <a:endParaRPr lang="en-US" dirty="0"/>
          </a:p>
        </p:txBody>
      </p:sp>
      <p:sp>
        <p:nvSpPr>
          <p:cNvPr id="12" name="TextBox 11"/>
          <p:cNvSpPr txBox="1"/>
          <p:nvPr/>
        </p:nvSpPr>
        <p:spPr>
          <a:xfrm>
            <a:off x="427024" y="4889500"/>
            <a:ext cx="7256464" cy="769441"/>
          </a:xfrm>
          <a:prstGeom prst="rect">
            <a:avLst/>
          </a:prstGeom>
          <a:noFill/>
        </p:spPr>
        <p:txBody>
          <a:bodyPr wrap="none" rtlCol="0">
            <a:spAutoFit/>
          </a:bodyPr>
          <a:lstStyle/>
          <a:p>
            <a:r>
              <a:rPr lang="en-US" sz="2400" b="1" dirty="0" smtClean="0"/>
              <a:t>Preparation: </a:t>
            </a:r>
            <a:r>
              <a:rPr lang="en-US" sz="2000" dirty="0" smtClean="0"/>
              <a:t>students are given a lecture and assignment on how</a:t>
            </a:r>
          </a:p>
          <a:p>
            <a:r>
              <a:rPr lang="en-US" sz="2000" dirty="0" smtClean="0"/>
              <a:t>                             to read scientific papers.</a:t>
            </a:r>
            <a:endParaRPr lang="en-US" sz="2000" dirty="0"/>
          </a:p>
        </p:txBody>
      </p:sp>
      <p:pic>
        <p:nvPicPr>
          <p:cNvPr id="16" name="Picture 15"/>
          <p:cNvPicPr>
            <a:picLocks noChangeAspect="1"/>
          </p:cNvPicPr>
          <p:nvPr/>
        </p:nvPicPr>
        <p:blipFill>
          <a:blip r:embed="rId3"/>
          <a:stretch>
            <a:fillRect/>
          </a:stretch>
        </p:blipFill>
        <p:spPr>
          <a:xfrm>
            <a:off x="3292712" y="2743200"/>
            <a:ext cx="2590800" cy="2146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398</TotalTime>
  <Words>685</Words>
  <Application>Microsoft Macintosh PowerPoint</Application>
  <PresentationFormat>On-screen Show (4:3)</PresentationFormat>
  <Paragraphs>103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Biochemistry, UofA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Stuart</dc:creator>
  <cp:lastModifiedBy>Lily</cp:lastModifiedBy>
  <cp:revision>16</cp:revision>
  <dcterms:created xsi:type="dcterms:W3CDTF">2014-08-13T02:10:45Z</dcterms:created>
  <dcterms:modified xsi:type="dcterms:W3CDTF">2015-02-05T22:29:04Z</dcterms:modified>
</cp:coreProperties>
</file>