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handoutMasterIdLst>
    <p:handoutMasterId r:id="rId16"/>
  </p:handoutMasterIdLst>
  <p:sldIdLst>
    <p:sldId id="257" r:id="rId2"/>
    <p:sldId id="270" r:id="rId3"/>
    <p:sldId id="273" r:id="rId4"/>
    <p:sldId id="258" r:id="rId5"/>
    <p:sldId id="265" r:id="rId6"/>
    <p:sldId id="266" r:id="rId7"/>
    <p:sldId id="259" r:id="rId8"/>
    <p:sldId id="260" r:id="rId9"/>
    <p:sldId id="261" r:id="rId10"/>
    <p:sldId id="268" r:id="rId11"/>
    <p:sldId id="262" r:id="rId12"/>
    <p:sldId id="269" r:id="rId13"/>
    <p:sldId id="264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6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heme" Target="theme/theme1.xml"/><Relationship Id="rId4" Type="http://schemas.openxmlformats.org/officeDocument/2006/relationships/slide" Target="slides/slide3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ula:Dropbox:McCalla:SPA%20Analysi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ula:Dropbox:McCalla:SPA%20Analysi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ula:Dropbox:McCalla:SPA%20Analy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noFill/>
          </c:spPr>
          <c:invertIfNegative val="0"/>
          <c:errBars>
            <c:errBarType val="minus"/>
            <c:errValType val="cust"/>
            <c:noEndCap val="0"/>
            <c:plus>
              <c:numRef>
                <c:f>'Individual Resp.'!$S$74:$U$74</c:f>
                <c:numCache>
                  <c:formatCode>General</c:formatCode>
                  <c:ptCount val="3"/>
                  <c:pt idx="0">
                    <c:v>0.4</c:v>
                  </c:pt>
                  <c:pt idx="1">
                    <c:v>1.12</c:v>
                  </c:pt>
                  <c:pt idx="2">
                    <c:v>0.5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</c:errBars>
          <c:cat>
            <c:strRef>
              <c:f>'Individual Resp.'!$S$62:$U$62</c:f>
              <c:strCache>
                <c:ptCount val="3"/>
                <c:pt idx="0">
                  <c:v>Self</c:v>
                </c:pt>
                <c:pt idx="1">
                  <c:v>Peer</c:v>
                </c:pt>
                <c:pt idx="2">
                  <c:v>Observ</c:v>
                </c:pt>
              </c:strCache>
            </c:strRef>
          </c:cat>
          <c:val>
            <c:numRef>
              <c:f>'Individual Resp.'!$S$70:$U$70</c:f>
              <c:numCache>
                <c:formatCode>General</c:formatCode>
                <c:ptCount val="3"/>
                <c:pt idx="0">
                  <c:v>3.6</c:v>
                </c:pt>
                <c:pt idx="1">
                  <c:v>4.0</c:v>
                </c:pt>
                <c:pt idx="2">
                  <c:v>2.75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'Individual Resp.'!$S$62:$U$62</c:f>
              <c:strCache>
                <c:ptCount val="3"/>
                <c:pt idx="0">
                  <c:v>Self</c:v>
                </c:pt>
                <c:pt idx="1">
                  <c:v>Peer</c:v>
                </c:pt>
                <c:pt idx="2">
                  <c:v>Observ</c:v>
                </c:pt>
              </c:strCache>
            </c:strRef>
          </c:cat>
          <c:val>
            <c:numRef>
              <c:f>'Individual Resp.'!$S$71:$U$71</c:f>
              <c:numCache>
                <c:formatCode>General</c:formatCode>
                <c:ptCount val="3"/>
                <c:pt idx="0">
                  <c:v>0.4</c:v>
                </c:pt>
                <c:pt idx="1">
                  <c:v>0.2</c:v>
                </c:pt>
                <c:pt idx="2">
                  <c:v>0.5</c:v>
                </c:pt>
              </c:numCache>
            </c:numRef>
          </c:val>
        </c:ser>
        <c:ser>
          <c:idx val="2"/>
          <c:order val="2"/>
          <c:invertIfNegative val="0"/>
          <c:errBars>
            <c:errBarType val="plus"/>
            <c:errValType val="cust"/>
            <c:noEndCap val="0"/>
            <c:plus>
              <c:numRef>
                <c:f>'Individual Resp.'!$S$75:$U$75</c:f>
                <c:numCache>
                  <c:formatCode>General</c:formatCode>
                  <c:ptCount val="3"/>
                  <c:pt idx="0">
                    <c:v>0.399999999999999</c:v>
                  </c:pt>
                  <c:pt idx="1">
                    <c:v>0.346666666666668</c:v>
                  </c:pt>
                  <c:pt idx="2">
                    <c:v>0.75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</c:errBars>
          <c:cat>
            <c:strRef>
              <c:f>'Individual Resp.'!$S$62:$U$62</c:f>
              <c:strCache>
                <c:ptCount val="3"/>
                <c:pt idx="0">
                  <c:v>Self</c:v>
                </c:pt>
                <c:pt idx="1">
                  <c:v>Peer</c:v>
                </c:pt>
                <c:pt idx="2">
                  <c:v>Observ</c:v>
                </c:pt>
              </c:strCache>
            </c:strRef>
          </c:cat>
          <c:val>
            <c:numRef>
              <c:f>'Individual Resp.'!$S$72:$U$72</c:f>
              <c:numCache>
                <c:formatCode>General</c:formatCode>
                <c:ptCount val="3"/>
                <c:pt idx="0">
                  <c:v>0.4</c:v>
                </c:pt>
                <c:pt idx="1">
                  <c:v>0.119999999999999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9771576"/>
        <c:axId val="509774168"/>
      </c:barChart>
      <c:catAx>
        <c:axId val="389771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09774168"/>
        <c:crosses val="autoZero"/>
        <c:auto val="1"/>
        <c:lblAlgn val="ctr"/>
        <c:lblOffset val="100"/>
        <c:noMultiLvlLbl val="0"/>
      </c:catAx>
      <c:valAx>
        <c:axId val="509774168"/>
        <c:scaling>
          <c:orientation val="minMax"/>
          <c:max val="5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89771576"/>
        <c:crosses val="autoZero"/>
        <c:crossBetween val="between"/>
        <c:majorUnit val="1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noFill/>
          </c:spPr>
          <c:invertIfNegative val="0"/>
          <c:errBars>
            <c:errBarType val="minus"/>
            <c:errValType val="cust"/>
            <c:noEndCap val="0"/>
            <c:plus>
              <c:numRef>
                <c:f>Interpers!$Q$91:$S$91</c:f>
                <c:numCache>
                  <c:formatCode>General</c:formatCode>
                  <c:ptCount val="3"/>
                  <c:pt idx="0">
                    <c:v>1.333333333333333</c:v>
                  </c:pt>
                  <c:pt idx="1">
                    <c:v>1.245833333333333</c:v>
                  </c:pt>
                  <c:pt idx="2">
                    <c:v>1.333333333333333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</c:errBars>
          <c:cat>
            <c:strRef>
              <c:f>Interpers!$Q$79:$S$79</c:f>
              <c:strCache>
                <c:ptCount val="3"/>
                <c:pt idx="0">
                  <c:v>Self</c:v>
                </c:pt>
                <c:pt idx="1">
                  <c:v>Peer</c:v>
                </c:pt>
                <c:pt idx="2">
                  <c:v>Observ</c:v>
                </c:pt>
              </c:strCache>
            </c:strRef>
          </c:cat>
          <c:val>
            <c:numRef>
              <c:f>Interpers!$Q$87:$S$87</c:f>
              <c:numCache>
                <c:formatCode>General</c:formatCode>
                <c:ptCount val="3"/>
                <c:pt idx="0">
                  <c:v>2.666666666666666</c:v>
                </c:pt>
                <c:pt idx="1">
                  <c:v>3.7875</c:v>
                </c:pt>
                <c:pt idx="2">
                  <c:v>2.666666666666666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Interpers!$Q$79:$S$79</c:f>
              <c:strCache>
                <c:ptCount val="3"/>
                <c:pt idx="0">
                  <c:v>Self</c:v>
                </c:pt>
                <c:pt idx="1">
                  <c:v>Peer</c:v>
                </c:pt>
                <c:pt idx="2">
                  <c:v>Observ</c:v>
                </c:pt>
              </c:strCache>
            </c:strRef>
          </c:cat>
          <c:val>
            <c:numRef>
              <c:f>Interpers!$Q$88:$S$88</c:f>
              <c:numCache>
                <c:formatCode>General</c:formatCode>
                <c:ptCount val="3"/>
                <c:pt idx="0">
                  <c:v>0.333333333333333</c:v>
                </c:pt>
                <c:pt idx="1">
                  <c:v>0.268750000000001</c:v>
                </c:pt>
                <c:pt idx="2">
                  <c:v>0.333333333333333</c:v>
                </c:pt>
              </c:numCache>
            </c:numRef>
          </c:val>
        </c:ser>
        <c:ser>
          <c:idx val="2"/>
          <c:order val="2"/>
          <c:invertIfNegative val="0"/>
          <c:errBars>
            <c:errBarType val="plus"/>
            <c:errValType val="cust"/>
            <c:noEndCap val="0"/>
            <c:plus>
              <c:numRef>
                <c:f>Interpers!$Q$92:$S$92</c:f>
                <c:numCache>
                  <c:formatCode>General</c:formatCode>
                  <c:ptCount val="3"/>
                  <c:pt idx="0">
                    <c:v>0.916666666666666</c:v>
                  </c:pt>
                  <c:pt idx="1">
                    <c:v>0.291666666666665</c:v>
                  </c:pt>
                  <c:pt idx="2">
                    <c:v>0.916666666666666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</c:errBars>
          <c:cat>
            <c:strRef>
              <c:f>Interpers!$Q$79:$S$79</c:f>
              <c:strCache>
                <c:ptCount val="3"/>
                <c:pt idx="0">
                  <c:v>Self</c:v>
                </c:pt>
                <c:pt idx="1">
                  <c:v>Peer</c:v>
                </c:pt>
                <c:pt idx="2">
                  <c:v>Observ</c:v>
                </c:pt>
              </c:strCache>
            </c:strRef>
          </c:cat>
          <c:val>
            <c:numRef>
              <c:f>Interpers!$Q$89:$S$89</c:f>
              <c:numCache>
                <c:formatCode>General</c:formatCode>
                <c:ptCount val="3"/>
                <c:pt idx="0">
                  <c:v>0.416666666666667</c:v>
                </c:pt>
                <c:pt idx="1">
                  <c:v>0.152083333333334</c:v>
                </c:pt>
                <c:pt idx="2">
                  <c:v>0.416666666666667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9054728"/>
        <c:axId val="509049816"/>
      </c:barChart>
      <c:catAx>
        <c:axId val="5090547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09049816"/>
        <c:crosses val="autoZero"/>
        <c:auto val="1"/>
        <c:lblAlgn val="ctr"/>
        <c:lblOffset val="100"/>
        <c:noMultiLvlLbl val="0"/>
      </c:catAx>
      <c:valAx>
        <c:axId val="509049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09054728"/>
        <c:crosses val="autoZero"/>
        <c:crossBetween val="between"/>
        <c:majorUnit val="1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noFill/>
          </c:spPr>
          <c:invertIfNegative val="0"/>
          <c:errBars>
            <c:errBarType val="minus"/>
            <c:errValType val="cust"/>
            <c:noEndCap val="0"/>
            <c:plus>
              <c:numRef>
                <c:f>Inquiry!$B$42:$D$42</c:f>
                <c:numCache>
                  <c:formatCode>General</c:formatCode>
                  <c:ptCount val="3"/>
                  <c:pt idx="0">
                    <c:v>1.2</c:v>
                  </c:pt>
                  <c:pt idx="1">
                    <c:v>2.196666666666666</c:v>
                  </c:pt>
                  <c:pt idx="2">
                    <c:v>1.4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</c:errBars>
          <c:cat>
            <c:strRef>
              <c:f>Inquiry!$B$30:$D$30</c:f>
              <c:strCache>
                <c:ptCount val="3"/>
                <c:pt idx="0">
                  <c:v>Self</c:v>
                </c:pt>
                <c:pt idx="1">
                  <c:v>Peer</c:v>
                </c:pt>
                <c:pt idx="2">
                  <c:v>Observ</c:v>
                </c:pt>
              </c:strCache>
            </c:strRef>
          </c:cat>
          <c:val>
            <c:numRef>
              <c:f>Inquiry!$B$38:$D$38</c:f>
              <c:numCache>
                <c:formatCode>0.0</c:formatCode>
                <c:ptCount val="3"/>
                <c:pt idx="0">
                  <c:v>3.0</c:v>
                </c:pt>
                <c:pt idx="1">
                  <c:v>3.43</c:v>
                </c:pt>
                <c:pt idx="2">
                  <c:v>2.8</c:v>
                </c:pt>
              </c:numCache>
            </c:numRef>
          </c:val>
        </c:ser>
        <c:ser>
          <c:idx val="1"/>
          <c:order val="1"/>
          <c:invertIfNegative val="0"/>
          <c:cat>
            <c:strRef>
              <c:f>Inquiry!$B$30:$D$30</c:f>
              <c:strCache>
                <c:ptCount val="3"/>
                <c:pt idx="0">
                  <c:v>Self</c:v>
                </c:pt>
                <c:pt idx="1">
                  <c:v>Peer</c:v>
                </c:pt>
                <c:pt idx="2">
                  <c:v>Observ</c:v>
                </c:pt>
              </c:strCache>
            </c:strRef>
          </c:cat>
          <c:val>
            <c:numRef>
              <c:f>Inquiry!$B$39:$D$39</c:f>
              <c:numCache>
                <c:formatCode>0.0</c:formatCode>
                <c:ptCount val="3"/>
                <c:pt idx="0">
                  <c:v>0.7</c:v>
                </c:pt>
                <c:pt idx="1">
                  <c:v>0.336666666666667</c:v>
                </c:pt>
                <c:pt idx="2">
                  <c:v>0.3</c:v>
                </c:pt>
              </c:numCache>
            </c:numRef>
          </c:val>
        </c:ser>
        <c:ser>
          <c:idx val="2"/>
          <c:order val="2"/>
          <c:invertIfNegative val="0"/>
          <c:errBars>
            <c:errBarType val="plus"/>
            <c:errValType val="cust"/>
            <c:noEndCap val="0"/>
            <c:plus>
              <c:numRef>
                <c:f>Inquiry!$B$43:$D$43</c:f>
                <c:numCache>
                  <c:formatCode>General</c:formatCode>
                  <c:ptCount val="3"/>
                  <c:pt idx="0">
                    <c:v>0.8</c:v>
                  </c:pt>
                  <c:pt idx="1">
                    <c:v>0.385</c:v>
                  </c:pt>
                  <c:pt idx="2">
                    <c:v>0.95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</c:errBars>
          <c:cat>
            <c:strRef>
              <c:f>Inquiry!$B$30:$D$30</c:f>
              <c:strCache>
                <c:ptCount val="3"/>
                <c:pt idx="0">
                  <c:v>Self</c:v>
                </c:pt>
                <c:pt idx="1">
                  <c:v>Peer</c:v>
                </c:pt>
                <c:pt idx="2">
                  <c:v>Observ</c:v>
                </c:pt>
              </c:strCache>
            </c:strRef>
          </c:cat>
          <c:val>
            <c:numRef>
              <c:f>Inquiry!$B$40:$D$40</c:f>
              <c:numCache>
                <c:formatCode>0.0</c:formatCode>
                <c:ptCount val="3"/>
                <c:pt idx="0">
                  <c:v>0.3</c:v>
                </c:pt>
                <c:pt idx="1">
                  <c:v>0.208333333333333</c:v>
                </c:pt>
                <c:pt idx="2">
                  <c:v>0.35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8685352"/>
        <c:axId val="508974440"/>
      </c:barChart>
      <c:catAx>
        <c:axId val="508685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08974440"/>
        <c:crosses val="autoZero"/>
        <c:auto val="1"/>
        <c:lblAlgn val="ctr"/>
        <c:lblOffset val="100"/>
        <c:noMultiLvlLbl val="0"/>
      </c:catAx>
      <c:valAx>
        <c:axId val="508974440"/>
        <c:scaling>
          <c:orientation val="minMax"/>
          <c:max val="5.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08685352"/>
        <c:crosses val="autoZero"/>
        <c:crossBetween val="between"/>
        <c:majorUnit val="1.0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EF4B4-2C2E-D640-AB58-500B4CED943E}" type="datetimeFigureOut">
              <a:rPr lang="en-US" smtClean="0"/>
              <a:t>20/08/14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F2231-4978-9A4E-927F-17ACC43C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61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AB4CD81-F880-9E4A-8BAE-E21ED797B9DF}" type="datetimeFigureOut">
              <a:rPr lang="en-US" smtClean="0"/>
              <a:t>20/08/14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52D646-E01F-A246-B592-A1BB745241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CD81-F880-9E4A-8BAE-E21ED797B9DF}" type="datetimeFigureOut">
              <a:rPr lang="en-US" smtClean="0"/>
              <a:t>20/08/14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2D646-E01F-A246-B592-A1BB74524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AB4CD81-F880-9E4A-8BAE-E21ED797B9DF}" type="datetimeFigureOut">
              <a:rPr lang="en-US" smtClean="0"/>
              <a:t>20/08/14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152D646-E01F-A246-B592-A1BB745241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CD81-F880-9E4A-8BAE-E21ED797B9DF}" type="datetimeFigureOut">
              <a:rPr lang="en-US" smtClean="0"/>
              <a:t>20/08/14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52D646-E01F-A246-B592-A1BB745241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CD81-F880-9E4A-8BAE-E21ED797B9DF}" type="datetimeFigureOut">
              <a:rPr lang="en-US" smtClean="0"/>
              <a:t>20/08/14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152D646-E01F-A246-B592-A1BB7452419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AB4CD81-F880-9E4A-8BAE-E21ED797B9DF}" type="datetimeFigureOut">
              <a:rPr lang="en-US" smtClean="0"/>
              <a:t>20/08/14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152D646-E01F-A246-B592-A1BB7452419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AB4CD81-F880-9E4A-8BAE-E21ED797B9DF}" type="datetimeFigureOut">
              <a:rPr lang="en-US" smtClean="0"/>
              <a:t>20/08/14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152D646-E01F-A246-B592-A1BB7452419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CD81-F880-9E4A-8BAE-E21ED797B9DF}" type="datetimeFigureOut">
              <a:rPr lang="en-US" smtClean="0"/>
              <a:t>20/08/14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52D646-E01F-A246-B592-A1BB74524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CD81-F880-9E4A-8BAE-E21ED797B9DF}" type="datetimeFigureOut">
              <a:rPr lang="en-US" smtClean="0"/>
              <a:t>20/08/14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52D646-E01F-A246-B592-A1BB745241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CD81-F880-9E4A-8BAE-E21ED797B9DF}" type="datetimeFigureOut">
              <a:rPr lang="en-US" smtClean="0"/>
              <a:t>20/08/14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52D646-E01F-A246-B592-A1BB7452419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AB4CD81-F880-9E4A-8BAE-E21ED797B9DF}" type="datetimeFigureOut">
              <a:rPr lang="en-US" smtClean="0"/>
              <a:t>20/08/14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152D646-E01F-A246-B592-A1BB7452419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CA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AB4CD81-F880-9E4A-8BAE-E21ED797B9DF}" type="datetimeFigureOut">
              <a:rPr lang="en-US" smtClean="0"/>
              <a:t>20/08/14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52D646-E01F-A246-B592-A1BB745241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62200" y="2941726"/>
            <a:ext cx="6477000" cy="2925674"/>
          </a:xfrm>
        </p:spPr>
        <p:txBody>
          <a:bodyPr/>
          <a:lstStyle/>
          <a:p>
            <a:pPr algn="r"/>
            <a:r>
              <a:rPr lang="en-CA" dirty="0" smtClean="0"/>
              <a:t>Supporting </a:t>
            </a:r>
            <a:r>
              <a:rPr lang="en-CA" dirty="0"/>
              <a:t>and </a:t>
            </a:r>
            <a:br>
              <a:rPr lang="en-CA" dirty="0"/>
            </a:br>
            <a:r>
              <a:rPr lang="en-CA" dirty="0"/>
              <a:t>Assess Team </a:t>
            </a:r>
            <a:r>
              <a:rPr lang="en-CA" dirty="0" smtClean="0"/>
              <a:t>Skills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dirty="0" smtClean="0"/>
              <a:t>Paula Marentette, </a:t>
            </a:r>
            <a:r>
              <a:rPr lang="en-US" sz="2800" dirty="0" err="1" smtClean="0"/>
              <a:t>Augustana</a:t>
            </a:r>
            <a:r>
              <a:rPr lang="en-US" sz="2800" dirty="0" smtClean="0"/>
              <a:t> Campus, </a:t>
            </a:r>
            <a:r>
              <a:rPr lang="en-US" sz="2800" dirty="0" err="1" smtClean="0"/>
              <a:t>UofA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1736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Individual Skills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5047154"/>
              </p:ext>
            </p:extLst>
          </p:nvPr>
        </p:nvGraphicFramePr>
        <p:xfrm>
          <a:off x="814161" y="1742711"/>
          <a:ext cx="7515678" cy="4626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3163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Interpersonal Skills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3967118"/>
              </p:ext>
            </p:extLst>
          </p:nvPr>
        </p:nvGraphicFramePr>
        <p:xfrm>
          <a:off x="884179" y="1591426"/>
          <a:ext cx="7604670" cy="4824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505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Inquiry Skills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5859841"/>
              </p:ext>
            </p:extLst>
          </p:nvPr>
        </p:nvGraphicFramePr>
        <p:xfrm>
          <a:off x="766535" y="1570029"/>
          <a:ext cx="7610929" cy="5361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1356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McCalla</a:t>
            </a:r>
            <a:r>
              <a:rPr lang="en-US" dirty="0" smtClean="0"/>
              <a:t> Professorship, Office of the Provost</a:t>
            </a:r>
          </a:p>
          <a:p>
            <a:r>
              <a:rPr lang="en-US" dirty="0" smtClean="0"/>
              <a:t>Alison Owens and Laura Friesen</a:t>
            </a:r>
          </a:p>
          <a:p>
            <a:r>
              <a:rPr lang="en-US" dirty="0" err="1" smtClean="0"/>
              <a:t>Augustana</a:t>
            </a:r>
            <a:r>
              <a:rPr lang="en-US" dirty="0" smtClean="0"/>
              <a:t> Faculty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643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363" y="1600199"/>
            <a:ext cx="8595622" cy="5148901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Conference Board of Canada (2000). Employability 2000+. http://</a:t>
            </a:r>
            <a:r>
              <a:rPr lang="en-US" dirty="0" err="1"/>
              <a:t>www.conferenceboard.ca</a:t>
            </a:r>
            <a:r>
              <a:rPr lang="en-US" dirty="0"/>
              <a:t>/topics/education/learning tools/employability-</a:t>
            </a:r>
            <a:r>
              <a:rPr lang="en-US" dirty="0" err="1"/>
              <a:t>skills.aspx</a:t>
            </a:r>
            <a:endParaRPr lang="en-US" dirty="0"/>
          </a:p>
          <a:p>
            <a:r>
              <a:rPr lang="en-US" dirty="0"/>
              <a:t>Hughes, R. L., &amp; Jones, S. K. (2011). Developing and assessing college student teamwork skills. In J. Penn (Ed.), Assessing complex general education student learning outcomes. </a:t>
            </a:r>
            <a:r>
              <a:rPr lang="en-US" i="1" dirty="0"/>
              <a:t>New Directions for Institutional Research</a:t>
            </a:r>
            <a:r>
              <a:rPr lang="en-US" dirty="0"/>
              <a:t>, </a:t>
            </a:r>
            <a:r>
              <a:rPr lang="en-US" i="1" dirty="0"/>
              <a:t>149</a:t>
            </a:r>
            <a:r>
              <a:rPr lang="en-US" dirty="0"/>
              <a:t>. San Francisco, CA: </a:t>
            </a:r>
            <a:r>
              <a:rPr lang="en-US" dirty="0" err="1"/>
              <a:t>Jossey</a:t>
            </a:r>
            <a:r>
              <a:rPr lang="en-US" dirty="0"/>
              <a:t>-Bass. </a:t>
            </a:r>
          </a:p>
          <a:p>
            <a:r>
              <a:rPr lang="en-US" dirty="0" err="1"/>
              <a:t>Loughry</a:t>
            </a:r>
            <a:r>
              <a:rPr lang="en-US" dirty="0"/>
              <a:t>, M.L., </a:t>
            </a:r>
            <a:r>
              <a:rPr lang="en-US" dirty="0" err="1"/>
              <a:t>Ohland</a:t>
            </a:r>
            <a:r>
              <a:rPr lang="en-US" dirty="0"/>
              <a:t>, M. W., &amp; Moore, D. D. (2007). A theory-based assessment of team member effectiveness. </a:t>
            </a:r>
            <a:r>
              <a:rPr lang="en-US" i="1" dirty="0"/>
              <a:t>Educational and Psychological Measurement, 67</a:t>
            </a:r>
            <a:r>
              <a:rPr lang="en-US" dirty="0"/>
              <a:t>, 505-524. </a:t>
            </a:r>
          </a:p>
          <a:p>
            <a:r>
              <a:rPr lang="en-US" dirty="0"/>
              <a:t>Marentette, P., Owens, A., &amp; Friesen, L. (2013, May 23). Improving teamwork: The team skills framework. Poster presented at the Association for Psychological Science-Society for the Teaching of Psychology Teaching Institute, Washington, DC.</a:t>
            </a:r>
          </a:p>
          <a:p>
            <a:r>
              <a:rPr lang="en-CA" dirty="0" err="1"/>
              <a:t>Michaelsen</a:t>
            </a:r>
            <a:r>
              <a:rPr lang="en-CA" dirty="0"/>
              <a:t>, L. K., Knight, A. B., &amp; Fink, L. D. (2004). </a:t>
            </a:r>
            <a:r>
              <a:rPr lang="en-CA" i="1" dirty="0"/>
              <a:t>Team-based learning: A transformative use of small groups in college teaching</a:t>
            </a:r>
            <a:r>
              <a:rPr lang="en-CA" dirty="0"/>
              <a:t>. Sterling, VA: Stylus Publishing.</a:t>
            </a:r>
            <a:endParaRPr lang="en-US" dirty="0"/>
          </a:p>
          <a:p>
            <a:r>
              <a:rPr lang="en-CA" dirty="0"/>
              <a:t>Rhodes, T. L. (Ed.). (2010). Teamwork VALUE rubric. In </a:t>
            </a:r>
            <a:r>
              <a:rPr lang="en-CA" i="1" dirty="0"/>
              <a:t>Assessing outcomes and improving achievement: Tips and tools for using rubrics</a:t>
            </a:r>
            <a:r>
              <a:rPr lang="en-CA" dirty="0"/>
              <a:t>. Washington, DC: Association of American Colleges and Universities.</a:t>
            </a:r>
            <a:endParaRPr lang="en-US" dirty="0"/>
          </a:p>
          <a:p>
            <a:r>
              <a:rPr lang="en-CA" dirty="0"/>
              <a:t>Sweet, M. &amp; </a:t>
            </a:r>
            <a:r>
              <a:rPr lang="en-CA" dirty="0" err="1"/>
              <a:t>Michaelsen</a:t>
            </a:r>
            <a:r>
              <a:rPr lang="en-CA" dirty="0"/>
              <a:t>, L. K. (2012). </a:t>
            </a:r>
            <a:r>
              <a:rPr lang="en-CA" i="1" dirty="0"/>
              <a:t>Team-based learning in the social sciences and humanities</a:t>
            </a:r>
            <a:r>
              <a:rPr lang="en-CA" dirty="0"/>
              <a:t>. Sterling, VA: Stylus Publishing.</a:t>
            </a:r>
            <a:endParaRPr lang="en-US" dirty="0"/>
          </a:p>
          <a:p>
            <a:r>
              <a:rPr lang="en-CA" dirty="0" err="1"/>
              <a:t>Walvoord</a:t>
            </a:r>
            <a:r>
              <a:rPr lang="en-CA" dirty="0"/>
              <a:t>, B., &amp; Anderson, V. J. (2010). </a:t>
            </a:r>
            <a:r>
              <a:rPr lang="en-CA" i="1" dirty="0"/>
              <a:t>Effective grading: A tool for learning and assessment in college</a:t>
            </a:r>
            <a:r>
              <a:rPr lang="en-CA" dirty="0"/>
              <a:t>, 2</a:t>
            </a:r>
            <a:r>
              <a:rPr lang="en-CA" baseline="30000" dirty="0"/>
              <a:t>nd</a:t>
            </a:r>
            <a:r>
              <a:rPr lang="en-CA" dirty="0"/>
              <a:t> ed. San Francisco, CA: </a:t>
            </a:r>
            <a:r>
              <a:rPr lang="en-CA" dirty="0" err="1"/>
              <a:t>Jossey</a:t>
            </a:r>
            <a:r>
              <a:rPr lang="en-CA" dirty="0"/>
              <a:t>-Bass.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785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Operant Conditioning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50948896"/>
              </p:ext>
            </p:extLst>
          </p:nvPr>
        </p:nvGraphicFramePr>
        <p:xfrm>
          <a:off x="612775" y="1600200"/>
          <a:ext cx="8153400" cy="3688079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004529"/>
                <a:gridCol w="3003826"/>
                <a:gridCol w="3145045"/>
              </a:tblGrid>
              <a:tr h="773233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pleasant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unpleasant</a:t>
                      </a:r>
                    </a:p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47451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positive</a:t>
                      </a:r>
                      <a:r>
                        <a:rPr lang="en-US" sz="2800" b="1" baseline="0" dirty="0" smtClean="0"/>
                        <a:t>:</a:t>
                      </a:r>
                    </a:p>
                    <a:p>
                      <a:r>
                        <a:rPr lang="en-US" sz="2800" b="1" baseline="0" dirty="0" smtClean="0"/>
                        <a:t>adding something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positive reinforcement</a:t>
                      </a:r>
                    </a:p>
                    <a:p>
                      <a:r>
                        <a:rPr lang="en-US" sz="2800" dirty="0" smtClean="0"/>
                        <a:t>(giving praise)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positive</a:t>
                      </a:r>
                      <a:r>
                        <a:rPr lang="en-US" sz="2800" baseline="0" dirty="0" smtClean="0"/>
                        <a:t> </a:t>
                      </a:r>
                    </a:p>
                    <a:p>
                      <a:r>
                        <a:rPr lang="en-US" sz="2800" baseline="0" dirty="0" smtClean="0"/>
                        <a:t>punishment</a:t>
                      </a:r>
                    </a:p>
                    <a:p>
                      <a:r>
                        <a:rPr lang="en-US" sz="2800" baseline="0" dirty="0" smtClean="0"/>
                        <a:t>(spanking)</a:t>
                      </a:r>
                      <a:endParaRPr lang="en-US" sz="2800" dirty="0"/>
                    </a:p>
                  </a:txBody>
                  <a:tcPr/>
                </a:tc>
              </a:tr>
              <a:tr h="1247451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negative</a:t>
                      </a:r>
                      <a:r>
                        <a:rPr lang="en-US" sz="2800" b="1" baseline="0" dirty="0" smtClean="0"/>
                        <a:t>: removing something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negative</a:t>
                      </a:r>
                      <a:r>
                        <a:rPr lang="en-US" sz="2800" baseline="0" dirty="0" smtClean="0"/>
                        <a:t> punishment</a:t>
                      </a:r>
                    </a:p>
                    <a:p>
                      <a:r>
                        <a:rPr lang="en-US" sz="2800" baseline="0" dirty="0" smtClean="0"/>
                        <a:t>(grounding)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negative reinforcement</a:t>
                      </a:r>
                    </a:p>
                    <a:p>
                      <a:r>
                        <a:rPr lang="en-US" sz="2800" dirty="0" smtClean="0"/>
                        <a:t>(avoiding nagging)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Up Arrow 4"/>
          <p:cNvSpPr/>
          <p:nvPr/>
        </p:nvSpPr>
        <p:spPr>
          <a:xfrm>
            <a:off x="4850387" y="2838174"/>
            <a:ext cx="585304" cy="905565"/>
          </a:xfrm>
          <a:prstGeom prst="upArrow">
            <a:avLst/>
          </a:prstGeom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7794487" y="4117009"/>
            <a:ext cx="585304" cy="772491"/>
          </a:xfrm>
          <a:prstGeom prst="upArrow">
            <a:avLst/>
          </a:prstGeom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 rot="10800000">
            <a:off x="7802861" y="2838174"/>
            <a:ext cx="585304" cy="905565"/>
          </a:xfrm>
          <a:prstGeom prst="upArrow">
            <a:avLst/>
          </a:prstGeom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 rot="10800000">
            <a:off x="4839803" y="4260574"/>
            <a:ext cx="585304" cy="905565"/>
          </a:xfrm>
          <a:prstGeom prst="upArrow">
            <a:avLst/>
          </a:prstGeom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2648" y="563015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Reinforcement ALWAYS increases behaviour. </a:t>
            </a:r>
            <a:br>
              <a:rPr lang="en-US" sz="3200" dirty="0" smtClean="0"/>
            </a:br>
            <a:r>
              <a:rPr lang="en-US" sz="3200" dirty="0" smtClean="0"/>
              <a:t>Punishment ALWAYS decreases behaviour.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1155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Operant Conditioning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10360257"/>
              </p:ext>
            </p:extLst>
          </p:nvPr>
        </p:nvGraphicFramePr>
        <p:xfrm>
          <a:off x="612775" y="1600200"/>
          <a:ext cx="8153400" cy="3688079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004529"/>
                <a:gridCol w="3003826"/>
                <a:gridCol w="3145045"/>
              </a:tblGrid>
              <a:tr h="773233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pleasant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unpleasant</a:t>
                      </a:r>
                    </a:p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47451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positive</a:t>
                      </a:r>
                      <a:r>
                        <a:rPr lang="en-US" sz="2800" b="1" baseline="0" dirty="0" smtClean="0"/>
                        <a:t>:</a:t>
                      </a:r>
                    </a:p>
                    <a:p>
                      <a:r>
                        <a:rPr lang="en-US" sz="2800" b="1" baseline="0" dirty="0" smtClean="0"/>
                        <a:t>adding something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positive reinforcement</a:t>
                      </a:r>
                    </a:p>
                    <a:p>
                      <a:r>
                        <a:rPr lang="en-US" sz="2800" dirty="0" smtClean="0"/>
                        <a:t>(giving praise)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positive</a:t>
                      </a:r>
                      <a:r>
                        <a:rPr lang="en-US" sz="2800" baseline="0" dirty="0" smtClean="0"/>
                        <a:t> </a:t>
                      </a:r>
                    </a:p>
                    <a:p>
                      <a:r>
                        <a:rPr lang="en-US" sz="2800" baseline="0" dirty="0" smtClean="0"/>
                        <a:t>punishment</a:t>
                      </a:r>
                    </a:p>
                    <a:p>
                      <a:r>
                        <a:rPr lang="en-US" sz="2800" baseline="0" dirty="0" smtClean="0"/>
                        <a:t>(spanking)</a:t>
                      </a:r>
                      <a:endParaRPr lang="en-US" sz="2800" dirty="0"/>
                    </a:p>
                  </a:txBody>
                  <a:tcPr/>
                </a:tc>
              </a:tr>
              <a:tr h="1247451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negative</a:t>
                      </a:r>
                      <a:r>
                        <a:rPr lang="en-US" sz="2800" b="1" baseline="0" dirty="0" smtClean="0"/>
                        <a:t>: removing something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negative</a:t>
                      </a:r>
                      <a:r>
                        <a:rPr lang="en-US" sz="2800" baseline="0" dirty="0" smtClean="0"/>
                        <a:t> punishment</a:t>
                      </a:r>
                    </a:p>
                    <a:p>
                      <a:r>
                        <a:rPr lang="en-US" sz="2800" baseline="0" dirty="0" smtClean="0"/>
                        <a:t>(grounding)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negative reinforcement</a:t>
                      </a:r>
                    </a:p>
                    <a:p>
                      <a:r>
                        <a:rPr lang="en-US" sz="2800" dirty="0" smtClean="0"/>
                        <a:t>(avoiding nagging)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Up Arrow 4"/>
          <p:cNvSpPr/>
          <p:nvPr/>
        </p:nvSpPr>
        <p:spPr>
          <a:xfrm>
            <a:off x="4850387" y="2838174"/>
            <a:ext cx="585304" cy="905565"/>
          </a:xfrm>
          <a:prstGeom prst="upArrow">
            <a:avLst/>
          </a:prstGeom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7794487" y="4117009"/>
            <a:ext cx="585304" cy="772491"/>
          </a:xfrm>
          <a:prstGeom prst="upArrow">
            <a:avLst/>
          </a:prstGeom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 rot="10800000">
            <a:off x="7802861" y="2838174"/>
            <a:ext cx="585304" cy="905565"/>
          </a:xfrm>
          <a:prstGeom prst="upArrow">
            <a:avLst/>
          </a:prstGeom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 rot="10800000">
            <a:off x="4839803" y="4260574"/>
            <a:ext cx="585304" cy="905565"/>
          </a:xfrm>
          <a:prstGeom prst="upArrow">
            <a:avLst/>
          </a:prstGeom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2902" y="5450234"/>
            <a:ext cx="81532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3600" dirty="0" smtClean="0"/>
              <a:t>wrecking your car due to </a:t>
            </a:r>
            <a:r>
              <a:rPr lang="en-US" sz="3600" dirty="0" smtClean="0">
                <a:solidFill>
                  <a:schemeClr val="tx2"/>
                </a:solidFill>
              </a:rPr>
              <a:t>speeding</a:t>
            </a:r>
            <a:r>
              <a:rPr lang="en-US" sz="3600" dirty="0" smtClean="0"/>
              <a:t>?</a:t>
            </a:r>
          </a:p>
          <a:p>
            <a:pPr marL="342900" indent="-342900">
              <a:buFont typeface="Arial"/>
              <a:buChar char="•"/>
            </a:pPr>
            <a:r>
              <a:rPr lang="en-US" sz="3600" dirty="0" smtClean="0">
                <a:solidFill>
                  <a:srgbClr val="775F55"/>
                </a:solidFill>
              </a:rPr>
              <a:t>scratching</a:t>
            </a:r>
            <a:r>
              <a:rPr lang="en-US" sz="3600" dirty="0" smtClean="0"/>
              <a:t> a mosquito bite for itch relief?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5817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/>
          <p:cNvGrpSpPr/>
          <p:nvPr/>
        </p:nvGrpSpPr>
        <p:grpSpPr>
          <a:xfrm>
            <a:off x="6888962" y="3573378"/>
            <a:ext cx="418012" cy="1478901"/>
            <a:chOff x="771713" y="2170126"/>
            <a:chExt cx="418012" cy="1478901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72" name="Block Arc 71"/>
            <p:cNvSpPr/>
            <p:nvPr/>
          </p:nvSpPr>
          <p:spPr>
            <a:xfrm>
              <a:off x="771713" y="2572001"/>
              <a:ext cx="418012" cy="1077026"/>
            </a:xfrm>
            <a:prstGeom prst="blockArc">
              <a:avLst/>
            </a:pr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787791" y="2170126"/>
              <a:ext cx="401934" cy="401875"/>
            </a:xfrm>
            <a:prstGeom prst="ellipse">
              <a:avLst/>
            </a:pr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000060" y="1494349"/>
            <a:ext cx="418012" cy="1478901"/>
            <a:chOff x="771713" y="2170126"/>
            <a:chExt cx="418012" cy="1478901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69" name="Block Arc 68"/>
            <p:cNvSpPr/>
            <p:nvPr/>
          </p:nvSpPr>
          <p:spPr>
            <a:xfrm>
              <a:off x="771713" y="2572001"/>
              <a:ext cx="418012" cy="1077026"/>
            </a:xfrm>
            <a:prstGeom prst="blockArc">
              <a:avLst/>
            </a:pr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787791" y="2170126"/>
              <a:ext cx="401934" cy="401875"/>
            </a:xfrm>
            <a:prstGeom prst="ellipse">
              <a:avLst/>
            </a:pr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Based Learning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74054" y="1960524"/>
            <a:ext cx="418012" cy="1478901"/>
            <a:chOff x="771713" y="2170126"/>
            <a:chExt cx="418012" cy="1478901"/>
          </a:xfrm>
        </p:grpSpPr>
        <p:sp>
          <p:nvSpPr>
            <p:cNvPr id="4" name="Block Arc 3"/>
            <p:cNvSpPr/>
            <p:nvPr/>
          </p:nvSpPr>
          <p:spPr>
            <a:xfrm>
              <a:off x="771713" y="2572001"/>
              <a:ext cx="418012" cy="1077026"/>
            </a:xfrm>
            <a:prstGeom prst="blockArc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787791" y="2170126"/>
              <a:ext cx="401934" cy="4018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286773" y="1960524"/>
            <a:ext cx="1463042" cy="2089752"/>
            <a:chOff x="4628940" y="1583075"/>
            <a:chExt cx="1463042" cy="2089752"/>
          </a:xfrm>
        </p:grpSpPr>
        <p:grpSp>
          <p:nvGrpSpPr>
            <p:cNvPr id="19" name="Group 18"/>
            <p:cNvGrpSpPr/>
            <p:nvPr/>
          </p:nvGrpSpPr>
          <p:grpSpPr>
            <a:xfrm>
              <a:off x="4837946" y="1583075"/>
              <a:ext cx="418012" cy="1478901"/>
              <a:chOff x="771713" y="2170126"/>
              <a:chExt cx="418012" cy="1478901"/>
            </a:xfrm>
          </p:grpSpPr>
          <p:sp>
            <p:nvSpPr>
              <p:cNvPr id="20" name="Block Arc 19"/>
              <p:cNvSpPr/>
              <p:nvPr/>
            </p:nvSpPr>
            <p:spPr>
              <a:xfrm>
                <a:off x="771713" y="2572001"/>
                <a:ext cx="418012" cy="1077026"/>
              </a:xfrm>
              <a:prstGeom prst="blockArc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787791" y="2170126"/>
                <a:ext cx="401934" cy="4018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673970" y="1583075"/>
              <a:ext cx="418012" cy="1478901"/>
              <a:chOff x="771713" y="2170126"/>
              <a:chExt cx="418012" cy="1478901"/>
            </a:xfrm>
          </p:grpSpPr>
          <p:sp>
            <p:nvSpPr>
              <p:cNvPr id="8" name="Block Arc 7"/>
              <p:cNvSpPr/>
              <p:nvPr/>
            </p:nvSpPr>
            <p:spPr>
              <a:xfrm>
                <a:off x="771713" y="2572001"/>
                <a:ext cx="418012" cy="1077026"/>
              </a:xfrm>
              <a:prstGeom prst="blockArc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787791" y="2170126"/>
                <a:ext cx="401934" cy="4018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4628940" y="2193926"/>
              <a:ext cx="418012" cy="1478901"/>
              <a:chOff x="771713" y="2170126"/>
              <a:chExt cx="418012" cy="1478901"/>
            </a:xfrm>
          </p:grpSpPr>
          <p:sp>
            <p:nvSpPr>
              <p:cNvPr id="11" name="Block Arc 10"/>
              <p:cNvSpPr/>
              <p:nvPr/>
            </p:nvSpPr>
            <p:spPr>
              <a:xfrm>
                <a:off x="771713" y="2572001"/>
                <a:ext cx="418012" cy="1077026"/>
              </a:xfrm>
              <a:prstGeom prst="blockArc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787791" y="2170126"/>
                <a:ext cx="401934" cy="4018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5464964" y="2137350"/>
              <a:ext cx="418012" cy="1478901"/>
              <a:chOff x="771713" y="2170126"/>
              <a:chExt cx="418012" cy="1478901"/>
            </a:xfrm>
          </p:grpSpPr>
          <p:sp>
            <p:nvSpPr>
              <p:cNvPr id="14" name="Block Arc 13"/>
              <p:cNvSpPr/>
              <p:nvPr/>
            </p:nvSpPr>
            <p:spPr>
              <a:xfrm>
                <a:off x="771713" y="2572001"/>
                <a:ext cx="418012" cy="1077026"/>
              </a:xfrm>
              <a:prstGeom prst="blockArc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787791" y="2170126"/>
                <a:ext cx="401934" cy="4018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5063030" y="1960524"/>
              <a:ext cx="418012" cy="1478901"/>
              <a:chOff x="771713" y="2170126"/>
              <a:chExt cx="418012" cy="1478901"/>
            </a:xfrm>
          </p:grpSpPr>
          <p:sp>
            <p:nvSpPr>
              <p:cNvPr id="17" name="Block Arc 16"/>
              <p:cNvSpPr/>
              <p:nvPr/>
            </p:nvSpPr>
            <p:spPr>
              <a:xfrm>
                <a:off x="771713" y="2572001"/>
                <a:ext cx="418012" cy="1077026"/>
              </a:xfrm>
              <a:prstGeom prst="blockArc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787791" y="2170126"/>
                <a:ext cx="401934" cy="4018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1521326" y="2058157"/>
            <a:ext cx="1752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individual quiz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7021319" y="2210557"/>
            <a:ext cx="1752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team</a:t>
            </a:r>
          </a:p>
          <a:p>
            <a:r>
              <a:rPr lang="en-US" sz="2800" dirty="0" smtClean="0"/>
              <a:t>quiz</a:t>
            </a:r>
            <a:endParaRPr lang="en-US" sz="28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556042" y="4443801"/>
            <a:ext cx="418012" cy="1478901"/>
            <a:chOff x="771713" y="2170126"/>
            <a:chExt cx="418012" cy="1478901"/>
          </a:xfrm>
        </p:grpSpPr>
        <p:sp>
          <p:nvSpPr>
            <p:cNvPr id="29" name="Block Arc 28"/>
            <p:cNvSpPr/>
            <p:nvPr/>
          </p:nvSpPr>
          <p:spPr>
            <a:xfrm>
              <a:off x="771713" y="2572001"/>
              <a:ext cx="418012" cy="1077026"/>
            </a:xfrm>
            <a:prstGeom prst="blockArc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787791" y="2170126"/>
              <a:ext cx="401934" cy="40187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810716" y="4228796"/>
            <a:ext cx="1463042" cy="2089752"/>
            <a:chOff x="4628940" y="1583075"/>
            <a:chExt cx="1463042" cy="2089752"/>
          </a:xfrm>
        </p:grpSpPr>
        <p:grpSp>
          <p:nvGrpSpPr>
            <p:cNvPr id="32" name="Group 31"/>
            <p:cNvGrpSpPr/>
            <p:nvPr/>
          </p:nvGrpSpPr>
          <p:grpSpPr>
            <a:xfrm>
              <a:off x="4837946" y="1583075"/>
              <a:ext cx="418012" cy="1478901"/>
              <a:chOff x="771713" y="2170126"/>
              <a:chExt cx="418012" cy="1478901"/>
            </a:xfrm>
          </p:grpSpPr>
          <p:sp>
            <p:nvSpPr>
              <p:cNvPr id="45" name="Block Arc 44"/>
              <p:cNvSpPr/>
              <p:nvPr/>
            </p:nvSpPr>
            <p:spPr>
              <a:xfrm>
                <a:off x="771713" y="2572001"/>
                <a:ext cx="418012" cy="1077026"/>
              </a:xfrm>
              <a:prstGeom prst="blockArc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787791" y="2170126"/>
                <a:ext cx="401934" cy="4018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5673970" y="1583075"/>
              <a:ext cx="418012" cy="1478901"/>
              <a:chOff x="771713" y="2170126"/>
              <a:chExt cx="418012" cy="1478901"/>
            </a:xfrm>
          </p:grpSpPr>
          <p:sp>
            <p:nvSpPr>
              <p:cNvPr id="43" name="Block Arc 42"/>
              <p:cNvSpPr/>
              <p:nvPr/>
            </p:nvSpPr>
            <p:spPr>
              <a:xfrm>
                <a:off x="771713" y="2572001"/>
                <a:ext cx="418012" cy="1077026"/>
              </a:xfrm>
              <a:prstGeom prst="blockArc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787791" y="2170126"/>
                <a:ext cx="401934" cy="4018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4628940" y="2193926"/>
              <a:ext cx="418012" cy="1478901"/>
              <a:chOff x="771713" y="2170126"/>
              <a:chExt cx="418012" cy="1478901"/>
            </a:xfrm>
          </p:grpSpPr>
          <p:sp>
            <p:nvSpPr>
              <p:cNvPr id="41" name="Block Arc 40"/>
              <p:cNvSpPr/>
              <p:nvPr/>
            </p:nvSpPr>
            <p:spPr>
              <a:xfrm>
                <a:off x="771713" y="2572001"/>
                <a:ext cx="418012" cy="1077026"/>
              </a:xfrm>
              <a:prstGeom prst="blockArc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787791" y="2170126"/>
                <a:ext cx="401934" cy="4018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5464964" y="2137350"/>
              <a:ext cx="418012" cy="1478901"/>
              <a:chOff x="771713" y="2170126"/>
              <a:chExt cx="418012" cy="1478901"/>
            </a:xfrm>
          </p:grpSpPr>
          <p:sp>
            <p:nvSpPr>
              <p:cNvPr id="39" name="Block Arc 38"/>
              <p:cNvSpPr/>
              <p:nvPr/>
            </p:nvSpPr>
            <p:spPr>
              <a:xfrm>
                <a:off x="771713" y="2572001"/>
                <a:ext cx="418012" cy="1077026"/>
              </a:xfrm>
              <a:prstGeom prst="blockArc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787791" y="2170126"/>
                <a:ext cx="401934" cy="4018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5063030" y="1960524"/>
              <a:ext cx="418012" cy="1478901"/>
              <a:chOff x="771713" y="2170126"/>
              <a:chExt cx="418012" cy="1478901"/>
            </a:xfrm>
          </p:grpSpPr>
          <p:sp>
            <p:nvSpPr>
              <p:cNvPr id="37" name="Block Arc 36"/>
              <p:cNvSpPr/>
              <p:nvPr/>
            </p:nvSpPr>
            <p:spPr>
              <a:xfrm>
                <a:off x="771713" y="2572001"/>
                <a:ext cx="418012" cy="1077026"/>
              </a:xfrm>
              <a:prstGeom prst="blockArc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787791" y="2170126"/>
                <a:ext cx="401934" cy="4018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7" name="TextBox 46"/>
          <p:cNvSpPr txBox="1"/>
          <p:nvPr/>
        </p:nvSpPr>
        <p:spPr>
          <a:xfrm>
            <a:off x="149310" y="6000362"/>
            <a:ext cx="4158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lecture on complex concepts</a:t>
            </a:r>
            <a:endParaRPr lang="en-US" sz="28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5391276" y="4202676"/>
            <a:ext cx="1463042" cy="2089752"/>
            <a:chOff x="4628940" y="1583075"/>
            <a:chExt cx="1463042" cy="2089752"/>
          </a:xfrm>
        </p:grpSpPr>
        <p:grpSp>
          <p:nvGrpSpPr>
            <p:cNvPr id="49" name="Group 48"/>
            <p:cNvGrpSpPr/>
            <p:nvPr/>
          </p:nvGrpSpPr>
          <p:grpSpPr>
            <a:xfrm>
              <a:off x="4837946" y="1583075"/>
              <a:ext cx="418012" cy="1478901"/>
              <a:chOff x="771713" y="2170126"/>
              <a:chExt cx="418012" cy="1478901"/>
            </a:xfrm>
          </p:grpSpPr>
          <p:sp>
            <p:nvSpPr>
              <p:cNvPr id="62" name="Block Arc 61"/>
              <p:cNvSpPr/>
              <p:nvPr/>
            </p:nvSpPr>
            <p:spPr>
              <a:xfrm>
                <a:off x="771713" y="2572001"/>
                <a:ext cx="418012" cy="1077026"/>
              </a:xfrm>
              <a:prstGeom prst="blockArc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787791" y="2170126"/>
                <a:ext cx="401934" cy="4018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5673970" y="1583075"/>
              <a:ext cx="418012" cy="1478901"/>
              <a:chOff x="771713" y="2170126"/>
              <a:chExt cx="418012" cy="1478901"/>
            </a:xfrm>
          </p:grpSpPr>
          <p:sp>
            <p:nvSpPr>
              <p:cNvPr id="60" name="Block Arc 59"/>
              <p:cNvSpPr/>
              <p:nvPr/>
            </p:nvSpPr>
            <p:spPr>
              <a:xfrm>
                <a:off x="771713" y="2572001"/>
                <a:ext cx="418012" cy="1077026"/>
              </a:xfrm>
              <a:prstGeom prst="blockArc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787791" y="2170126"/>
                <a:ext cx="401934" cy="4018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4628940" y="2193926"/>
              <a:ext cx="418012" cy="1478901"/>
              <a:chOff x="771713" y="2170126"/>
              <a:chExt cx="418012" cy="1478901"/>
            </a:xfrm>
          </p:grpSpPr>
          <p:sp>
            <p:nvSpPr>
              <p:cNvPr id="58" name="Block Arc 57"/>
              <p:cNvSpPr/>
              <p:nvPr/>
            </p:nvSpPr>
            <p:spPr>
              <a:xfrm>
                <a:off x="771713" y="2572001"/>
                <a:ext cx="418012" cy="1077026"/>
              </a:xfrm>
              <a:prstGeom prst="blockArc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787791" y="2170126"/>
                <a:ext cx="401934" cy="4018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5464964" y="2137350"/>
              <a:ext cx="418012" cy="1478901"/>
              <a:chOff x="771713" y="2170126"/>
              <a:chExt cx="418012" cy="1478901"/>
            </a:xfrm>
          </p:grpSpPr>
          <p:sp>
            <p:nvSpPr>
              <p:cNvPr id="56" name="Block Arc 55"/>
              <p:cNvSpPr/>
              <p:nvPr/>
            </p:nvSpPr>
            <p:spPr>
              <a:xfrm>
                <a:off x="771713" y="2572001"/>
                <a:ext cx="418012" cy="1077026"/>
              </a:xfrm>
              <a:prstGeom prst="blockArc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787791" y="2170126"/>
                <a:ext cx="401934" cy="4018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5063030" y="1960524"/>
              <a:ext cx="418012" cy="1478901"/>
              <a:chOff x="771713" y="2170126"/>
              <a:chExt cx="418012" cy="1478901"/>
            </a:xfrm>
          </p:grpSpPr>
          <p:sp>
            <p:nvSpPr>
              <p:cNvPr id="54" name="Block Arc 53"/>
              <p:cNvSpPr/>
              <p:nvPr/>
            </p:nvSpPr>
            <p:spPr>
              <a:xfrm>
                <a:off x="771713" y="2572001"/>
                <a:ext cx="418012" cy="1077026"/>
              </a:xfrm>
              <a:prstGeom prst="blockArc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787791" y="2170126"/>
                <a:ext cx="401934" cy="4018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4" name="TextBox 63"/>
          <p:cNvSpPr txBox="1"/>
          <p:nvPr/>
        </p:nvSpPr>
        <p:spPr>
          <a:xfrm>
            <a:off x="7021319" y="4368622"/>
            <a:ext cx="1904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application exercises</a:t>
            </a:r>
            <a:endParaRPr lang="en-US" sz="2800" dirty="0"/>
          </a:p>
        </p:txBody>
      </p:sp>
      <p:sp>
        <p:nvSpPr>
          <p:cNvPr id="65" name="Right Arrow 64"/>
          <p:cNvSpPr/>
          <p:nvPr/>
        </p:nvSpPr>
        <p:spPr>
          <a:xfrm>
            <a:off x="3273758" y="2441519"/>
            <a:ext cx="1726302" cy="424816"/>
          </a:xfrm>
          <a:prstGeom prst="rightArrow">
            <a:avLst/>
          </a:prstGeom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Arrow 65"/>
          <p:cNvSpPr/>
          <p:nvPr/>
        </p:nvSpPr>
        <p:spPr>
          <a:xfrm>
            <a:off x="3426158" y="4845676"/>
            <a:ext cx="1726302" cy="424816"/>
          </a:xfrm>
          <a:prstGeom prst="rightArrow">
            <a:avLst/>
          </a:prstGeom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ight Arrow 66"/>
          <p:cNvSpPr/>
          <p:nvPr/>
        </p:nvSpPr>
        <p:spPr>
          <a:xfrm rot="8801775">
            <a:off x="3404733" y="3692037"/>
            <a:ext cx="1726302" cy="424816"/>
          </a:xfrm>
          <a:prstGeom prst="rightArrow">
            <a:avLst/>
          </a:prstGeom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38" y="228600"/>
            <a:ext cx="8713930" cy="9906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Comprehensive Assessment of Team Member Effectiveness (CATME</a:t>
            </a:r>
            <a:r>
              <a:rPr lang="en-US" sz="4000" dirty="0" smtClean="0"/>
              <a:t>) </a:t>
            </a:r>
            <a:r>
              <a:rPr lang="en-US" sz="3100" dirty="0" err="1" smtClean="0"/>
              <a:t>Loughry</a:t>
            </a:r>
            <a:r>
              <a:rPr lang="en-US" sz="3100" dirty="0" smtClean="0"/>
              <a:t> et al. (2007)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7237" y="1600199"/>
            <a:ext cx="8802095" cy="5022703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3600" dirty="0" smtClean="0"/>
              <a:t>Contributing to the team’s work</a:t>
            </a:r>
          </a:p>
          <a:p>
            <a:pPr>
              <a:lnSpc>
                <a:spcPct val="130000"/>
              </a:lnSpc>
            </a:pPr>
            <a:r>
              <a:rPr lang="en-US" sz="3600" dirty="0" smtClean="0"/>
              <a:t>Interacting with teammates</a:t>
            </a:r>
          </a:p>
          <a:p>
            <a:pPr>
              <a:lnSpc>
                <a:spcPct val="130000"/>
              </a:lnSpc>
            </a:pPr>
            <a:r>
              <a:rPr lang="en-US" sz="3600" dirty="0" smtClean="0"/>
              <a:t>Keeping the team on track</a:t>
            </a:r>
          </a:p>
          <a:p>
            <a:pPr>
              <a:lnSpc>
                <a:spcPct val="130000"/>
              </a:lnSpc>
            </a:pPr>
            <a:r>
              <a:rPr lang="en-US" sz="3600" dirty="0" smtClean="0"/>
              <a:t>Expecting quality</a:t>
            </a:r>
          </a:p>
          <a:p>
            <a:pPr>
              <a:lnSpc>
                <a:spcPct val="130000"/>
              </a:lnSpc>
            </a:pPr>
            <a:r>
              <a:rPr lang="en-US" sz="3600" dirty="0" smtClean="0"/>
              <a:t>Having relevant knowledge skills and ability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74665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Rubric, Rhodes (2010)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3417" y="1600200"/>
            <a:ext cx="8720666" cy="507092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3900" dirty="0" smtClean="0"/>
              <a:t>Contributes to team meetings</a:t>
            </a:r>
            <a:endParaRPr lang="en-US" sz="3900" dirty="0"/>
          </a:p>
          <a:p>
            <a:pPr>
              <a:lnSpc>
                <a:spcPct val="150000"/>
              </a:lnSpc>
            </a:pPr>
            <a:r>
              <a:rPr lang="en-US" sz="3900" dirty="0" smtClean="0"/>
              <a:t>Facilitates the contribution of team members</a:t>
            </a:r>
            <a:endParaRPr lang="en-US" sz="3900" dirty="0"/>
          </a:p>
          <a:p>
            <a:pPr>
              <a:lnSpc>
                <a:spcPct val="150000"/>
              </a:lnSpc>
            </a:pPr>
            <a:r>
              <a:rPr lang="en-US" sz="3900" dirty="0" smtClean="0"/>
              <a:t>Individual contributions outside of team meetings</a:t>
            </a:r>
          </a:p>
          <a:p>
            <a:pPr>
              <a:lnSpc>
                <a:spcPct val="150000"/>
              </a:lnSpc>
            </a:pPr>
            <a:r>
              <a:rPr lang="en-US" sz="3900" dirty="0" smtClean="0"/>
              <a:t>Fosters constructive team climate</a:t>
            </a:r>
          </a:p>
          <a:p>
            <a:pPr>
              <a:lnSpc>
                <a:spcPct val="150000"/>
              </a:lnSpc>
            </a:pPr>
            <a:r>
              <a:rPr lang="en-US" sz="3900" dirty="0"/>
              <a:t>R</a:t>
            </a:r>
            <a:r>
              <a:rPr lang="en-US" sz="3900" dirty="0" smtClean="0"/>
              <a:t>esponds to conflict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211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Skills Framework</a:t>
            </a:r>
            <a:endParaRPr lang="en-US" dirty="0"/>
          </a:p>
        </p:txBody>
      </p:sp>
      <p:pic>
        <p:nvPicPr>
          <p:cNvPr id="5" name="Picture 4" descr="Screen Shot 2014-03-01 at 5.25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520" y="1612900"/>
            <a:ext cx="6756400" cy="52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27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Skills Framework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23" y="228600"/>
            <a:ext cx="76970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351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and Peer Assessment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7127"/>
            <a:ext cx="9144000" cy="5330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72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135</TotalTime>
  <Words>571</Words>
  <Application>Microsoft Macintosh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Supporting and  Assess Team Skills</vt:lpstr>
      <vt:lpstr>Operant Conditioning</vt:lpstr>
      <vt:lpstr>Operant Conditioning</vt:lpstr>
      <vt:lpstr>Team Based Learning</vt:lpstr>
      <vt:lpstr>Comprehensive Assessment of Team Member Effectiveness (CATME) Loughry et al. (2007)</vt:lpstr>
      <vt:lpstr>VALUE Rubric, Rhodes (2010)</vt:lpstr>
      <vt:lpstr>Team Skills Framework</vt:lpstr>
      <vt:lpstr>Team Skills Framework</vt:lpstr>
      <vt:lpstr>Self and Peer Assessment</vt:lpstr>
      <vt:lpstr>Results – Individual Skills</vt:lpstr>
      <vt:lpstr>Results – Interpersonal Skills</vt:lpstr>
      <vt:lpstr>Results – Inquiry Skills</vt:lpstr>
      <vt:lpstr>Acknowledgements</vt:lpstr>
      <vt:lpstr>References</vt:lpstr>
    </vt:vector>
  </TitlesOfParts>
  <Company>University of Alberta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Support and  Assess Team Skills: The Team Skills Framework</dc:title>
  <dc:creator>Paula Marentette</dc:creator>
  <cp:lastModifiedBy>Lily Lai</cp:lastModifiedBy>
  <cp:revision>14</cp:revision>
  <cp:lastPrinted>2014-03-21T01:51:39Z</cp:lastPrinted>
  <dcterms:created xsi:type="dcterms:W3CDTF">2014-03-02T00:09:11Z</dcterms:created>
  <dcterms:modified xsi:type="dcterms:W3CDTF">2014-08-20T18:50:12Z</dcterms:modified>
</cp:coreProperties>
</file>