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3"/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12192000"/>
  <p:notesSz cx="6858000" cy="9144000"/>
  <p:embeddedFontLst>
    <p:embeddedFont>
      <p:font typeface="Roboto"/>
      <p:regular r:id="rId18"/>
      <p:bold r:id="rId19"/>
      <p:italic r:id="rId20"/>
      <p:boldItalic r:id="rId21"/>
    </p:embeddedFont>
    <p:embeddedFont>
      <p:font typeface="Roboto Light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6" roundtripDataSignature="AMtx7mjrGDj1uOQJwNBJyDqKol+VQrMd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italic.fntdata"/><Relationship Id="rId22" Type="http://schemas.openxmlformats.org/officeDocument/2006/relationships/font" Target="fonts/RobotoLight-regular.fntdata"/><Relationship Id="rId21" Type="http://schemas.openxmlformats.org/officeDocument/2006/relationships/font" Target="fonts/Roboto-boldItalic.fntdata"/><Relationship Id="rId24" Type="http://schemas.openxmlformats.org/officeDocument/2006/relationships/font" Target="fonts/RobotoLight-italic.fntdata"/><Relationship Id="rId23" Type="http://schemas.openxmlformats.org/officeDocument/2006/relationships/font" Target="fonts/RobotoLight-bold.fntdata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customschemas.google.com/relationships/presentationmetadata" Target="metadata"/><Relationship Id="rId25" Type="http://schemas.openxmlformats.org/officeDocument/2006/relationships/font" Target="fonts/Roboto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Roboto-bold.fntdata"/><Relationship Id="rId1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2" name="Google Shape;152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2c116846180_0_5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0" name="Google Shape;210;g2c116846180_0_5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c116846180_0_6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7" name="Google Shape;217;g2c116846180_0_6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4" name="Google Shape;224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c116846180_0_7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" name="Google Shape;157;g2c116846180_0_7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c116846180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g2c116846180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c116846180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g2c116846180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c116846180_0_2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g2c116846180_0_2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solidFill>
                <a:srgbClr val="3D4A43"/>
              </a:solidFill>
              <a:highlight>
                <a:srgbClr val="F6F6F6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c116846180_0_2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g2c116846180_0_2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c116846180_0_3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9" name="Google Shape;189;g2c116846180_0_3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c116846180_0_4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6" name="Google Shape;196;g2c116846180_0_4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2c116846180_0_5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3" name="Google Shape;203;g2c116846180_0_5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7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 Slide 1">
    <p:bg>
      <p:bgPr>
        <a:solidFill>
          <a:schemeClr val="dk2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07312" y="5876636"/>
            <a:ext cx="2443706" cy="6618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ape, polygon&#10;&#10;Description automatically generated" id="17" name="Google Shape;17;p13"/>
          <p:cNvPicPr preferRelativeResize="0"/>
          <p:nvPr/>
        </p:nvPicPr>
        <p:blipFill rotWithShape="1">
          <a:blip r:embed="rId3">
            <a:alphaModFix/>
          </a:blip>
          <a:srcRect b="2611" l="0" r="0" t="1318"/>
          <a:stretch/>
        </p:blipFill>
        <p:spPr>
          <a:xfrm>
            <a:off x="5297365" y="0"/>
            <a:ext cx="679652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13"/>
          <p:cNvSpPr txBox="1"/>
          <p:nvPr>
            <p:ph type="title"/>
          </p:nvPr>
        </p:nvSpPr>
        <p:spPr>
          <a:xfrm>
            <a:off x="408630" y="1943155"/>
            <a:ext cx="5227400" cy="14126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2CD00"/>
              </a:buClr>
              <a:buSzPts val="5400"/>
              <a:buFont typeface="Roboto"/>
              <a:buNone/>
              <a:defRPr b="1" i="0" sz="5400" cap="none">
                <a:solidFill>
                  <a:srgbClr val="F2CD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" type="body"/>
          </p:nvPr>
        </p:nvSpPr>
        <p:spPr>
          <a:xfrm>
            <a:off x="407988" y="3665913"/>
            <a:ext cx="5227637" cy="20685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5">
  <p:cSld name="Content 5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9"/>
          <p:cNvSpPr/>
          <p:nvPr/>
        </p:nvSpPr>
        <p:spPr>
          <a:xfrm>
            <a:off x="0" y="0"/>
            <a:ext cx="12192000" cy="1485900"/>
          </a:xfrm>
          <a:prstGeom prst="rect">
            <a:avLst/>
          </a:prstGeom>
          <a:solidFill>
            <a:srgbClr val="275D3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9"/>
          <p:cNvSpPr txBox="1"/>
          <p:nvPr>
            <p:ph type="title"/>
          </p:nvPr>
        </p:nvSpPr>
        <p:spPr>
          <a:xfrm>
            <a:off x="351487" y="556576"/>
            <a:ext cx="11449855" cy="7609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Roboto"/>
              <a:buNone/>
              <a:defRPr b="1" i="0" sz="54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" type="body"/>
          </p:nvPr>
        </p:nvSpPr>
        <p:spPr>
          <a:xfrm>
            <a:off x="390525" y="1965325"/>
            <a:ext cx="11410818" cy="4194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0" type="dt"/>
          </p:nvPr>
        </p:nvSpPr>
        <p:spPr>
          <a:xfrm>
            <a:off x="2313810" y="6356350"/>
            <a:ext cx="1813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9"/>
          <p:cNvSpPr txBox="1"/>
          <p:nvPr>
            <p:ph idx="11" type="ftr"/>
          </p:nvPr>
        </p:nvSpPr>
        <p:spPr>
          <a:xfrm>
            <a:off x="4420354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828009" y="6356350"/>
            <a:ext cx="297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7" name="Google Shape;77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90591" y="6288677"/>
            <a:ext cx="1705010" cy="461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 Slide 1">
    <p:bg>
      <p:bgPr>
        <a:solidFill>
          <a:schemeClr val="dk2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07312" y="5876636"/>
            <a:ext cx="2443706" cy="6618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ape, polygon&#10;&#10;Description automatically generated" id="80" name="Google Shape;80;p12"/>
          <p:cNvPicPr preferRelativeResize="0"/>
          <p:nvPr/>
        </p:nvPicPr>
        <p:blipFill rotWithShape="1">
          <a:blip r:embed="rId3">
            <a:alphaModFix/>
          </a:blip>
          <a:srcRect b="2611" l="0" r="0" t="1318"/>
          <a:stretch/>
        </p:blipFill>
        <p:spPr>
          <a:xfrm>
            <a:off x="5297365" y="0"/>
            <a:ext cx="679652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2"/>
          <p:cNvSpPr txBox="1"/>
          <p:nvPr>
            <p:ph type="title"/>
          </p:nvPr>
        </p:nvSpPr>
        <p:spPr>
          <a:xfrm>
            <a:off x="408630" y="1943155"/>
            <a:ext cx="5227400" cy="14126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2CD00"/>
              </a:buClr>
              <a:buSzPts val="5400"/>
              <a:buFont typeface="Roboto"/>
              <a:buNone/>
              <a:defRPr b="1" i="0" sz="5400" cap="none">
                <a:solidFill>
                  <a:srgbClr val="F2CD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" type="body"/>
          </p:nvPr>
        </p:nvSpPr>
        <p:spPr>
          <a:xfrm>
            <a:off x="407988" y="3665913"/>
            <a:ext cx="5227637" cy="20685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3">
  <p:cSld name="Content 3">
    <p:bg>
      <p:bgPr>
        <a:solidFill>
          <a:schemeClr val="dk2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hape, polygon&#10;&#10;Description automatically generated" id="84" name="Google Shape;84;p16"/>
          <p:cNvPicPr preferRelativeResize="0"/>
          <p:nvPr/>
        </p:nvPicPr>
        <p:blipFill rotWithShape="1">
          <a:blip r:embed="rId2">
            <a:alphaModFix/>
          </a:blip>
          <a:srcRect b="2611" l="0" r="78139" t="1318"/>
          <a:stretch/>
        </p:blipFill>
        <p:spPr>
          <a:xfrm>
            <a:off x="10714803" y="0"/>
            <a:ext cx="148582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390592" y="1074258"/>
            <a:ext cx="10539884" cy="7025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1" i="0" sz="54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16"/>
          <p:cNvSpPr txBox="1"/>
          <p:nvPr>
            <p:ph idx="10" type="dt"/>
          </p:nvPr>
        </p:nvSpPr>
        <p:spPr>
          <a:xfrm>
            <a:off x="2313810" y="6356350"/>
            <a:ext cx="1813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6"/>
          <p:cNvSpPr txBox="1"/>
          <p:nvPr>
            <p:ph idx="11" type="ftr"/>
          </p:nvPr>
        </p:nvSpPr>
        <p:spPr>
          <a:xfrm>
            <a:off x="4420354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6"/>
          <p:cNvSpPr txBox="1"/>
          <p:nvPr>
            <p:ph idx="12" type="sldNum"/>
          </p:nvPr>
        </p:nvSpPr>
        <p:spPr>
          <a:xfrm>
            <a:off x="8828009" y="6356350"/>
            <a:ext cx="297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16"/>
          <p:cNvSpPr txBox="1"/>
          <p:nvPr>
            <p:ph idx="2" type="body"/>
          </p:nvPr>
        </p:nvSpPr>
        <p:spPr>
          <a:xfrm>
            <a:off x="390525" y="2340855"/>
            <a:ext cx="10539886" cy="3384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2428" y="6288677"/>
            <a:ext cx="1719072" cy="4655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417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rt 1">
  <p:cSld name="Chart 1">
    <p:bg>
      <p:bgPr>
        <a:solidFill>
          <a:schemeClr val="dk2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hape, polygon&#10;&#10;Description automatically generated" id="92" name="Google Shape;92;p25"/>
          <p:cNvPicPr preferRelativeResize="0"/>
          <p:nvPr/>
        </p:nvPicPr>
        <p:blipFill rotWithShape="1">
          <a:blip r:embed="rId2">
            <a:alphaModFix/>
          </a:blip>
          <a:srcRect b="2611" l="0" r="78139" t="1318"/>
          <a:stretch/>
        </p:blipFill>
        <p:spPr>
          <a:xfrm>
            <a:off x="10714803" y="0"/>
            <a:ext cx="148582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5"/>
          <p:cNvSpPr/>
          <p:nvPr>
            <p:ph idx="2" type="chart"/>
          </p:nvPr>
        </p:nvSpPr>
        <p:spPr>
          <a:xfrm>
            <a:off x="390592" y="1343279"/>
            <a:ext cx="10539820" cy="41835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4" name="Google Shape;94;p25"/>
          <p:cNvSpPr txBox="1"/>
          <p:nvPr>
            <p:ph idx="1" type="body"/>
          </p:nvPr>
        </p:nvSpPr>
        <p:spPr>
          <a:xfrm>
            <a:off x="390592" y="498930"/>
            <a:ext cx="10539820" cy="6873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b="1">
                <a:solidFill>
                  <a:schemeClr val="lt2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p25"/>
          <p:cNvSpPr txBox="1"/>
          <p:nvPr>
            <p:ph idx="10" type="dt"/>
          </p:nvPr>
        </p:nvSpPr>
        <p:spPr>
          <a:xfrm>
            <a:off x="2313810" y="6356350"/>
            <a:ext cx="1813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5"/>
          <p:cNvSpPr txBox="1"/>
          <p:nvPr>
            <p:ph idx="11" type="ftr"/>
          </p:nvPr>
        </p:nvSpPr>
        <p:spPr>
          <a:xfrm>
            <a:off x="4420354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5"/>
          <p:cNvSpPr txBox="1"/>
          <p:nvPr>
            <p:ph idx="12" type="sldNum"/>
          </p:nvPr>
        </p:nvSpPr>
        <p:spPr>
          <a:xfrm>
            <a:off x="8828009" y="6356350"/>
            <a:ext cx="297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8" name="Google Shape;98;p25"/>
          <p:cNvSpPr txBox="1"/>
          <p:nvPr>
            <p:ph idx="3" type="body"/>
          </p:nvPr>
        </p:nvSpPr>
        <p:spPr>
          <a:xfrm>
            <a:off x="390525" y="5688013"/>
            <a:ext cx="11410950" cy="373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0" i="0" sz="1200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9" name="Google Shape;99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2428" y="6288677"/>
            <a:ext cx="1719072" cy="4655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417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rt 2">
  <p:cSld name="Chart 2">
    <p:bg>
      <p:bgPr>
        <a:solidFill>
          <a:schemeClr val="lt2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hape, polygon&#10;&#10;Description automatically generated" id="101" name="Google Shape;101;p26"/>
          <p:cNvPicPr preferRelativeResize="0"/>
          <p:nvPr/>
        </p:nvPicPr>
        <p:blipFill rotWithShape="1">
          <a:blip r:embed="rId2">
            <a:alphaModFix/>
          </a:blip>
          <a:srcRect b="2611" l="0" r="78139" t="1318"/>
          <a:stretch/>
        </p:blipFill>
        <p:spPr>
          <a:xfrm>
            <a:off x="10714803" y="0"/>
            <a:ext cx="148582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6"/>
          <p:cNvSpPr/>
          <p:nvPr>
            <p:ph idx="2" type="chart"/>
          </p:nvPr>
        </p:nvSpPr>
        <p:spPr>
          <a:xfrm>
            <a:off x="390591" y="1343279"/>
            <a:ext cx="10551931" cy="41835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3" name="Google Shape;103;p26"/>
          <p:cNvSpPr txBox="1"/>
          <p:nvPr>
            <p:ph idx="1" type="body"/>
          </p:nvPr>
        </p:nvSpPr>
        <p:spPr>
          <a:xfrm>
            <a:off x="390591" y="498930"/>
            <a:ext cx="10551931" cy="6873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b="1">
                <a:solidFill>
                  <a:schemeClr val="dk2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" name="Google Shape;104;p26"/>
          <p:cNvSpPr txBox="1"/>
          <p:nvPr>
            <p:ph idx="3" type="body"/>
          </p:nvPr>
        </p:nvSpPr>
        <p:spPr>
          <a:xfrm>
            <a:off x="390525" y="5688013"/>
            <a:ext cx="11410950" cy="3730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26"/>
          <p:cNvSpPr txBox="1"/>
          <p:nvPr>
            <p:ph idx="10" type="dt"/>
          </p:nvPr>
        </p:nvSpPr>
        <p:spPr>
          <a:xfrm>
            <a:off x="2313810" y="6356350"/>
            <a:ext cx="1813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6"/>
          <p:cNvSpPr txBox="1"/>
          <p:nvPr>
            <p:ph idx="11" type="ftr"/>
          </p:nvPr>
        </p:nvSpPr>
        <p:spPr>
          <a:xfrm>
            <a:off x="4420354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6"/>
          <p:cNvSpPr txBox="1"/>
          <p:nvPr>
            <p:ph idx="12" type="sldNum"/>
          </p:nvPr>
        </p:nvSpPr>
        <p:spPr>
          <a:xfrm>
            <a:off x="8828009" y="6356350"/>
            <a:ext cx="297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08" name="Google Shape;108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0591" y="6288677"/>
            <a:ext cx="1705010" cy="461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4176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 3">
  <p:cSld name="Picture with Caption 3">
    <p:bg>
      <p:bgPr>
        <a:solidFill>
          <a:schemeClr val="dk2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hape, polygon&#10;&#10;Description automatically generated" id="110" name="Google Shape;110;p27"/>
          <p:cNvPicPr preferRelativeResize="0"/>
          <p:nvPr/>
        </p:nvPicPr>
        <p:blipFill rotWithShape="1">
          <a:blip r:embed="rId2">
            <a:alphaModFix/>
          </a:blip>
          <a:srcRect b="2611" l="0" r="78139" t="1318"/>
          <a:stretch/>
        </p:blipFill>
        <p:spPr>
          <a:xfrm>
            <a:off x="10714803" y="0"/>
            <a:ext cx="148582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7"/>
          <p:cNvSpPr/>
          <p:nvPr>
            <p:ph idx="2" type="pic"/>
          </p:nvPr>
        </p:nvSpPr>
        <p:spPr>
          <a:xfrm>
            <a:off x="382428" y="1608138"/>
            <a:ext cx="3557298" cy="3327638"/>
          </a:xfrm>
          <a:prstGeom prst="rect">
            <a:avLst/>
          </a:prstGeom>
          <a:noFill/>
          <a:ln>
            <a:noFill/>
          </a:ln>
        </p:spPr>
      </p:sp>
      <p:sp>
        <p:nvSpPr>
          <p:cNvPr id="112" name="Google Shape;112;p27"/>
          <p:cNvSpPr txBox="1"/>
          <p:nvPr>
            <p:ph idx="1" type="body"/>
          </p:nvPr>
        </p:nvSpPr>
        <p:spPr>
          <a:xfrm>
            <a:off x="4420354" y="1608138"/>
            <a:ext cx="6294449" cy="41687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b="1" i="0" sz="2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3" name="Google Shape;113;p27"/>
          <p:cNvSpPr txBox="1"/>
          <p:nvPr>
            <p:ph idx="10" type="dt"/>
          </p:nvPr>
        </p:nvSpPr>
        <p:spPr>
          <a:xfrm>
            <a:off x="2313810" y="6356350"/>
            <a:ext cx="1813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7"/>
          <p:cNvSpPr txBox="1"/>
          <p:nvPr>
            <p:ph idx="11" type="ftr"/>
          </p:nvPr>
        </p:nvSpPr>
        <p:spPr>
          <a:xfrm>
            <a:off x="4420354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7"/>
          <p:cNvSpPr txBox="1"/>
          <p:nvPr>
            <p:ph idx="12" type="sldNum"/>
          </p:nvPr>
        </p:nvSpPr>
        <p:spPr>
          <a:xfrm>
            <a:off x="8828009" y="6356350"/>
            <a:ext cx="297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6" name="Google Shape;116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2428" y="6288677"/>
            <a:ext cx="1719072" cy="4655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4176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omise 1">
  <p:cSld name="Promise 1">
    <p:bg>
      <p:bgPr>
        <a:solidFill>
          <a:schemeClr val="dk2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234013" y="5876636"/>
            <a:ext cx="2443706" cy="661837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20"/>
          <p:cNvSpPr txBox="1"/>
          <p:nvPr>
            <p:ph type="title"/>
          </p:nvPr>
        </p:nvSpPr>
        <p:spPr>
          <a:xfrm>
            <a:off x="318654" y="2599170"/>
            <a:ext cx="1151659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CD00"/>
              </a:buClr>
              <a:buSzPts val="8900"/>
              <a:buFont typeface="Roboto"/>
              <a:buNone/>
              <a:defRPr b="1" i="0" sz="8900">
                <a:solidFill>
                  <a:srgbClr val="F2CD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4176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omise 2">
  <p:cSld name="Promise 2">
    <p:bg>
      <p:bgPr>
        <a:solidFill>
          <a:schemeClr val="dk2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234013" y="5876636"/>
            <a:ext cx="2443706" cy="661837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2"/>
          <p:cNvSpPr txBox="1"/>
          <p:nvPr>
            <p:ph type="title"/>
          </p:nvPr>
        </p:nvSpPr>
        <p:spPr>
          <a:xfrm>
            <a:off x="318654" y="2630343"/>
            <a:ext cx="913707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CD00"/>
              </a:buClr>
              <a:buSzPts val="7200"/>
              <a:buFont typeface="Roboto"/>
              <a:buNone/>
              <a:defRPr b="1" i="0" sz="7200">
                <a:solidFill>
                  <a:srgbClr val="F2CD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4176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Google Shape;124;g2c116846180_0_68"/>
          <p:cNvCxnSpPr/>
          <p:nvPr/>
        </p:nvCxnSpPr>
        <p:spPr>
          <a:xfrm>
            <a:off x="3303633" y="554200"/>
            <a:ext cx="83256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5" name="Google Shape;125;g2c116846180_0_68"/>
          <p:cNvCxnSpPr/>
          <p:nvPr/>
        </p:nvCxnSpPr>
        <p:spPr>
          <a:xfrm>
            <a:off x="3303633" y="6320000"/>
            <a:ext cx="8325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6" name="Google Shape;126;g2c116846180_0_68"/>
          <p:cNvCxnSpPr/>
          <p:nvPr/>
        </p:nvCxnSpPr>
        <p:spPr>
          <a:xfrm>
            <a:off x="566931" y="554200"/>
            <a:ext cx="2445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7" name="Google Shape;127;g2c116846180_0_68"/>
          <p:cNvSpPr txBox="1"/>
          <p:nvPr>
            <p:ph type="title"/>
          </p:nvPr>
        </p:nvSpPr>
        <p:spPr>
          <a:xfrm>
            <a:off x="3200333" y="767933"/>
            <a:ext cx="8428800" cy="84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g2c116846180_0_68"/>
          <p:cNvSpPr txBox="1"/>
          <p:nvPr>
            <p:ph idx="1" type="body"/>
          </p:nvPr>
        </p:nvSpPr>
        <p:spPr>
          <a:xfrm>
            <a:off x="3213483" y="2127701"/>
            <a:ext cx="8428800" cy="400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29" name="Google Shape;129;g2c116846180_0_68"/>
          <p:cNvSpPr txBox="1"/>
          <p:nvPr>
            <p:ph idx="12" type="sldNum"/>
          </p:nvPr>
        </p:nvSpPr>
        <p:spPr>
          <a:xfrm>
            <a:off x="11330666" y="6251679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1" name="Google Shape;131;g2c116846180_0_143"/>
          <p:cNvCxnSpPr/>
          <p:nvPr/>
        </p:nvCxnSpPr>
        <p:spPr>
          <a:xfrm>
            <a:off x="566934" y="554200"/>
            <a:ext cx="110625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2" name="Google Shape;132;g2c116846180_0_143"/>
          <p:cNvCxnSpPr/>
          <p:nvPr/>
        </p:nvCxnSpPr>
        <p:spPr>
          <a:xfrm>
            <a:off x="566934" y="6320000"/>
            <a:ext cx="110625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3" name="Google Shape;133;g2c116846180_0_143"/>
          <p:cNvSpPr txBox="1"/>
          <p:nvPr>
            <p:ph type="title"/>
          </p:nvPr>
        </p:nvSpPr>
        <p:spPr>
          <a:xfrm>
            <a:off x="541900" y="2409100"/>
            <a:ext cx="11062500" cy="205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64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64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64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64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64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64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64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64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6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4" name="Google Shape;134;g2c116846180_0_143"/>
          <p:cNvSpPr txBox="1"/>
          <p:nvPr>
            <p:ph idx="12" type="sldNum"/>
          </p:nvPr>
        </p:nvSpPr>
        <p:spPr>
          <a:xfrm>
            <a:off x="11330666" y="6251679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 1" type="obj">
  <p:cSld name="OBJECT">
    <p:bg>
      <p:bgPr>
        <a:solidFill>
          <a:srgbClr val="275D38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2c116846180_0_811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F2CD00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g2c116846180_0_8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0733" y="5880000"/>
            <a:ext cx="2414109" cy="65786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g2c116846180_0_811"/>
          <p:cNvSpPr/>
          <p:nvPr>
            <p:ph idx="2" type="pic"/>
          </p:nvPr>
        </p:nvSpPr>
        <p:spPr>
          <a:xfrm>
            <a:off x="6922700" y="1128533"/>
            <a:ext cx="4442400" cy="4702800"/>
          </a:xfrm>
          <a:prstGeom prst="rect">
            <a:avLst/>
          </a:prstGeom>
          <a:noFill/>
          <a:ln>
            <a:noFill/>
          </a:ln>
        </p:spPr>
      </p:sp>
      <p:sp>
        <p:nvSpPr>
          <p:cNvPr id="24" name="Google Shape;24;g2c116846180_0_811"/>
          <p:cNvSpPr txBox="1"/>
          <p:nvPr>
            <p:ph type="title"/>
          </p:nvPr>
        </p:nvSpPr>
        <p:spPr>
          <a:xfrm>
            <a:off x="467800" y="2687733"/>
            <a:ext cx="5268000" cy="15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500"/>
              <a:buNone/>
              <a:defRPr sz="5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/>
        </p:txBody>
      </p:sp>
      <p:sp>
        <p:nvSpPr>
          <p:cNvPr id="25" name="Google Shape;25;g2c116846180_0_811"/>
          <p:cNvSpPr txBox="1"/>
          <p:nvPr>
            <p:ph idx="12" type="sldNum"/>
          </p:nvPr>
        </p:nvSpPr>
        <p:spPr>
          <a:xfrm>
            <a:off x="11409045" y="6333134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6" name="Google Shape;136;g2c116846180_0_355"/>
          <p:cNvCxnSpPr/>
          <p:nvPr/>
        </p:nvCxnSpPr>
        <p:spPr>
          <a:xfrm>
            <a:off x="3303633" y="554200"/>
            <a:ext cx="83256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7" name="Google Shape;137;g2c116846180_0_355"/>
          <p:cNvCxnSpPr/>
          <p:nvPr/>
        </p:nvCxnSpPr>
        <p:spPr>
          <a:xfrm>
            <a:off x="3303633" y="6320000"/>
            <a:ext cx="8325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8" name="Google Shape;138;g2c116846180_0_355"/>
          <p:cNvCxnSpPr/>
          <p:nvPr/>
        </p:nvCxnSpPr>
        <p:spPr>
          <a:xfrm>
            <a:off x="566931" y="554200"/>
            <a:ext cx="2445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9" name="Google Shape;139;g2c116846180_0_355"/>
          <p:cNvSpPr txBox="1"/>
          <p:nvPr>
            <p:ph type="title"/>
          </p:nvPr>
        </p:nvSpPr>
        <p:spPr>
          <a:xfrm>
            <a:off x="3200333" y="767933"/>
            <a:ext cx="8428800" cy="84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g2c116846180_0_355"/>
          <p:cNvSpPr txBox="1"/>
          <p:nvPr>
            <p:ph idx="1" type="body"/>
          </p:nvPr>
        </p:nvSpPr>
        <p:spPr>
          <a:xfrm>
            <a:off x="3200403" y="2136900"/>
            <a:ext cx="4095300" cy="400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925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900"/>
              <a:buChar char="•"/>
              <a:defRPr sz="1900"/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141" name="Google Shape;141;g2c116846180_0_355"/>
          <p:cNvSpPr txBox="1"/>
          <p:nvPr>
            <p:ph idx="2" type="body"/>
          </p:nvPr>
        </p:nvSpPr>
        <p:spPr>
          <a:xfrm>
            <a:off x="7534096" y="2136900"/>
            <a:ext cx="4095300" cy="400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925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900"/>
              <a:buChar char="•"/>
              <a:defRPr sz="1900"/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142" name="Google Shape;142;g2c116846180_0_355"/>
          <p:cNvSpPr txBox="1"/>
          <p:nvPr>
            <p:ph idx="12" type="sldNum"/>
          </p:nvPr>
        </p:nvSpPr>
        <p:spPr>
          <a:xfrm>
            <a:off x="11330666" y="6251679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c116846180_0_433"/>
          <p:cNvSpPr/>
          <p:nvPr/>
        </p:nvSpPr>
        <p:spPr>
          <a:xfrm>
            <a:off x="6096000" y="167"/>
            <a:ext cx="6096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5" name="Google Shape;145;g2c116846180_0_433"/>
          <p:cNvCxnSpPr/>
          <p:nvPr/>
        </p:nvCxnSpPr>
        <p:spPr>
          <a:xfrm>
            <a:off x="6706233" y="5994000"/>
            <a:ext cx="624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6" name="Google Shape;146;g2c116846180_0_433"/>
          <p:cNvSpPr txBox="1"/>
          <p:nvPr>
            <p:ph type="title"/>
          </p:nvPr>
        </p:nvSpPr>
        <p:spPr>
          <a:xfrm>
            <a:off x="354000" y="1863133"/>
            <a:ext cx="5393700" cy="175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47" name="Google Shape;147;g2c116846180_0_433"/>
          <p:cNvSpPr txBox="1"/>
          <p:nvPr>
            <p:ph idx="1" type="subTitle"/>
          </p:nvPr>
        </p:nvSpPr>
        <p:spPr>
          <a:xfrm>
            <a:off x="354000" y="3647161"/>
            <a:ext cx="5393700" cy="179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8" name="Google Shape;148;g2c116846180_0_433"/>
          <p:cNvSpPr txBox="1"/>
          <p:nvPr>
            <p:ph idx="2" type="body"/>
          </p:nvPr>
        </p:nvSpPr>
        <p:spPr>
          <a:xfrm>
            <a:off x="6586000" y="965600"/>
            <a:ext cx="5115900" cy="492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>
                <a:solidFill>
                  <a:schemeClr val="lt1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9" name="Google Shape;149;g2c116846180_0_433"/>
          <p:cNvSpPr txBox="1"/>
          <p:nvPr>
            <p:ph idx="12" type="sldNum"/>
          </p:nvPr>
        </p:nvSpPr>
        <p:spPr>
          <a:xfrm>
            <a:off x="11330666" y="6251679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3">
  <p:cSld name="Content 3">
    <p:bg>
      <p:bgPr>
        <a:solidFill>
          <a:schemeClr val="dk2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hape, polygon&#10;&#10;Description automatically generated" id="27" name="Google Shape;27;p17"/>
          <p:cNvPicPr preferRelativeResize="0"/>
          <p:nvPr/>
        </p:nvPicPr>
        <p:blipFill rotWithShape="1">
          <a:blip r:embed="rId2">
            <a:alphaModFix/>
          </a:blip>
          <a:srcRect b="2611" l="0" r="78139" t="1318"/>
          <a:stretch/>
        </p:blipFill>
        <p:spPr>
          <a:xfrm>
            <a:off x="10714803" y="0"/>
            <a:ext cx="148582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17"/>
          <p:cNvSpPr txBox="1"/>
          <p:nvPr>
            <p:ph idx="1" type="body"/>
          </p:nvPr>
        </p:nvSpPr>
        <p:spPr>
          <a:xfrm>
            <a:off x="390592" y="1074258"/>
            <a:ext cx="10539884" cy="7025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1" i="0" sz="54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17"/>
          <p:cNvSpPr txBox="1"/>
          <p:nvPr>
            <p:ph idx="10" type="dt"/>
          </p:nvPr>
        </p:nvSpPr>
        <p:spPr>
          <a:xfrm>
            <a:off x="2313810" y="6356350"/>
            <a:ext cx="1813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7"/>
          <p:cNvSpPr txBox="1"/>
          <p:nvPr>
            <p:ph idx="11" type="ftr"/>
          </p:nvPr>
        </p:nvSpPr>
        <p:spPr>
          <a:xfrm>
            <a:off x="4420354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7"/>
          <p:cNvSpPr txBox="1"/>
          <p:nvPr>
            <p:ph idx="12" type="sldNum"/>
          </p:nvPr>
        </p:nvSpPr>
        <p:spPr>
          <a:xfrm>
            <a:off x="8828009" y="6356350"/>
            <a:ext cx="297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2" name="Google Shape;32;p17"/>
          <p:cNvSpPr txBox="1"/>
          <p:nvPr>
            <p:ph idx="2" type="body"/>
          </p:nvPr>
        </p:nvSpPr>
        <p:spPr>
          <a:xfrm>
            <a:off x="390525" y="2340855"/>
            <a:ext cx="10539886" cy="3384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3" name="Google Shape;33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2428" y="6288677"/>
            <a:ext cx="1719072" cy="4655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417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omise 1">
  <p:cSld name="Promise 1">
    <p:bg>
      <p:bgPr>
        <a:solidFill>
          <a:schemeClr val="dk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234013" y="5876636"/>
            <a:ext cx="2443706" cy="661837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21"/>
          <p:cNvSpPr txBox="1"/>
          <p:nvPr>
            <p:ph type="title"/>
          </p:nvPr>
        </p:nvSpPr>
        <p:spPr>
          <a:xfrm>
            <a:off x="318654" y="2599170"/>
            <a:ext cx="1151659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CD00"/>
              </a:buClr>
              <a:buSzPts val="8900"/>
              <a:buFont typeface="Roboto"/>
              <a:buNone/>
              <a:defRPr b="1" i="0" sz="8900">
                <a:solidFill>
                  <a:srgbClr val="F2CD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417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omise 2">
  <p:cSld name="Promise 2">
    <p:bg>
      <p:bgPr>
        <a:solidFill>
          <a:schemeClr val="dk2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234013" y="5876636"/>
            <a:ext cx="2443706" cy="661837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23"/>
          <p:cNvSpPr txBox="1"/>
          <p:nvPr>
            <p:ph type="title"/>
          </p:nvPr>
        </p:nvSpPr>
        <p:spPr>
          <a:xfrm>
            <a:off x="318654" y="2630343"/>
            <a:ext cx="913707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CD00"/>
              </a:buClr>
              <a:buSzPts val="7200"/>
              <a:buFont typeface="Roboto"/>
              <a:buNone/>
              <a:defRPr b="1" i="0" sz="7200">
                <a:solidFill>
                  <a:srgbClr val="F2CD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4176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1">
  <p:cSld name="Content 1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/>
          <p:nvPr/>
        </p:nvSpPr>
        <p:spPr>
          <a:xfrm>
            <a:off x="0" y="0"/>
            <a:ext cx="12192000" cy="1485900"/>
          </a:xfrm>
          <a:prstGeom prst="rect">
            <a:avLst/>
          </a:prstGeom>
          <a:solidFill>
            <a:srgbClr val="F2CD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14"/>
          <p:cNvSpPr txBox="1"/>
          <p:nvPr>
            <p:ph type="title"/>
          </p:nvPr>
        </p:nvSpPr>
        <p:spPr>
          <a:xfrm>
            <a:off x="390591" y="365125"/>
            <a:ext cx="9502709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" type="body"/>
          </p:nvPr>
        </p:nvSpPr>
        <p:spPr>
          <a:xfrm>
            <a:off x="390525" y="1965325"/>
            <a:ext cx="11410818" cy="4194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14"/>
          <p:cNvSpPr txBox="1"/>
          <p:nvPr>
            <p:ph idx="10" type="dt"/>
          </p:nvPr>
        </p:nvSpPr>
        <p:spPr>
          <a:xfrm>
            <a:off x="2313810" y="6356350"/>
            <a:ext cx="1813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1" type="ftr"/>
          </p:nvPr>
        </p:nvSpPr>
        <p:spPr>
          <a:xfrm>
            <a:off x="4420354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2" type="sldNum"/>
          </p:nvPr>
        </p:nvSpPr>
        <p:spPr>
          <a:xfrm>
            <a:off x="8828009" y="6356350"/>
            <a:ext cx="297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3" name="Google Shape;53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90591" y="6288677"/>
            <a:ext cx="1705010" cy="461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 Slide 1">
  <p:cSld name="End Slide 1">
    <p:bg>
      <p:bgPr>
        <a:solidFill>
          <a:schemeClr val="lt2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330379" y="5906804"/>
            <a:ext cx="2407631" cy="6520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417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2">
  <p:cSld name="Content 2">
    <p:bg>
      <p:bgPr>
        <a:solidFill>
          <a:schemeClr val="lt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hape, polygon&#10;&#10;Description automatically generated" id="57" name="Google Shape;57;p15"/>
          <p:cNvPicPr preferRelativeResize="0"/>
          <p:nvPr/>
        </p:nvPicPr>
        <p:blipFill rotWithShape="1">
          <a:blip r:embed="rId2">
            <a:alphaModFix/>
          </a:blip>
          <a:srcRect b="2611" l="0" r="78139" t="1318"/>
          <a:stretch/>
        </p:blipFill>
        <p:spPr>
          <a:xfrm>
            <a:off x="10714803" y="0"/>
            <a:ext cx="148582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5"/>
          <p:cNvSpPr txBox="1"/>
          <p:nvPr>
            <p:ph idx="1" type="body"/>
          </p:nvPr>
        </p:nvSpPr>
        <p:spPr>
          <a:xfrm>
            <a:off x="390526" y="1965324"/>
            <a:ext cx="10503552" cy="419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0" type="dt"/>
          </p:nvPr>
        </p:nvSpPr>
        <p:spPr>
          <a:xfrm>
            <a:off x="2313810" y="6356350"/>
            <a:ext cx="1813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1" type="ftr"/>
          </p:nvPr>
        </p:nvSpPr>
        <p:spPr>
          <a:xfrm>
            <a:off x="4420354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828009" y="6356350"/>
            <a:ext cx="297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2" name="Google Shape;62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0591" y="6288677"/>
            <a:ext cx="1705010" cy="461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4">
  <p:cSld name="Content 4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390525" y="1965325"/>
            <a:ext cx="11410818" cy="4194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18"/>
          <p:cNvSpPr txBox="1"/>
          <p:nvPr>
            <p:ph type="title"/>
          </p:nvPr>
        </p:nvSpPr>
        <p:spPr>
          <a:xfrm>
            <a:off x="351487" y="556576"/>
            <a:ext cx="11449855" cy="7609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"/>
              <a:buNone/>
              <a:defRPr b="1" i="0" sz="5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0" type="dt"/>
          </p:nvPr>
        </p:nvSpPr>
        <p:spPr>
          <a:xfrm>
            <a:off x="2313810" y="6356350"/>
            <a:ext cx="1813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1" type="ftr"/>
          </p:nvPr>
        </p:nvSpPr>
        <p:spPr>
          <a:xfrm>
            <a:off x="4420354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8"/>
          <p:cNvSpPr txBox="1"/>
          <p:nvPr>
            <p:ph idx="12" type="sldNum"/>
          </p:nvPr>
        </p:nvSpPr>
        <p:spPr>
          <a:xfrm>
            <a:off x="8828009" y="6356350"/>
            <a:ext cx="297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9" name="Google Shape;69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90591" y="6288677"/>
            <a:ext cx="1705010" cy="461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19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2.xml"/><Relationship Id="rId8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390591" y="365125"/>
            <a:ext cx="1141081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Roboto"/>
              <a:buNone/>
              <a:defRPr b="1" i="0" sz="44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390591" y="1825625"/>
            <a:ext cx="11413482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2313810" y="6356350"/>
            <a:ext cx="1813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4420354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8828009" y="6356350"/>
            <a:ext cx="297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390591" y="365125"/>
            <a:ext cx="1141081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"/>
              <a:buNone/>
              <a:defRPr b="1" i="0" sz="4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90591" y="1825625"/>
            <a:ext cx="11413482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10"/>
          <p:cNvSpPr txBox="1"/>
          <p:nvPr>
            <p:ph idx="10" type="dt"/>
          </p:nvPr>
        </p:nvSpPr>
        <p:spPr>
          <a:xfrm>
            <a:off x="2313810" y="6356350"/>
            <a:ext cx="181369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10"/>
          <p:cNvSpPr txBox="1"/>
          <p:nvPr>
            <p:ph idx="11" type="ftr"/>
          </p:nvPr>
        </p:nvSpPr>
        <p:spPr>
          <a:xfrm>
            <a:off x="4420354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828009" y="6356350"/>
            <a:ext cx="297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"/>
          <p:cNvSpPr txBox="1"/>
          <p:nvPr>
            <p:ph type="title"/>
          </p:nvPr>
        </p:nvSpPr>
        <p:spPr>
          <a:xfrm>
            <a:off x="408630" y="1943155"/>
            <a:ext cx="5227400" cy="14126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2CD00"/>
              </a:buClr>
              <a:buSzPts val="5400"/>
              <a:buFont typeface="Roboto"/>
              <a:buNone/>
            </a:pPr>
            <a:r>
              <a:rPr lang="en-US"/>
              <a:t>Integrating EDI into Recruitment and Selection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2c116846180_0_583"/>
          <p:cNvSpPr txBox="1"/>
          <p:nvPr>
            <p:ph type="title"/>
          </p:nvPr>
        </p:nvSpPr>
        <p:spPr>
          <a:xfrm>
            <a:off x="390591" y="365125"/>
            <a:ext cx="95028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Candidate selection</a:t>
            </a:r>
            <a:endParaRPr/>
          </a:p>
        </p:txBody>
      </p:sp>
      <p:sp>
        <p:nvSpPr>
          <p:cNvPr id="213" name="Google Shape;213;g2c116846180_0_583"/>
          <p:cNvSpPr txBox="1"/>
          <p:nvPr>
            <p:ph idx="1" type="body"/>
          </p:nvPr>
        </p:nvSpPr>
        <p:spPr>
          <a:xfrm>
            <a:off x="390525" y="1965325"/>
            <a:ext cx="11410800" cy="41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82600" lvl="0" marL="609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Build time into your selection process for a discussion about candidates</a:t>
            </a:r>
            <a:endParaRPr/>
          </a:p>
          <a:p>
            <a:pPr indent="-482600" lvl="0" marL="609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/>
              <a:t>Avoid discussing candidates until everyone is interviewed</a:t>
            </a:r>
            <a:endParaRPr sz="2800"/>
          </a:p>
          <a:p>
            <a:pPr indent="-482600" lvl="0" marL="609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/>
              <a:t>Choose your top candidate(s) independently</a:t>
            </a:r>
            <a:endParaRPr sz="2800"/>
          </a:p>
          <a:p>
            <a:pPr indent="-482600" lvl="0" marL="609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US" sz="2800">
                <a:solidFill>
                  <a:srgbClr val="000000"/>
                </a:solidFill>
              </a:rPr>
              <a:t>Collectively determine appropriate questions for refere</a:t>
            </a:r>
            <a:r>
              <a:rPr lang="en-US">
                <a:solidFill>
                  <a:srgbClr val="000000"/>
                </a:solidFill>
              </a:rPr>
              <a:t>nces</a:t>
            </a:r>
            <a:r>
              <a:rPr lang="en-US" sz="2800">
                <a:solidFill>
                  <a:srgbClr val="000000"/>
                </a:solidFill>
              </a:rPr>
              <a:t> </a:t>
            </a:r>
            <a:endParaRPr sz="2800">
              <a:solidFill>
                <a:srgbClr val="000000"/>
              </a:solidFill>
            </a:endParaRPr>
          </a:p>
          <a:p>
            <a:pPr indent="-482600" lvl="0" marL="609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US" sz="2800">
                <a:solidFill>
                  <a:srgbClr val="000000"/>
                </a:solidFill>
              </a:rPr>
              <a:t>Regroup after reference checks are completed to select your candidate</a:t>
            </a:r>
            <a:endParaRPr sz="2800">
              <a:solidFill>
                <a:srgbClr val="000000"/>
              </a:solidFill>
            </a:endParaRPr>
          </a:p>
          <a:p>
            <a:pPr indent="0" lvl="0" marL="609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14" name="Google Shape;214;g2c116846180_0_583"/>
          <p:cNvSpPr txBox="1"/>
          <p:nvPr>
            <p:ph idx="12" type="sldNum"/>
          </p:nvPr>
        </p:nvSpPr>
        <p:spPr>
          <a:xfrm>
            <a:off x="8828009" y="6356350"/>
            <a:ext cx="2973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c116846180_0_652"/>
          <p:cNvSpPr txBox="1"/>
          <p:nvPr>
            <p:ph type="title"/>
          </p:nvPr>
        </p:nvSpPr>
        <p:spPr>
          <a:xfrm>
            <a:off x="390591" y="365125"/>
            <a:ext cx="95028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Making offers and negotiation</a:t>
            </a:r>
            <a:endParaRPr/>
          </a:p>
        </p:txBody>
      </p:sp>
      <p:sp>
        <p:nvSpPr>
          <p:cNvPr id="220" name="Google Shape;220;g2c116846180_0_652"/>
          <p:cNvSpPr txBox="1"/>
          <p:nvPr>
            <p:ph idx="1" type="body"/>
          </p:nvPr>
        </p:nvSpPr>
        <p:spPr>
          <a:xfrm>
            <a:off x="390525" y="1965325"/>
            <a:ext cx="11410800" cy="41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9100" lvl="0" marL="609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>
                <a:solidFill>
                  <a:srgbClr val="000000"/>
                </a:solidFill>
              </a:rPr>
              <a:t>Are bad arguments having an impact on the offer or the negotiation?</a:t>
            </a:r>
            <a:endParaRPr>
              <a:solidFill>
                <a:srgbClr val="000000"/>
              </a:solidFill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419100" lvl="0" marL="609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>
                <a:solidFill>
                  <a:srgbClr val="000000"/>
                </a:solidFill>
              </a:rPr>
              <a:t>Use consistent factors in determining the salary you offer. </a:t>
            </a:r>
            <a:endParaRPr sz="2400">
              <a:solidFill>
                <a:srgbClr val="000000"/>
              </a:solidFill>
            </a:endParaRPr>
          </a:p>
          <a:p>
            <a:pPr indent="-457200" lvl="1" marL="1219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</a:pPr>
            <a:r>
              <a:rPr lang="en-US" sz="2400"/>
              <a:t>Stick to the skills and competencies required</a:t>
            </a:r>
            <a:endParaRPr sz="2400"/>
          </a:p>
          <a:p>
            <a:pPr indent="0" lvl="0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419100" lvl="0" marL="609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-US">
                <a:solidFill>
                  <a:srgbClr val="000000"/>
                </a:solidFill>
              </a:rPr>
              <a:t>How do we react to people who want to negotiate salary?</a:t>
            </a:r>
            <a:endParaRPr>
              <a:solidFill>
                <a:srgbClr val="000000"/>
              </a:solidFill>
            </a:endParaRPr>
          </a:p>
          <a:p>
            <a:pPr indent="-254000" lvl="2" marL="1143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lang="en-US" sz="2400">
                <a:solidFill>
                  <a:srgbClr val="000000"/>
                </a:solidFill>
              </a:rPr>
              <a:t>Gender biases are deeply entrenched in salary negotiations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221" name="Google Shape;221;g2c116846180_0_652"/>
          <p:cNvSpPr txBox="1"/>
          <p:nvPr>
            <p:ph idx="12" type="sldNum"/>
          </p:nvPr>
        </p:nvSpPr>
        <p:spPr>
          <a:xfrm>
            <a:off x="8828009" y="6356350"/>
            <a:ext cx="2973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"/>
          <p:cNvSpPr txBox="1"/>
          <p:nvPr>
            <p:ph idx="1" type="body"/>
          </p:nvPr>
        </p:nvSpPr>
        <p:spPr>
          <a:xfrm>
            <a:off x="390526" y="1965324"/>
            <a:ext cx="10503552" cy="419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sz="72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7200"/>
              <a:t>Questions?</a:t>
            </a:r>
            <a:endParaRPr sz="7200"/>
          </a:p>
        </p:txBody>
      </p:sp>
      <p:sp>
        <p:nvSpPr>
          <p:cNvPr id="227" name="Google Shape;227;p3"/>
          <p:cNvSpPr txBox="1"/>
          <p:nvPr>
            <p:ph idx="12" type="sldNum"/>
          </p:nvPr>
        </p:nvSpPr>
        <p:spPr>
          <a:xfrm>
            <a:off x="8828009" y="6356350"/>
            <a:ext cx="2973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c116846180_0_721"/>
          <p:cNvSpPr txBox="1"/>
          <p:nvPr>
            <p:ph type="title"/>
          </p:nvPr>
        </p:nvSpPr>
        <p:spPr>
          <a:xfrm>
            <a:off x="467800" y="766633"/>
            <a:ext cx="5268000" cy="48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-561975" lvl="0" marL="6096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0" lang="en-US" sz="4500"/>
              <a:t>Diversity is a </a:t>
            </a:r>
            <a:r>
              <a:rPr lang="en-US" sz="4500"/>
              <a:t>FACT</a:t>
            </a:r>
            <a:endParaRPr sz="4500"/>
          </a:p>
          <a:p>
            <a:pPr indent="0" lvl="0" marL="6096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135802"/>
              <a:buNone/>
            </a:pPr>
            <a:r>
              <a:t/>
            </a:r>
            <a:endParaRPr b="0" sz="4500"/>
          </a:p>
          <a:p>
            <a:pPr indent="-561975" lvl="0" marL="6096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0" lang="en-US" sz="4500"/>
              <a:t>Inclusion is a </a:t>
            </a:r>
            <a:r>
              <a:rPr lang="en-US" sz="4500"/>
              <a:t>PRACTICE</a:t>
            </a:r>
            <a:endParaRPr sz="4500"/>
          </a:p>
          <a:p>
            <a:pPr indent="0" lvl="0" marL="6096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135802"/>
              <a:buNone/>
            </a:pPr>
            <a:r>
              <a:t/>
            </a:r>
            <a:endParaRPr b="0" sz="4500"/>
          </a:p>
          <a:p>
            <a:pPr indent="-561975" lvl="0" marL="6096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0" lang="en-US" sz="4500"/>
              <a:t>Equity and justice is the </a:t>
            </a:r>
            <a:r>
              <a:rPr lang="en-US" sz="4500"/>
              <a:t>GOAL</a:t>
            </a:r>
            <a:endParaRPr sz="4500"/>
          </a:p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pic>
        <p:nvPicPr>
          <p:cNvPr id="160" name="Google Shape;160;g2c116846180_0_7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25207" y="1080428"/>
            <a:ext cx="6066795" cy="45561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c116846180_0_148"/>
          <p:cNvSpPr txBox="1"/>
          <p:nvPr>
            <p:ph type="title"/>
          </p:nvPr>
        </p:nvSpPr>
        <p:spPr>
          <a:xfrm>
            <a:off x="390591" y="365125"/>
            <a:ext cx="95028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Job postings</a:t>
            </a:r>
            <a:endParaRPr/>
          </a:p>
        </p:txBody>
      </p:sp>
      <p:sp>
        <p:nvSpPr>
          <p:cNvPr id="166" name="Google Shape;166;g2c116846180_0_148"/>
          <p:cNvSpPr txBox="1"/>
          <p:nvPr>
            <p:ph idx="1" type="body"/>
          </p:nvPr>
        </p:nvSpPr>
        <p:spPr>
          <a:xfrm>
            <a:off x="390525" y="1690825"/>
            <a:ext cx="11410800" cy="446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2545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100"/>
              <a:buChar char="•"/>
            </a:pPr>
            <a:r>
              <a:rPr lang="en-US" sz="3100"/>
              <a:t>Who are we looking for?</a:t>
            </a:r>
            <a:endParaRPr sz="3100"/>
          </a:p>
          <a:p>
            <a:pPr indent="-40005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What are the actual minimum requirements for the job?</a:t>
            </a:r>
            <a:endParaRPr sz="2700"/>
          </a:p>
          <a:p>
            <a:pPr indent="-40005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Are we willing to consider non-traditional backgrounds?</a:t>
            </a:r>
            <a:endParaRPr sz="2700"/>
          </a:p>
          <a:p>
            <a:pPr indent="-40005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Use software to remove bias (e.g. Textio, Datapeople, SeekOut, Greenhouse, Hired)</a:t>
            </a:r>
            <a:endParaRPr sz="2700"/>
          </a:p>
          <a:p>
            <a:pPr indent="0" lvl="0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/>
          </a:p>
          <a:p>
            <a:pPr indent="-42545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100"/>
              <a:buChar char="•"/>
            </a:pPr>
            <a:r>
              <a:rPr lang="en-US" sz="3100"/>
              <a:t>Who is allowed to apply?</a:t>
            </a:r>
            <a:endParaRPr sz="3100"/>
          </a:p>
          <a:p>
            <a:pPr indent="-40005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Is the competition open or restricted? Is there a good reason why?</a:t>
            </a:r>
            <a:endParaRPr sz="2700"/>
          </a:p>
          <a:p>
            <a:pPr indent="0" lvl="0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/>
          </a:p>
          <a:p>
            <a:pPr indent="-42545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100"/>
              <a:buChar char="•"/>
            </a:pPr>
            <a:r>
              <a:rPr lang="en-US" sz="3100"/>
              <a:t>Who sees the job posting?</a:t>
            </a:r>
            <a:endParaRPr sz="31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67" name="Google Shape;167;g2c116846180_0_148"/>
          <p:cNvSpPr txBox="1"/>
          <p:nvPr>
            <p:ph idx="12" type="sldNum"/>
          </p:nvPr>
        </p:nvSpPr>
        <p:spPr>
          <a:xfrm>
            <a:off x="8828009" y="6356350"/>
            <a:ext cx="2973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c116846180_0_76"/>
          <p:cNvSpPr txBox="1"/>
          <p:nvPr>
            <p:ph idx="4294967295" type="body"/>
          </p:nvPr>
        </p:nvSpPr>
        <p:spPr>
          <a:xfrm>
            <a:off x="859500" y="963800"/>
            <a:ext cx="10475100" cy="507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b="1" lang="en-US" sz="3300">
                <a:solidFill>
                  <a:srgbClr val="000000"/>
                </a:solidFill>
              </a:rPr>
              <a:t>The University Employment Equity Statement</a:t>
            </a:r>
            <a:endParaRPr b="1" sz="33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3100">
                <a:solidFill>
                  <a:srgbClr val="000000"/>
                </a:solidFill>
              </a:rPr>
              <a:t>The University of Alberta is committed to an equitable, diverse, and inclusive workforce. We welcome applications from all qualified persons. </a:t>
            </a:r>
            <a:r>
              <a:rPr lang="en-US" sz="31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We</a:t>
            </a:r>
            <a:r>
              <a:rPr lang="en-US" sz="3100">
                <a:solidFill>
                  <a:srgbClr val="000000"/>
                </a:solidFill>
              </a:rPr>
              <a:t> encourage women; First Nations, Métis and Inuit persons; members of visible minority groups; persons with disabilities; persons of </a:t>
            </a:r>
            <a:r>
              <a:rPr lang="en-US" sz="31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any</a:t>
            </a:r>
            <a:r>
              <a:rPr lang="en-US" sz="3100">
                <a:solidFill>
                  <a:srgbClr val="000000"/>
                </a:solidFill>
              </a:rPr>
              <a:t> sexual orientation or gender identity and expression; and all those who may contribute to the further diversification of ideas and the University to apply.</a:t>
            </a:r>
            <a:endParaRPr sz="3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c116846180_0_217"/>
          <p:cNvSpPr txBox="1"/>
          <p:nvPr>
            <p:ph type="title"/>
          </p:nvPr>
        </p:nvSpPr>
        <p:spPr>
          <a:xfrm>
            <a:off x="390591" y="365125"/>
            <a:ext cx="95028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The skills of EDI</a:t>
            </a:r>
            <a:endParaRPr/>
          </a:p>
        </p:txBody>
      </p:sp>
      <p:sp>
        <p:nvSpPr>
          <p:cNvPr id="178" name="Google Shape;178;g2c116846180_0_217"/>
          <p:cNvSpPr txBox="1"/>
          <p:nvPr>
            <p:ph idx="1" type="body"/>
          </p:nvPr>
        </p:nvSpPr>
        <p:spPr>
          <a:xfrm>
            <a:off x="390525" y="1965325"/>
            <a:ext cx="11410800" cy="41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2385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-US" sz="2500"/>
              <a:t>What are the consequences of errors?</a:t>
            </a:r>
            <a:endParaRPr sz="2500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500"/>
          </a:p>
          <a:p>
            <a:pPr indent="-3238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-US" sz="2500"/>
              <a:t>Are there consistent skills and attributes you look for in team members? Should EDI skills be included?</a:t>
            </a:r>
            <a:endParaRPr sz="2500"/>
          </a:p>
          <a:p>
            <a:pPr indent="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500"/>
          </a:p>
          <a:p>
            <a:pPr indent="-32385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-US" sz="2500"/>
              <a:t>What is meaningful in the role?</a:t>
            </a:r>
            <a:endParaRPr sz="2500"/>
          </a:p>
          <a:p>
            <a:pPr indent="-3556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1130"/>
              </a:buClr>
              <a:buSzPts val="2000"/>
              <a:buChar char="•"/>
            </a:pPr>
            <a:r>
              <a:rPr lang="en-US" sz="2000">
                <a:solidFill>
                  <a:srgbClr val="4C1130"/>
                </a:solidFill>
              </a:rPr>
              <a:t>e.g. Ensures that all assessment and evaluation activities are conducted with an acute lens of ethics and minimizing harm to students, vulnerable populations, and other stakeholders.</a:t>
            </a:r>
            <a:endParaRPr sz="2000">
              <a:solidFill>
                <a:srgbClr val="4C1130"/>
              </a:solidFill>
            </a:endParaRPr>
          </a:p>
          <a:p>
            <a:pPr indent="0" lvl="0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500">
              <a:solidFill>
                <a:srgbClr val="4C1130"/>
              </a:solidFill>
            </a:endParaRPr>
          </a:p>
          <a:p>
            <a:pPr indent="-32385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500"/>
              <a:buChar char="•"/>
            </a:pPr>
            <a:r>
              <a:rPr lang="en-US" sz="2500">
                <a:solidFill>
                  <a:srgbClr val="000000"/>
                </a:solidFill>
              </a:rPr>
              <a:t>What is the value of lived experience?</a:t>
            </a:r>
            <a:endParaRPr sz="25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79" name="Google Shape;179;g2c116846180_0_217"/>
          <p:cNvSpPr txBox="1"/>
          <p:nvPr>
            <p:ph idx="12" type="sldNum"/>
          </p:nvPr>
        </p:nvSpPr>
        <p:spPr>
          <a:xfrm>
            <a:off x="8828009" y="6356350"/>
            <a:ext cx="2973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c116846180_0_286"/>
          <p:cNvSpPr txBox="1"/>
          <p:nvPr>
            <p:ph type="title"/>
          </p:nvPr>
        </p:nvSpPr>
        <p:spPr>
          <a:xfrm>
            <a:off x="390591" y="365125"/>
            <a:ext cx="95028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Screening</a:t>
            </a:r>
            <a:endParaRPr/>
          </a:p>
        </p:txBody>
      </p:sp>
      <p:sp>
        <p:nvSpPr>
          <p:cNvPr id="185" name="Google Shape;185;g2c116846180_0_286"/>
          <p:cNvSpPr txBox="1"/>
          <p:nvPr>
            <p:ph idx="1" type="body"/>
          </p:nvPr>
        </p:nvSpPr>
        <p:spPr>
          <a:xfrm>
            <a:off x="390525" y="1965325"/>
            <a:ext cx="11410800" cy="41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005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700"/>
              <a:buChar char="●"/>
            </a:pPr>
            <a:r>
              <a:rPr b="0" lang="en-US" sz="2700"/>
              <a:t>We rely on our own judgement in screening, this makes us susceptible to bias</a:t>
            </a:r>
            <a:endParaRPr b="0" sz="2700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700"/>
          </a:p>
          <a:p>
            <a:pPr indent="-40005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700"/>
              <a:buChar char="●"/>
            </a:pPr>
            <a:r>
              <a:rPr b="0" lang="en-US" sz="2700"/>
              <a:t>Use checklists or rubrics to encourage consistency among the hiring team</a:t>
            </a:r>
            <a:endParaRPr b="0" sz="2700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700"/>
          </a:p>
          <a:p>
            <a:pPr indent="-40005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700"/>
              <a:buChar char="●"/>
            </a:pPr>
            <a:r>
              <a:rPr b="0" lang="en-US" sz="2700"/>
              <a:t>Screen independently and construct your reasoning for your top choices</a:t>
            </a:r>
            <a:endParaRPr b="0" sz="2700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sz="1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/>
          </a:p>
        </p:txBody>
      </p:sp>
      <p:sp>
        <p:nvSpPr>
          <p:cNvPr id="186" name="Google Shape;186;g2c116846180_0_286"/>
          <p:cNvSpPr txBox="1"/>
          <p:nvPr>
            <p:ph idx="12" type="sldNum"/>
          </p:nvPr>
        </p:nvSpPr>
        <p:spPr>
          <a:xfrm>
            <a:off x="8828009" y="6356350"/>
            <a:ext cx="2973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c116846180_0_364"/>
          <p:cNvSpPr txBox="1"/>
          <p:nvPr>
            <p:ph type="title"/>
          </p:nvPr>
        </p:nvSpPr>
        <p:spPr>
          <a:xfrm>
            <a:off x="390591" y="365125"/>
            <a:ext cx="95028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“Bad arguments” </a:t>
            </a:r>
            <a:endParaRPr/>
          </a:p>
        </p:txBody>
      </p:sp>
      <p:sp>
        <p:nvSpPr>
          <p:cNvPr id="192" name="Google Shape;192;g2c116846180_0_364"/>
          <p:cNvSpPr txBox="1"/>
          <p:nvPr>
            <p:ph idx="1" type="body"/>
          </p:nvPr>
        </p:nvSpPr>
        <p:spPr>
          <a:xfrm>
            <a:off x="390525" y="1965325"/>
            <a:ext cx="11410800" cy="41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27050" lvl="0" marL="609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500"/>
              <a:buChar char="•"/>
            </a:pPr>
            <a:r>
              <a:rPr lang="en-US" sz="3500"/>
              <a:t>They are not a good fit</a:t>
            </a:r>
            <a:endParaRPr sz="3500"/>
          </a:p>
          <a:p>
            <a:pPr indent="-527050" lvl="0" marL="609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Char char="•"/>
            </a:pPr>
            <a:r>
              <a:rPr lang="en-US" sz="3500"/>
              <a:t>They are overqualified</a:t>
            </a:r>
            <a:endParaRPr sz="3500"/>
          </a:p>
          <a:p>
            <a:pPr indent="-527050" lvl="0" marL="609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Char char="•"/>
            </a:pPr>
            <a:r>
              <a:rPr lang="en-US" sz="3500"/>
              <a:t>They are too young/old</a:t>
            </a:r>
            <a:endParaRPr sz="3500"/>
          </a:p>
          <a:p>
            <a:pPr indent="-527050" lvl="0" marL="609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Char char="•"/>
            </a:pPr>
            <a:r>
              <a:rPr lang="en-US" sz="3500"/>
              <a:t>They won’t understand the Canadian workplace</a:t>
            </a:r>
            <a:endParaRPr sz="35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35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3500"/>
              <a:t>What can this candidate add to our team and workplace?</a:t>
            </a:r>
            <a:endParaRPr sz="3500"/>
          </a:p>
        </p:txBody>
      </p:sp>
      <p:sp>
        <p:nvSpPr>
          <p:cNvPr id="193" name="Google Shape;193;g2c116846180_0_364"/>
          <p:cNvSpPr txBox="1"/>
          <p:nvPr>
            <p:ph idx="12" type="sldNum"/>
          </p:nvPr>
        </p:nvSpPr>
        <p:spPr>
          <a:xfrm>
            <a:off x="8828009" y="6356350"/>
            <a:ext cx="2973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c116846180_0_443"/>
          <p:cNvSpPr txBox="1"/>
          <p:nvPr>
            <p:ph type="title"/>
          </p:nvPr>
        </p:nvSpPr>
        <p:spPr>
          <a:xfrm>
            <a:off x="390591" y="365125"/>
            <a:ext cx="95028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Interviews</a:t>
            </a:r>
            <a:endParaRPr/>
          </a:p>
        </p:txBody>
      </p:sp>
      <p:sp>
        <p:nvSpPr>
          <p:cNvPr id="199" name="Google Shape;199;g2c116846180_0_443"/>
          <p:cNvSpPr txBox="1"/>
          <p:nvPr>
            <p:ph idx="1" type="body"/>
          </p:nvPr>
        </p:nvSpPr>
        <p:spPr>
          <a:xfrm>
            <a:off x="390525" y="1965325"/>
            <a:ext cx="11410800" cy="41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0850" lvl="0" marL="609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300"/>
              <a:buChar char="•"/>
            </a:pPr>
            <a:r>
              <a:rPr lang="en-US" sz="2300"/>
              <a:t>Several biases or bad arguments can be at play</a:t>
            </a:r>
            <a:endParaRPr sz="2300"/>
          </a:p>
          <a:p>
            <a:pPr indent="-450850" lvl="1" marL="1219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-US" sz="2300"/>
              <a:t>Stereotyping</a:t>
            </a:r>
            <a:endParaRPr sz="2300"/>
          </a:p>
          <a:p>
            <a:pPr indent="-450850" lvl="1" marL="1219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-US" sz="2300"/>
              <a:t>Generalization</a:t>
            </a:r>
            <a:endParaRPr sz="2300"/>
          </a:p>
          <a:p>
            <a:pPr indent="-450850" lvl="1" marL="1219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-US" sz="2300"/>
              <a:t>Halo/Horn</a:t>
            </a:r>
            <a:endParaRPr sz="2300"/>
          </a:p>
          <a:p>
            <a:pPr indent="-450850" lvl="1" marL="1219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-US" sz="2300"/>
              <a:t>Contrast</a:t>
            </a:r>
            <a:endParaRPr sz="2300"/>
          </a:p>
          <a:p>
            <a:pPr indent="0" lvl="0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300"/>
          </a:p>
          <a:p>
            <a:pPr indent="-450850" lvl="0" marL="609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300"/>
              <a:buChar char="•"/>
            </a:pPr>
            <a:r>
              <a:rPr lang="en-US" sz="2300"/>
              <a:t>Conduct structured interviews</a:t>
            </a:r>
            <a:endParaRPr sz="2300"/>
          </a:p>
          <a:p>
            <a:pPr indent="-450850" lvl="0" marL="609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-US" sz="2300"/>
              <a:t>Ensure the interviewers understand what skills you are looking for and what evidence of those skills might look like</a:t>
            </a:r>
            <a:endParaRPr sz="2300"/>
          </a:p>
          <a:p>
            <a:pPr indent="-450850" lvl="0" marL="609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-US" sz="2300"/>
              <a:t>Include behaviour-descriptive interview questions</a:t>
            </a:r>
            <a:endParaRPr sz="2300"/>
          </a:p>
          <a:p>
            <a:pPr indent="0" lvl="0" marL="609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200" name="Google Shape;200;g2c116846180_0_443"/>
          <p:cNvSpPr txBox="1"/>
          <p:nvPr>
            <p:ph idx="12" type="sldNum"/>
          </p:nvPr>
        </p:nvSpPr>
        <p:spPr>
          <a:xfrm>
            <a:off x="8828009" y="6356350"/>
            <a:ext cx="2973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c116846180_0_514"/>
          <p:cNvSpPr txBox="1"/>
          <p:nvPr>
            <p:ph type="title"/>
          </p:nvPr>
        </p:nvSpPr>
        <p:spPr>
          <a:xfrm>
            <a:off x="390591" y="365125"/>
            <a:ext cx="95028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EDI-related interview questions</a:t>
            </a:r>
            <a:endParaRPr/>
          </a:p>
        </p:txBody>
      </p:sp>
      <p:sp>
        <p:nvSpPr>
          <p:cNvPr id="206" name="Google Shape;206;g2c116846180_0_514"/>
          <p:cNvSpPr txBox="1"/>
          <p:nvPr>
            <p:ph idx="1" type="body"/>
          </p:nvPr>
        </p:nvSpPr>
        <p:spPr>
          <a:xfrm>
            <a:off x="466725" y="1547150"/>
            <a:ext cx="11410800" cy="461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AutoNum type="arabicPeriod"/>
            </a:pPr>
            <a:r>
              <a:rPr lang="en-US" sz="1600"/>
              <a:t>Tell us something specific you did in your last role to contribute to a positive and inclusive work environment.</a:t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AutoNum type="arabicPeriod"/>
            </a:pPr>
            <a:r>
              <a:rPr lang="en-US" sz="1600"/>
              <a:t>How has EDI informed your assessment and evaluation projects, particularly in a post-secondary environment? </a:t>
            </a:r>
            <a:endParaRPr sz="1600"/>
          </a:p>
          <a:p>
            <a:pPr indent="-228600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lphaLcPeriod"/>
            </a:pPr>
            <a:r>
              <a:rPr lang="en-US" sz="1600"/>
              <a:t>What considerations did you make?</a:t>
            </a:r>
            <a:endParaRPr sz="1600"/>
          </a:p>
          <a:p>
            <a:pPr indent="-228600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AutoNum type="alphaLcPeriod"/>
            </a:pPr>
            <a:r>
              <a:rPr lang="en-US" sz="1600"/>
              <a:t>How did you ensure risks to participants were mitigated?</a:t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AutoNum type="arabicPeriod"/>
            </a:pPr>
            <a:r>
              <a:rPr lang="en-US" sz="1600"/>
              <a:t>Describe a time when you needed to work cooperatively with someone that did not share the same ideas as you. Describe the situation, the actions you took, and the outcome.</a:t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AutoNum type="arabicPeriod"/>
            </a:pPr>
            <a:r>
              <a:rPr lang="en-US" sz="1600"/>
              <a:t>In your opinion, what challenges do you think people from historically underrepresented groups face when accessing our services?</a:t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AutoNum type="arabicPeriod"/>
            </a:pPr>
            <a:r>
              <a:rPr lang="en-US" sz="1600"/>
              <a:t>What have you done in the past to support staff in navigating conflict or differences of opinion?</a:t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AutoNum type="arabicPeriod"/>
            </a:pPr>
            <a:r>
              <a:rPr lang="en-US" sz="1600"/>
              <a:t>Tell me about a time when including diverse perspectives positively impacted a project or initiative you were working on.</a:t>
            </a:r>
            <a:endParaRPr sz="1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9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207" name="Google Shape;207;g2c116846180_0_514"/>
          <p:cNvSpPr txBox="1"/>
          <p:nvPr>
            <p:ph idx="12" type="sldNum"/>
          </p:nvPr>
        </p:nvSpPr>
        <p:spPr>
          <a:xfrm>
            <a:off x="8828009" y="6356350"/>
            <a:ext cx="2973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UA Palette">
      <a:dk1>
        <a:srgbClr val="000000"/>
      </a:dk1>
      <a:lt1>
        <a:srgbClr val="FFFFFF"/>
      </a:lt1>
      <a:dk2>
        <a:srgbClr val="275D37"/>
      </a:dk2>
      <a:lt2>
        <a:srgbClr val="F1CC00"/>
      </a:lt2>
      <a:accent1>
        <a:srgbClr val="F68D2E"/>
      </a:accent1>
      <a:accent2>
        <a:srgbClr val="E56954"/>
      </a:accent2>
      <a:accent3>
        <a:srgbClr val="C86BA8"/>
      </a:accent3>
      <a:accent4>
        <a:srgbClr val="007933"/>
      </a:accent4>
      <a:accent5>
        <a:srgbClr val="6CC249"/>
      </a:accent5>
      <a:accent6>
        <a:srgbClr val="6BBBAE"/>
      </a:accent6>
      <a:hlink>
        <a:srgbClr val="7BA3DB"/>
      </a:hlink>
      <a:folHlink>
        <a:srgbClr val="FFB6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UA Palette">
      <a:dk1>
        <a:srgbClr val="000000"/>
      </a:dk1>
      <a:lt1>
        <a:srgbClr val="FFFFFF"/>
      </a:lt1>
      <a:dk2>
        <a:srgbClr val="275D37"/>
      </a:dk2>
      <a:lt2>
        <a:srgbClr val="F1CC00"/>
      </a:lt2>
      <a:accent1>
        <a:srgbClr val="F68D2E"/>
      </a:accent1>
      <a:accent2>
        <a:srgbClr val="E56954"/>
      </a:accent2>
      <a:accent3>
        <a:srgbClr val="C86BA8"/>
      </a:accent3>
      <a:accent4>
        <a:srgbClr val="007933"/>
      </a:accent4>
      <a:accent5>
        <a:srgbClr val="6CC249"/>
      </a:accent5>
      <a:accent6>
        <a:srgbClr val="6BBBAE"/>
      </a:accent6>
      <a:hlink>
        <a:srgbClr val="7BA3DB"/>
      </a:hlink>
      <a:folHlink>
        <a:srgbClr val="FFB6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2021-08-27T13:13:24Z</dcterms:created>
  <dc:creator>Microsoft Office User</dc:creator>
</cp:coreProperties>
</file>