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9" r:id="rId3"/>
    <p:sldId id="269" r:id="rId4"/>
    <p:sldId id="270" r:id="rId5"/>
    <p:sldId id="260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63" r:id="rId19"/>
    <p:sldId id="264" r:id="rId20"/>
    <p:sldId id="261" r:id="rId21"/>
    <p:sldId id="278" r:id="rId22"/>
    <p:sldId id="25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240"/>
  </p:normalViewPr>
  <p:slideViewPr>
    <p:cSldViewPr>
      <p:cViewPr varScale="1">
        <p:scale>
          <a:sx n="97" d="100"/>
          <a:sy n="97" d="100"/>
        </p:scale>
        <p:origin x="2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hra-achru.ca/wp-content/uploads/2023/11/Community-Housing-and-Productivity-Study_final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Deloitte. (2023). </a:t>
            </a:r>
            <a:r>
              <a:rPr lang="en-CA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 of community housing on productivity</a:t>
            </a:r>
            <a: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CA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https://chra-achru.ca/wp-content/uploads/2023/11/Community-Housing-and-Productivity-Study_final.pdf</a:t>
            </a:r>
            <a: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CA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Original data source</a:t>
            </a:r>
            <a: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Statistics Canada (based on 2023 Q2 data)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15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https://</a:t>
            </a:r>
            <a:r>
              <a:rPr lang="en-US" dirty="0" err="1"/>
              <a:t>hello.atb.com</a:t>
            </a:r>
            <a:r>
              <a:rPr lang="en-US" dirty="0"/>
              <a:t>/the-twenty-four-alberta-bound-continues-province-leads-in-population-growth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762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https://</a:t>
            </a:r>
            <a:r>
              <a:rPr lang="en-US" dirty="0" err="1"/>
              <a:t>hello.atb.com</a:t>
            </a:r>
            <a:r>
              <a:rPr lang="en-US" dirty="0"/>
              <a:t>/the-seven-september-27-2024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53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CMHC Housing Market Information Portal. Data is from Oct 2023.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3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10/26/24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0956-3EF6-114F-9195-5D49E0691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Affordable housing and homelessness in </a:t>
            </a:r>
            <a:r>
              <a:rPr lang="en-US" sz="4000" dirty="0" err="1"/>
              <a:t>alberta</a:t>
            </a:r>
            <a:r>
              <a:rPr lang="en-US" sz="4000" dirty="0"/>
              <a:t>:</a:t>
            </a:r>
            <a:br>
              <a:rPr lang="en-US" sz="4000" dirty="0"/>
            </a:br>
            <a:r>
              <a:rPr lang="en-US" sz="4000" dirty="0"/>
              <a:t>some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29DFE-235E-A04F-B8AF-C02089489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270576" cy="2588096"/>
          </a:xfrm>
        </p:spPr>
        <p:txBody>
          <a:bodyPr/>
          <a:lstStyle/>
          <a:p>
            <a:r>
              <a:rPr lang="en-US" dirty="0"/>
              <a:t>Presentation by Nick Falvo</a:t>
            </a:r>
          </a:p>
          <a:p>
            <a:r>
              <a:rPr lang="en-US" dirty="0"/>
              <a:t>24 Oct 2024</a:t>
            </a:r>
          </a:p>
          <a:p>
            <a:endParaRPr lang="en-US" dirty="0"/>
          </a:p>
          <a:p>
            <a:r>
              <a:rPr lang="en-US" sz="1800" dirty="0"/>
              <a:t>3rd Annual City Building Conference </a:t>
            </a:r>
          </a:p>
          <a:p>
            <a:r>
              <a:rPr lang="en-US" sz="1800" dirty="0"/>
              <a:t>University of Alberta School of Business and the City Building Centre </a:t>
            </a:r>
          </a:p>
        </p:txBody>
      </p:sp>
    </p:spTree>
    <p:extLst>
      <p:ext uri="{BB962C8B-B14F-4D97-AF65-F5344CB8AC3E}">
        <p14:creationId xmlns:p14="http://schemas.microsoft.com/office/powerpoint/2010/main" val="3687718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CE8C-E17B-AF2D-9B5E-7B3AF8EF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UCP on 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0DE61-13CB-36AE-5D69-38B444101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Oct 2022, the UCP government of Jason Kenney announced $63M over 2 </a:t>
            </a:r>
            <a:r>
              <a:rPr lang="en-US" dirty="0" err="1"/>
              <a:t>yrs</a:t>
            </a:r>
            <a:r>
              <a:rPr lang="en-US" dirty="0"/>
              <a:t> in new homelessness funding. </a:t>
            </a:r>
          </a:p>
          <a:p>
            <a:endParaRPr lang="en-US" dirty="0"/>
          </a:p>
          <a:p>
            <a:r>
              <a:rPr lang="en-US" dirty="0"/>
              <a:t>Referred to as the Action Plan on Homelessness, this new funding consisted of: equalizing $ between YEG &amp; YYC; more emergency shelter spaces during winter months; the conversion of all provincially-funded emergency shelters to ‘24-7 access;’ the piloting a new Service Hub Model at emergency shelters in YEG and YYC.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7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CC67-1583-441A-3580-CE543AA7F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UCP on homelessness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329A3-765D-14DF-0FDC-77DAD58E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2023 provincial budget announced new $ for homelessness responses, including for emergency shelters.</a:t>
            </a:r>
          </a:p>
          <a:p>
            <a:endParaRPr lang="en-US" dirty="0"/>
          </a:p>
          <a:p>
            <a:r>
              <a:rPr lang="en-US" dirty="0"/>
              <a:t>The additional $ has also supported new ‘women only’ shelter spaces as well as new Indigenous specific shelter spaces. It’s also supported Edmonton’s new ‘navigation and support </a:t>
            </a:r>
            <a:r>
              <a:rPr lang="en-US" dirty="0" err="1"/>
              <a:t>centre</a:t>
            </a:r>
            <a:r>
              <a:rPr lang="en-US" dirty="0"/>
              <a:t>’ for people impacted by encampment closures.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7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569F-4E57-6EBB-5756-E5EDB461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UCP on homelessness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86AFD-6F9D-EE06-44A2-0A714481C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Budget 2024 announced $24.6 million for homeless shelters, a 29% increase from Budget 2023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4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86C6C-7985-6117-2F50-0AE8F6FF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Provincial Navigation </a:t>
            </a:r>
            <a:r>
              <a:rPr lang="en-US" dirty="0" err="1"/>
              <a:t>Centres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C0532-DC00-939C-4AE1-9F30911A1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Provincially-led Navigation and Support Centre (NSC) opened in Edmonton in January 2024. </a:t>
            </a:r>
          </a:p>
          <a:p>
            <a:endParaRPr lang="en-US" dirty="0"/>
          </a:p>
          <a:p>
            <a:r>
              <a:rPr lang="en-US" dirty="0"/>
              <a:t>Part of partnership between </a:t>
            </a:r>
            <a:r>
              <a:rPr lang="en-US" dirty="0" err="1"/>
              <a:t>GoA</a:t>
            </a:r>
            <a:r>
              <a:rPr lang="en-US" dirty="0"/>
              <a:t> and Edmonton Police to close encampments—a person ‘evicted’ from an encampment can go to the NSC as a first step toward other supports.</a:t>
            </a:r>
          </a:p>
        </p:txBody>
      </p:sp>
    </p:spTree>
    <p:extLst>
      <p:ext uri="{BB962C8B-B14F-4D97-AF65-F5344CB8AC3E}">
        <p14:creationId xmlns:p14="http://schemas.microsoft.com/office/powerpoint/2010/main" val="293881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CB93-1CE7-3F40-8A47-7B355673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Provincial Navigation </a:t>
            </a:r>
            <a:r>
              <a:rPr lang="en-US" dirty="0" err="1"/>
              <a:t>Centres</a:t>
            </a:r>
            <a:r>
              <a:rPr lang="en-US" dirty="0"/>
              <a:t>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C3FE8-8B62-60FB-D4CB-D0154CEBC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Edmonton’s NSC provides short-term supports and referrals related to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Income assistance and employment supports</a:t>
            </a:r>
          </a:p>
          <a:p>
            <a:pPr lvl="1"/>
            <a:r>
              <a:rPr lang="en-US" dirty="0"/>
              <a:t>ID</a:t>
            </a:r>
          </a:p>
          <a:p>
            <a:pPr lvl="1"/>
            <a:r>
              <a:rPr lang="en-US" dirty="0"/>
              <a:t>Emergency shelter (including assistance with transportation to an emergency shelter) </a:t>
            </a:r>
          </a:p>
          <a:p>
            <a:pPr lvl="1"/>
            <a:r>
              <a:rPr lang="en-US" dirty="0"/>
              <a:t>Health care (including addictions treatment)</a:t>
            </a:r>
          </a:p>
          <a:p>
            <a:pPr lvl="1"/>
            <a:r>
              <a:rPr lang="en-US" dirty="0"/>
              <a:t>Animal rescue services to put pets into temporary foster care</a:t>
            </a:r>
          </a:p>
          <a:p>
            <a:pPr lvl="1"/>
            <a:r>
              <a:rPr lang="en-US" dirty="0"/>
              <a:t>Indigenous supports (i.e., connections to cultural supports)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3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EE49-7222-41F8-3D4F-6296AA5B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Provincial Navigation </a:t>
            </a:r>
            <a:r>
              <a:rPr lang="en-US" dirty="0" err="1"/>
              <a:t>Centres</a:t>
            </a:r>
            <a:r>
              <a:rPr lang="en-US" dirty="0"/>
              <a:t>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9A7E-B654-8517-7A67-20D46365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People can stay there with their pet until a suitable home is found for the pet. </a:t>
            </a:r>
          </a:p>
          <a:p>
            <a:endParaRPr lang="en-US" dirty="0"/>
          </a:p>
          <a:p>
            <a:r>
              <a:rPr lang="en-US" dirty="0"/>
              <a:t>A second location in Calgary opened in July 2024.</a:t>
            </a:r>
          </a:p>
        </p:txBody>
      </p:sp>
    </p:spTree>
    <p:extLst>
      <p:ext uri="{BB962C8B-B14F-4D97-AF65-F5344CB8AC3E}">
        <p14:creationId xmlns:p14="http://schemas.microsoft.com/office/powerpoint/2010/main" val="387824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DF56-539E-742D-8678-7CD925BC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OSSI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DD9AF-EB69-B6D0-4D88-37EB4C68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spite of the rising cost of rent across the province, OSSI funding has been flatlined at pre-pandemic levels (</a:t>
            </a:r>
            <a:r>
              <a:rPr lang="en-US" u="sng" dirty="0"/>
              <a:t>exception</a:t>
            </a:r>
            <a:r>
              <a:rPr lang="en-US" dirty="0"/>
              <a:t>: top up received by Edmonton to ‘level playing field’ with Calgary—this was mentioned on Slide #10).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Much OSSI $ supports vulnerable tenants in private market housing—i.e., units owned by private landlords who charge whatever rent levels the market can bear. </a:t>
            </a:r>
          </a:p>
          <a:p>
            <a:endParaRPr lang="en-US" dirty="0"/>
          </a:p>
          <a:p>
            <a:r>
              <a:rPr lang="en-US" u="sng" dirty="0"/>
              <a:t>Ergo</a:t>
            </a:r>
            <a:r>
              <a:rPr lang="en-US" dirty="0"/>
              <a:t>: Communities in receipt of OSSI funding have had to support fewer tenants via Housing First each year.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0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A47DA-D567-B8FE-2ABF-BDFB3394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2975F-55CC-3BFE-CCBF-7AF00F7A8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2AE060-C33E-4E8E-7C7A-7D55FE791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00200"/>
            <a:ext cx="6022095" cy="437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8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1404-AC19-D533-5DCB-8D2A8D56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growth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FC10-FDDD-8F65-747C-6480A942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AA2CA9-12C2-38D2-C05A-3AC63BD4F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620" y="1425813"/>
            <a:ext cx="6244716" cy="450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5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56B3-8AE0-FC25-2066-00F7A4390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vacancy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28BC-0A5B-B796-CCFB-7CD6B7D0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A70583-B37F-796D-B259-25299EADB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78039"/>
              </p:ext>
            </p:extLst>
          </p:nvPr>
        </p:nvGraphicFramePr>
        <p:xfrm>
          <a:off x="1619672" y="198884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511538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39906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59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Calgary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739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Edmonton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4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Grand Prairie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58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Lethbridge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7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Medicine 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Red Deer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282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Wood Buffalo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33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83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186C-A886-E0FE-29F2-BA3A461A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community (i.e., social) housing?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AFEC-FE50-4CA6-82B3-75A29924C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Lack of alignment between rents and incomes at the low end of the market.</a:t>
            </a:r>
          </a:p>
          <a:p>
            <a:endParaRPr lang="en-US" dirty="0"/>
          </a:p>
          <a:p>
            <a:r>
              <a:rPr lang="en-US" dirty="0"/>
              <a:t>High-growth areas of urban areas tend not to create low-cost rental housing.</a:t>
            </a:r>
          </a:p>
          <a:p>
            <a:endParaRPr lang="en-US" dirty="0"/>
          </a:p>
          <a:p>
            <a:r>
              <a:rPr lang="en-US" dirty="0"/>
              <a:t>Great long-term investment (rents stay low over the long term).</a:t>
            </a:r>
          </a:p>
        </p:txBody>
      </p:sp>
    </p:spTree>
    <p:extLst>
      <p:ext uri="{BB962C8B-B14F-4D97-AF65-F5344CB8AC3E}">
        <p14:creationId xmlns:p14="http://schemas.microsoft.com/office/powerpoint/2010/main" val="779137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0367-6240-9F64-C750-A7FE8D53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F44A-BC60-0F57-5F7A-A4B1EBF82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operating agreements (+ OSSI funding)</a:t>
            </a:r>
          </a:p>
          <a:p>
            <a:endParaRPr lang="en-US" dirty="0"/>
          </a:p>
          <a:p>
            <a:r>
              <a:rPr lang="en-US" dirty="0"/>
              <a:t>Funding repair and retrofitting of existing community housing units</a:t>
            </a:r>
          </a:p>
          <a:p>
            <a:endParaRPr lang="en-US" dirty="0"/>
          </a:p>
          <a:p>
            <a:r>
              <a:rPr lang="en-US" dirty="0"/>
              <a:t>Fund operating costs for newly-created supportive housing units for vulnerable subpopulations</a:t>
            </a:r>
          </a:p>
          <a:p>
            <a:endParaRPr lang="en-US" dirty="0"/>
          </a:p>
          <a:p>
            <a:r>
              <a:rPr lang="en-US" dirty="0"/>
              <a:t>Enhance Indigenous-specific operating funding for 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6378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CE34-0212-8421-3F84-398FCDBCF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needed (cont’d)?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79B1C-9582-8393-C065-D1E1029A3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Enhance eviction prevention initiatives</a:t>
            </a:r>
          </a:p>
          <a:p>
            <a:endParaRPr lang="en-US" dirty="0"/>
          </a:p>
          <a:p>
            <a:r>
              <a:rPr lang="en-US" dirty="0"/>
              <a:t>Review rent regulation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6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B23C7-EE38-81F1-E912-B5D01DC3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9391A-D6A3-8511-28E7-C8F453150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3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7A97-7D4E-CE92-570C-51CEEA4B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housing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70E3A-4EC8-E8B5-49A7-CA006BB5B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Historically, and relative to other OECD countries, Canadian governments have underinvested in housing for low-income renters. </a:t>
            </a:r>
          </a:p>
          <a:p>
            <a:endParaRPr lang="en-US" dirty="0"/>
          </a:p>
          <a:p>
            <a:r>
              <a:rPr lang="en-US" dirty="0"/>
              <a:t>On a per capita basis, Canada as a whole now has roughly half as much community housing (i.e., social housing) stock as the average OECD country. </a:t>
            </a:r>
          </a:p>
        </p:txBody>
      </p:sp>
    </p:spTree>
    <p:extLst>
      <p:ext uri="{BB962C8B-B14F-4D97-AF65-F5344CB8AC3E}">
        <p14:creationId xmlns:p14="http://schemas.microsoft.com/office/powerpoint/2010/main" val="370538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5E6A5-1534-D22F-04F0-1085FA07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housing (cont’d)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5DFA8F-7584-07B8-0141-08B719711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000075"/>
              </p:ext>
            </p:extLst>
          </p:nvPr>
        </p:nvGraphicFramePr>
        <p:xfrm>
          <a:off x="2483768" y="1524000"/>
          <a:ext cx="3528392" cy="4447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405">
                  <a:extLst>
                    <a:ext uri="{9D8B030D-6E8A-4147-A177-3AD203B41FA5}">
                      <a16:colId xmlns:a16="http://schemas.microsoft.com/office/drawing/2014/main" val="80833591"/>
                    </a:ext>
                  </a:extLst>
                </a:gridCol>
                <a:gridCol w="1675987">
                  <a:extLst>
                    <a:ext uri="{9D8B030D-6E8A-4147-A177-3AD203B41FA5}">
                      <a16:colId xmlns:a16="http://schemas.microsoft.com/office/drawing/2014/main" val="361118344"/>
                    </a:ext>
                  </a:extLst>
                </a:gridCol>
              </a:tblGrid>
              <a:tr h="420710"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kern="100" dirty="0">
                          <a:effectLst/>
                        </a:rPr>
                        <a:t>Community housing units per 1,000 people</a:t>
                      </a:r>
                      <a:endParaRPr lang="en-CA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998763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 dirty="0">
                          <a:effectLst/>
                        </a:rPr>
                        <a:t>Saskatchewan</a:t>
                      </a:r>
                      <a:endParaRPr lang="en-CA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36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290415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Manitoba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32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858098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 dirty="0">
                          <a:effectLst/>
                        </a:rPr>
                        <a:t>Nova Scotia</a:t>
                      </a:r>
                      <a:endParaRPr lang="en-CA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30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049821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New Brunswick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28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496710"/>
                  </a:ext>
                </a:extLst>
              </a:tr>
              <a:tr h="694395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Newfoundland and Labrador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23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849640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Ontario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22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77437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British Columbia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22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016204"/>
                  </a:ext>
                </a:extLst>
              </a:tr>
              <a:tr h="388583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Prince Edward Island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22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410633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Quebec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22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6057445"/>
                  </a:ext>
                </a:extLst>
              </a:tr>
              <a:tr h="347197">
                <a:tc>
                  <a:txBody>
                    <a:bodyPr/>
                    <a:lstStyle/>
                    <a:p>
                      <a:r>
                        <a:rPr lang="en-CA" sz="1600" kern="100">
                          <a:effectLst/>
                        </a:rPr>
                        <a:t>Alberta</a:t>
                      </a:r>
                      <a:endParaRPr lang="en-CA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CA" sz="1600" kern="100" dirty="0">
                          <a:effectLst/>
                        </a:rPr>
                        <a:t>20</a:t>
                      </a:r>
                      <a:endParaRPr lang="en-CA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210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6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B79F-BAF0-5033-E013-4BBFA05F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C4E15-0387-EF6B-21AF-CABF8C5F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On a nightly basis, Calgary and Edmonton each </a:t>
            </a:r>
            <a:r>
              <a:rPr lang="en-US"/>
              <a:t>sees approximately </a:t>
            </a:r>
            <a:r>
              <a:rPr lang="en-US" dirty="0"/>
              <a:t>1,000 persons sleeping in one of several emergency shelters.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7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E46A-B441-7B15-57D2-89C57514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shelters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76FF-295B-953B-55FD-487A49D2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Overcrowding</a:t>
            </a:r>
          </a:p>
          <a:p>
            <a:r>
              <a:rPr lang="en-US" dirty="0"/>
              <a:t>Poor food quality</a:t>
            </a:r>
          </a:p>
          <a:p>
            <a:r>
              <a:rPr lang="en-US" dirty="0"/>
              <a:t>Inadequate hygiene facilities</a:t>
            </a:r>
          </a:p>
          <a:p>
            <a:r>
              <a:rPr lang="en-US" dirty="0"/>
              <a:t>Lack of privacy</a:t>
            </a:r>
          </a:p>
          <a:p>
            <a:r>
              <a:rPr lang="en-US" dirty="0"/>
              <a:t>Bed bugs and body lice</a:t>
            </a:r>
          </a:p>
          <a:p>
            <a:r>
              <a:rPr lang="en-US" dirty="0"/>
              <a:t>High rates of disease transmission</a:t>
            </a:r>
          </a:p>
          <a:p>
            <a:r>
              <a:rPr lang="en-US" dirty="0"/>
              <a:t>Sleep deprivation</a:t>
            </a:r>
          </a:p>
          <a:p>
            <a:r>
              <a:rPr lang="en-US" dirty="0"/>
              <a:t>Inadequate harm reduction services</a:t>
            </a:r>
          </a:p>
          <a:p>
            <a:r>
              <a:rPr lang="en-US" dirty="0"/>
              <a:t>Theft and assault</a:t>
            </a:r>
          </a:p>
        </p:txBody>
      </p:sp>
    </p:spTree>
    <p:extLst>
      <p:ext uri="{BB962C8B-B14F-4D97-AF65-F5344CB8AC3E}">
        <p14:creationId xmlns:p14="http://schemas.microsoft.com/office/powerpoint/2010/main" val="207429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10C3-0AF6-EB00-F06F-601CBC5D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shelters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94223-555C-767C-89CA-9AD4073F9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Very challenging for couples to stay together. </a:t>
            </a:r>
          </a:p>
          <a:p>
            <a:endParaRPr lang="en-US" dirty="0"/>
          </a:p>
          <a:p>
            <a:r>
              <a:rPr lang="en-US" dirty="0"/>
              <a:t>Shelters typically do an inadequate job of creating safe ‘gender neutral’ spaces.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Most shelters do not allow pets.</a:t>
            </a:r>
          </a:p>
          <a:p>
            <a:endParaRPr lang="en-US" dirty="0"/>
          </a:p>
          <a:p>
            <a:r>
              <a:rPr lang="en-US" dirty="0"/>
              <a:t>Most have little if any storage capacity.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6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D1C9E-09B9-6D25-95B8-FF8DE778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Rough sleeping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9705-BE30-AA66-F422-7BC5F3D24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Those drawbacks often prompt persons to sleep outside as an alternative. </a:t>
            </a:r>
          </a:p>
          <a:p>
            <a:endParaRPr lang="en-US" dirty="0"/>
          </a:p>
          <a:p>
            <a:r>
              <a:rPr lang="en-US" dirty="0"/>
              <a:t>When persons sleep outside, they face exposure to extreme weather, physical and sexual violence, property theft, and risk of fire and flooding.</a:t>
            </a:r>
          </a:p>
        </p:txBody>
      </p:sp>
    </p:spTree>
    <p:extLst>
      <p:ext uri="{BB962C8B-B14F-4D97-AF65-F5344CB8AC3E}">
        <p14:creationId xmlns:p14="http://schemas.microsoft.com/office/powerpoint/2010/main" val="77044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1219-002C-B42F-9402-60D50386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Lack of daytime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F1F5D-EB6E-0B10-9A25-626BEE0F0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recent report by Vibrant Communities Calgary found that persons experiencing homelessness often spend time on public transit because they have nowhere else to go during the day. </a:t>
            </a:r>
          </a:p>
          <a:p>
            <a:endParaRPr lang="en-US" dirty="0"/>
          </a:p>
          <a:p>
            <a:r>
              <a:rPr lang="en-US" dirty="0"/>
              <a:t>It also found that some people experiencing homelessness use illicit substances on public transit because they deem it safer to overdose there than in most other locations.</a:t>
            </a:r>
          </a:p>
        </p:txBody>
      </p:sp>
    </p:spTree>
    <p:extLst>
      <p:ext uri="{BB962C8B-B14F-4D97-AF65-F5344CB8AC3E}">
        <p14:creationId xmlns:p14="http://schemas.microsoft.com/office/powerpoint/2010/main" val="2495897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vo  Last word   Homelessness 101   20apr2020" id="{23658605-9A39-4B46-AD81-A985FFF8E94B}" vid="{B3CB4880-B647-724C-AF8A-6942028B02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</TotalTime>
  <Words>961</Words>
  <Application>Microsoft Macintosh PowerPoint</Application>
  <PresentationFormat>On-screen Show (4:3)</PresentationFormat>
  <Paragraphs>164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Clarity</vt:lpstr>
      <vt:lpstr>Affordable housing and homelessness in alberta: some considerations</vt:lpstr>
      <vt:lpstr>Why community (i.e., social) housing?</vt:lpstr>
      <vt:lpstr>Community housing (cont’d)</vt:lpstr>
      <vt:lpstr>Community housing (cont’d)</vt:lpstr>
      <vt:lpstr>Homelessness</vt:lpstr>
      <vt:lpstr>Drawbacks of shelters</vt:lpstr>
      <vt:lpstr>Drawbacks of shelters (cont’d)</vt:lpstr>
      <vt:lpstr>Rough sleeping</vt:lpstr>
      <vt:lpstr>Lack of daytime options</vt:lpstr>
      <vt:lpstr>UCP on homelessness</vt:lpstr>
      <vt:lpstr>UCP on homelessness (cont’d)</vt:lpstr>
      <vt:lpstr>UCP on homelessness (cont’d)</vt:lpstr>
      <vt:lpstr>Provincial Navigation Centres</vt:lpstr>
      <vt:lpstr>Provincial Navigation Centres (cont’d)</vt:lpstr>
      <vt:lpstr>Provincial Navigation Centres (cont’d)</vt:lpstr>
      <vt:lpstr>OSSI funding</vt:lpstr>
      <vt:lpstr>Population growth</vt:lpstr>
      <vt:lpstr>Population growth (cont’d)</vt:lpstr>
      <vt:lpstr>Low vacancy rates</vt:lpstr>
      <vt:lpstr>What’s needed?</vt:lpstr>
      <vt:lpstr>What’s needed (cont’d)?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Nick Falvo</dc:creator>
  <cp:keywords/>
  <dc:description/>
  <cp:lastModifiedBy>Nick Falvo</cp:lastModifiedBy>
  <cp:revision>11</cp:revision>
  <dcterms:created xsi:type="dcterms:W3CDTF">2024-10-11T15:15:07Z</dcterms:created>
  <dcterms:modified xsi:type="dcterms:W3CDTF">2024-10-26T20:20:53Z</dcterms:modified>
  <cp:category/>
</cp:coreProperties>
</file>