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7" r:id="rId4"/>
    <p:sldId id="260" r:id="rId5"/>
    <p:sldId id="263" r:id="rId6"/>
    <p:sldId id="261" r:id="rId7"/>
    <p:sldId id="259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9933"/>
    <a:srgbClr val="000000"/>
    <a:srgbClr val="FFFFFF"/>
    <a:srgbClr val="FF3300"/>
    <a:srgbClr val="CC0000"/>
    <a:srgbClr val="FF000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1" autoAdjust="0"/>
    <p:restoredTop sz="94737" autoAdjust="0"/>
  </p:normalViewPr>
  <p:slideViewPr>
    <p:cSldViewPr>
      <p:cViewPr>
        <p:scale>
          <a:sx n="75" d="100"/>
          <a:sy n="75" d="100"/>
        </p:scale>
        <p:origin x="-4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203D397-0785-4015-AA58-844AA917D5A3}" type="datetimeFigureOut">
              <a:rPr lang="en-US"/>
              <a:pPr>
                <a:defRPr/>
              </a:pPr>
              <a:t>5/25/2012</a:t>
            </a:fld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1E6A5CB-608B-4C86-A424-0D41F773F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E6A5CB-608B-4C86-A424-0D41F773F4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AEAEA-B7B5-4242-9E2B-C679DD76B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0A1C7-B67E-4A9B-966E-20D29120F6D5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3B27-6479-4278-93D5-53031F531A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7DCC6-6B59-4BC5-9442-7AE1A5DE09D0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9BAA7-EBB6-48F9-B25A-5EF89E66E2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8661-934A-4074-823B-1F76EBED13F7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1186-2906-4951-B9E8-AE96E87111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5584D-10CB-4E9D-8339-72890C862109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4EF2F-2675-472A-A155-4F61794D69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AC19F-ED52-478C-AC84-F7B6B5330FEC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D4673-1DC4-468A-AFE9-959C593947A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6CA1-99A4-419B-828F-B3EF9E9D6899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30342-4F66-427D-BF57-90BA7C68C2C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D770-877B-467E-9687-FDD56FACD90A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BA10-F3FC-47AB-B2F8-1BFCF433CF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8F35C-8216-4704-8F03-8F2793BA9513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F51B3-E3E8-40C4-BE0E-3796959B80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38736-27D2-412F-B9A1-AE87E0DEDFF6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8152-A3EF-4C33-B72B-BA3195D220A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2238"/>
            <a:ext cx="8229600" cy="639762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3C924-8DF8-42D2-84D8-38241242D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C71A5-DEC7-4036-9B3C-471DA8CFFF98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1CAB0-26C7-4DCD-A727-814938F172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DA8AF-B1AE-4838-9E8D-D4396BD0FC70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3E814-D5C0-4B58-A76C-942D33C1FFE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1600"/>
            <a:ext cx="8229600" cy="660400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69BD-E091-4287-9264-15B083F5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7EDF9-5ADA-454D-8F9C-DB3927C2C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2D7C8-856A-4031-ADF6-A63C63193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0D0C7-B86E-48B3-A924-A2282619D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8E8B-BDC0-4886-9A9A-CD6789186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9ECC9-0A6F-410C-85DA-FD4052626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DBCBE-B430-458E-952D-B24EB3A51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5"/>
          <p:cNvSpPr txBox="1">
            <a:spLocks noChangeArrowheads="1"/>
          </p:cNvSpPr>
          <p:nvPr userDrawn="1"/>
        </p:nvSpPr>
        <p:spPr bwMode="auto">
          <a:xfrm>
            <a:off x="152400" y="6238875"/>
            <a:ext cx="8915400" cy="3143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0080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CA" sz="1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Box 5"/>
          <p:cNvSpPr txBox="1">
            <a:spLocks noChangeArrowheads="1"/>
          </p:cNvSpPr>
          <p:nvPr userDrawn="1"/>
        </p:nvSpPr>
        <p:spPr bwMode="auto">
          <a:xfrm>
            <a:off x="304800" y="628650"/>
            <a:ext cx="8534400" cy="152400"/>
          </a:xfrm>
          <a:prstGeom prst="rect">
            <a:avLst/>
          </a:prstGeom>
          <a:gradFill rotWithShape="1">
            <a:gsLst>
              <a:gs pos="0">
                <a:srgbClr val="184718"/>
              </a:gs>
              <a:gs pos="100000">
                <a:srgbClr val="339933">
                  <a:alpha val="87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CA" sz="1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66" descr="Ua6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200" y="5962650"/>
            <a:ext cx="814388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42" name="Text Box 18"/>
          <p:cNvSpPr txBox="1">
            <a:spLocks noChangeArrowheads="1"/>
          </p:cNvSpPr>
          <p:nvPr userDrawn="1"/>
        </p:nvSpPr>
        <p:spPr bwMode="auto">
          <a:xfrm>
            <a:off x="4343400" y="6172200"/>
            <a:ext cx="48895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200" b="1" i="1" dirty="0" smtClean="0">
                <a:solidFill>
                  <a:schemeClr val="bg1"/>
                </a:solidFill>
              </a:rPr>
              <a:t>Harris Teaching</a:t>
            </a:r>
            <a:r>
              <a:rPr lang="en-US" sz="2200" b="1" i="1" baseline="0" dirty="0" smtClean="0">
                <a:solidFill>
                  <a:schemeClr val="bg1"/>
                </a:solidFill>
              </a:rPr>
              <a:t> </a:t>
            </a:r>
            <a:r>
              <a:rPr lang="en-US" sz="2200" b="1" i="1" dirty="0" smtClean="0">
                <a:solidFill>
                  <a:schemeClr val="bg1"/>
                </a:solidFill>
              </a:rPr>
              <a:t>Workshop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8C9F37-9F2F-41CF-BC41-0228DA6327F7}" type="datetimeFigureOut">
              <a:rPr lang="en-CA"/>
              <a:pPr>
                <a:defRPr/>
              </a:pPr>
              <a:t>25/05/2012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192442-1029-4810-99F5-5D13115B1D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6"/>
          <p:cNvSpPr txBox="1">
            <a:spLocks noChangeArrowheads="1"/>
          </p:cNvSpPr>
          <p:nvPr/>
        </p:nvSpPr>
        <p:spPr bwMode="auto">
          <a:xfrm>
            <a:off x="276225" y="1509713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  <a:cs typeface="Arial" charset="0"/>
              </a:rPr>
              <a:t>Misconceptions About Chemistry Career Paths</a:t>
            </a:r>
          </a:p>
          <a:p>
            <a:pPr algn="ctr" eaLnBrk="0" hangingPunct="0"/>
            <a:endParaRPr lang="en-US" sz="2800" b="1" dirty="0" smtClean="0">
              <a:solidFill>
                <a:schemeClr val="tx2"/>
              </a:solidFill>
              <a:cs typeface="Arial" charset="0"/>
            </a:endParaRPr>
          </a:p>
          <a:p>
            <a:pPr algn="ctr" eaLnBrk="0" hangingPunct="0"/>
            <a:r>
              <a:rPr lang="en-US" sz="2800" dirty="0" smtClean="0">
                <a:solidFill>
                  <a:schemeClr val="tx2"/>
                </a:solidFill>
                <a:cs typeface="Arial" charset="0"/>
              </a:rPr>
              <a:t>Harris Teaching Workshop-2012</a:t>
            </a:r>
          </a:p>
          <a:p>
            <a:pPr algn="ctr" eaLnBrk="0" hangingPunct="0"/>
            <a:endParaRPr lang="en-US" sz="2800" dirty="0" smtClean="0">
              <a:solidFill>
                <a:schemeClr val="tx2"/>
              </a:solidFill>
              <a:cs typeface="Arial" charset="0"/>
            </a:endParaRPr>
          </a:p>
          <a:p>
            <a:pPr algn="ctr" eaLnBrk="0" hangingPunct="0"/>
            <a:r>
              <a:rPr lang="en-US" sz="2800" i="1" dirty="0" smtClean="0">
                <a:solidFill>
                  <a:schemeClr val="tx2"/>
                </a:solidFill>
                <a:cs typeface="Arial" charset="0"/>
              </a:rPr>
              <a:t>Concepts and Misconceptions in Chemistry</a:t>
            </a:r>
            <a:endParaRPr lang="en-US" sz="2800" i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77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Misconceptions about Chemistry Careers</a:t>
            </a:r>
            <a:endParaRPr lang="en-CA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9144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S</a:t>
            </a:r>
            <a:r>
              <a:rPr lang="en-CA" sz="2800" dirty="0" smtClean="0"/>
              <a:t>tudents cannot conceive of jobs other than </a:t>
            </a:r>
            <a:r>
              <a:rPr lang="en-CA" sz="2800" i="1" dirty="0" smtClean="0"/>
              <a:t>working in the lab.</a:t>
            </a:r>
          </a:p>
          <a:p>
            <a:pPr algn="ctr"/>
            <a:r>
              <a:rPr lang="en-CA" sz="2800" i="1" dirty="0" smtClean="0"/>
              <a:t>Chemist = Bench work</a:t>
            </a:r>
          </a:p>
          <a:p>
            <a:endParaRPr lang="en-CA" sz="2800" dirty="0" smtClean="0"/>
          </a:p>
          <a:p>
            <a:r>
              <a:rPr lang="en-CA" sz="2800" dirty="0" smtClean="0"/>
              <a:t>Students who excel in chemistry courses do not want to take chemistry as a career because they see limited options</a:t>
            </a:r>
            <a:endParaRPr lang="en-CA" sz="2800" dirty="0" smtClean="0"/>
          </a:p>
          <a:p>
            <a:endParaRPr lang="en-CA" sz="2800" dirty="0" smtClean="0"/>
          </a:p>
          <a:p>
            <a:r>
              <a:rPr lang="en-CA" sz="2800" dirty="0" smtClean="0"/>
              <a:t>Master’s degree = something went wrong in the PhD</a:t>
            </a:r>
            <a:endParaRPr lang="en-CA" sz="2800" dirty="0" smtClean="0"/>
          </a:p>
          <a:p>
            <a:endParaRPr lang="en-CA" sz="2800" dirty="0" smtClean="0"/>
          </a:p>
          <a:p>
            <a:r>
              <a:rPr lang="en-CA" sz="2800" dirty="0" smtClean="0"/>
              <a:t>PhD = “Dr.” title is expensive</a:t>
            </a:r>
            <a:r>
              <a:rPr lang="en-CA" sz="2800" dirty="0" smtClean="0"/>
              <a:t>;</a:t>
            </a:r>
            <a:r>
              <a:rPr lang="en-CA" sz="2800" dirty="0" smtClean="0"/>
              <a:t> highly specialized and focussed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" y="1905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Reality &amp; Suggestions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882908"/>
            <a:ext cx="8839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Chemistry is </a:t>
            </a:r>
            <a:r>
              <a:rPr lang="en-CA" sz="2800" i="1" u="sng" dirty="0" smtClean="0"/>
              <a:t>not</a:t>
            </a:r>
            <a:r>
              <a:rPr lang="en-CA" sz="2800" dirty="0" smtClean="0"/>
              <a:t> always bench work</a:t>
            </a:r>
          </a:p>
          <a:p>
            <a:endParaRPr lang="en-CA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CA" sz="2800" dirty="0" smtClean="0"/>
              <a:t>Premier employers in Alberta suggest B.Sc. (Hons) or specialization in Chemistry</a:t>
            </a:r>
            <a:endParaRPr lang="en-CA" sz="2800" dirty="0" smtClean="0"/>
          </a:p>
          <a:p>
            <a:endParaRPr lang="en-CA" sz="2800" dirty="0" smtClean="0"/>
          </a:p>
          <a:p>
            <a:r>
              <a:rPr lang="en-CA" sz="2800" dirty="0" smtClean="0"/>
              <a:t>B.Sc. chemists can supplement their qualifications with other degrees (e.g. law, MBA) </a:t>
            </a:r>
          </a:p>
          <a:p>
            <a:endParaRPr lang="en-CA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CA" sz="2800" dirty="0" smtClean="0"/>
              <a:t>Plenty of alternative &amp; non- traditional careers</a:t>
            </a:r>
          </a:p>
          <a:p>
            <a:endParaRPr lang="en-CA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CA" sz="2800" dirty="0" smtClean="0"/>
              <a:t>Successful technical writers, patent 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" y="1905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Career Options for Chemists (ACS)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838200"/>
            <a:ext cx="5827713" cy="509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2637" y="914400"/>
            <a:ext cx="251276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" y="1905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/>
              <a:t>Reality &amp; Suggestions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The perception about master’s degree  in chemistry is changing</a:t>
            </a:r>
          </a:p>
          <a:p>
            <a:endParaRPr lang="en-CA" sz="2800" dirty="0" smtClean="0"/>
          </a:p>
          <a:p>
            <a:pPr>
              <a:buFont typeface="Wingdings" pitchFamily="2" charset="2"/>
              <a:buChar char="Ø"/>
            </a:pPr>
            <a:r>
              <a:rPr lang="en-CA" sz="2800" dirty="0" smtClean="0"/>
              <a:t> </a:t>
            </a:r>
            <a:r>
              <a:rPr lang="en-CA" sz="2800" dirty="0" smtClean="0"/>
              <a:t>Master’s degree is no longer a </a:t>
            </a:r>
            <a:r>
              <a:rPr lang="en-CA" sz="2800" i="1" dirty="0" smtClean="0"/>
              <a:t>consolation prize</a:t>
            </a:r>
          </a:p>
          <a:p>
            <a:pPr>
              <a:buFont typeface="Wingdings" pitchFamily="2" charset="2"/>
              <a:buChar char="Ø"/>
            </a:pPr>
            <a:endParaRPr lang="en-CA" sz="2800" i="1" dirty="0" smtClean="0"/>
          </a:p>
          <a:p>
            <a:pPr marL="406400" indent="-406400">
              <a:buFont typeface="Wingdings" pitchFamily="2" charset="2"/>
              <a:buChar char="Ø"/>
            </a:pPr>
            <a:r>
              <a:rPr lang="en-CA" sz="2800" dirty="0" smtClean="0"/>
              <a:t>Skilled &amp; qualified M.S. chemistry degree holders may be preferred by industries</a:t>
            </a:r>
          </a:p>
          <a:p>
            <a:pPr marL="114300" indent="-114300">
              <a:buFont typeface="Wingdings" pitchFamily="2" charset="2"/>
              <a:buChar char="Ø"/>
            </a:pPr>
            <a:endParaRPr lang="en-CA" sz="2800" dirty="0" smtClean="0"/>
          </a:p>
          <a:p>
            <a:pPr marL="406400" indent="-406400">
              <a:buFont typeface="Wingdings" pitchFamily="2" charset="2"/>
              <a:buChar char="Ø"/>
            </a:pPr>
            <a:r>
              <a:rPr lang="en-CA" sz="2800" dirty="0" smtClean="0"/>
              <a:t>Scientists in companies can be </a:t>
            </a:r>
            <a:r>
              <a:rPr lang="en-CA" sz="2800" dirty="0" err="1" smtClean="0"/>
              <a:t>B.Sc</a:t>
            </a:r>
            <a:r>
              <a:rPr lang="en-CA" sz="2800" dirty="0" smtClean="0"/>
              <a:t>, M.S or PhDs degree holders</a:t>
            </a:r>
            <a:endParaRPr lang="en-C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>
                <a:latin typeface="Arial" pitchFamily="34" charset="0"/>
                <a:cs typeface="Arial" pitchFamily="34" charset="0"/>
              </a:rPr>
              <a:t>PhD in Chemistry</a:t>
            </a:r>
            <a:endParaRPr lang="en-C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838201"/>
            <a:ext cx="3771295" cy="239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AutoShape 4" descr="8905sci1pg1_caps_op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0" name="Picture 6" descr="C:\Users\abc\Desktop\PhD too many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505200"/>
            <a:ext cx="3973723" cy="25241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19400" y="11430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 smtClean="0"/>
              <a:t>Nature</a:t>
            </a:r>
            <a:r>
              <a:rPr lang="en-CA" sz="2400" dirty="0" smtClean="0"/>
              <a:t>, 2011</a:t>
            </a:r>
            <a:endParaRPr lang="en-C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42672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CA" dirty="0" smtClean="0"/>
              <a:t>“The </a:t>
            </a:r>
            <a:r>
              <a:rPr lang="en-CA" dirty="0" smtClean="0"/>
              <a:t>skills one acquires with a Ph.D.—problem solving, troubleshooting, efficiency—can be applicable outside of chemical </a:t>
            </a:r>
            <a:r>
              <a:rPr lang="en-CA" dirty="0" smtClean="0"/>
              <a:t>research”</a:t>
            </a:r>
            <a:endParaRPr lang="en-CA" i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81000" y="21336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/>
              <a:t>"I see a PhD not just as the mastery of a discipline, but also training of the mind," 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3657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 smtClean="0"/>
              <a:t>CE&amp;N,</a:t>
            </a:r>
            <a:r>
              <a:rPr lang="en-CA" sz="2400" dirty="0" smtClean="0"/>
              <a:t> 2011- </a:t>
            </a:r>
            <a:r>
              <a:rPr lang="en-CA" sz="2400" i="1" dirty="0" smtClean="0"/>
              <a:t>Doctoral dilemma</a:t>
            </a:r>
            <a:endParaRPr lang="en-CA" sz="2400" i="1" dirty="0"/>
          </a:p>
        </p:txBody>
      </p:sp>
      <p:sp>
        <p:nvSpPr>
          <p:cNvPr id="12" name="Rectangle 11"/>
          <p:cNvSpPr/>
          <p:nvPr/>
        </p:nvSpPr>
        <p:spPr>
          <a:xfrm>
            <a:off x="228600" y="1600200"/>
            <a:ext cx="495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/>
              <a:t>40% increase in the # of PhDs in last 10 years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Suggestions for PhD Chemists</a:t>
            </a:r>
            <a:endParaRPr lang="en-CA" dirty="0"/>
          </a:p>
        </p:txBody>
      </p:sp>
      <p:sp>
        <p:nvSpPr>
          <p:cNvPr id="1028" name="AutoShape 4" descr="8905sci1pg1_caps_op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431800" y="756821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Avoid labelling yourself; </a:t>
            </a:r>
            <a:r>
              <a:rPr lang="en-CA" sz="2800" i="1" dirty="0" smtClean="0"/>
              <a:t>transferrable skills </a:t>
            </a:r>
            <a:r>
              <a:rPr lang="en-CA" sz="2800" dirty="0" smtClean="0"/>
              <a:t>matter the most.</a:t>
            </a:r>
          </a:p>
          <a:p>
            <a:endParaRPr lang="en-CA" sz="2800" dirty="0" smtClean="0"/>
          </a:p>
          <a:p>
            <a:r>
              <a:rPr lang="en-CA" sz="2800" dirty="0" smtClean="0"/>
              <a:t>Networking is very critical in securing jobs</a:t>
            </a:r>
          </a:p>
          <a:p>
            <a:endParaRPr lang="en-CA" sz="2800" dirty="0" smtClean="0"/>
          </a:p>
          <a:p>
            <a:r>
              <a:rPr lang="en-CA" sz="2800" dirty="0" smtClean="0"/>
              <a:t>Academic jobs: </a:t>
            </a:r>
            <a:r>
              <a:rPr lang="en-CA" sz="2800" i="1" dirty="0" smtClean="0"/>
              <a:t>unique and independent thinkers. </a:t>
            </a:r>
          </a:p>
          <a:p>
            <a:endParaRPr lang="en-CA" sz="2800" i="1" dirty="0" smtClean="0"/>
          </a:p>
          <a:p>
            <a:pPr marL="292100" indent="-292100">
              <a:buFont typeface="Wingdings" pitchFamily="2" charset="2"/>
              <a:buChar char="Ø"/>
            </a:pPr>
            <a:r>
              <a:rPr lang="en-CA" sz="2800" i="1" dirty="0" smtClean="0"/>
              <a:t>Uniqueness: </a:t>
            </a:r>
            <a:r>
              <a:rPr lang="en-CA" sz="2800" dirty="0" smtClean="0"/>
              <a:t>Do </a:t>
            </a:r>
            <a:r>
              <a:rPr lang="en-CA" sz="2800" dirty="0" smtClean="0"/>
              <a:t>not choose to post-doc in exactly </a:t>
            </a:r>
            <a:r>
              <a:rPr lang="en-CA" sz="2800" dirty="0" smtClean="0"/>
              <a:t>same area as your PhD </a:t>
            </a:r>
          </a:p>
          <a:p>
            <a:pPr>
              <a:buFont typeface="Wingdings" pitchFamily="2" charset="2"/>
              <a:buChar char="Ø"/>
            </a:pPr>
            <a:endParaRPr lang="en-CA" sz="28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CA" sz="2800" i="1" dirty="0" smtClean="0"/>
              <a:t>Independent thinking</a:t>
            </a:r>
            <a:r>
              <a:rPr lang="en-CA" sz="2800" dirty="0" smtClean="0"/>
              <a:t>: Revisiting fundamental ideas. </a:t>
            </a:r>
            <a:endParaRPr lang="en-CA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Role of Professional Societies</a:t>
            </a:r>
            <a:endParaRPr lang="en-CA" dirty="0"/>
          </a:p>
        </p:txBody>
      </p:sp>
      <p:sp>
        <p:nvSpPr>
          <p:cNvPr id="1028" name="AutoShape 4" descr="8905sci1pg1_caps_op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381000" y="959108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Canadian scientific societies are recognizing the importance of organizing themselves along the same lines as engineering societies like APEGA</a:t>
            </a:r>
          </a:p>
          <a:p>
            <a:endParaRPr lang="en-CA" sz="2800" dirty="0" smtClean="0"/>
          </a:p>
          <a:p>
            <a:r>
              <a:rPr lang="en-CA" sz="2800" dirty="0" smtClean="0"/>
              <a:t>ACPA = Association of the Chemical Profession of Alberta</a:t>
            </a:r>
          </a:p>
          <a:p>
            <a:endParaRPr lang="en-CA" sz="2800" dirty="0" smtClean="0"/>
          </a:p>
          <a:p>
            <a:r>
              <a:rPr lang="en-CA" sz="2800" dirty="0" smtClean="0"/>
              <a:t>Right to title and practice</a:t>
            </a:r>
          </a:p>
          <a:p>
            <a:endParaRPr lang="en-CA" sz="2800" dirty="0" smtClean="0"/>
          </a:p>
          <a:p>
            <a:pPr>
              <a:buFont typeface="Wingdings" pitchFamily="2" charset="2"/>
              <a:buChar char="Ø"/>
            </a:pPr>
            <a:r>
              <a:rPr lang="en-CA" sz="2800" dirty="0" err="1" smtClean="0"/>
              <a:t>P.Chem</a:t>
            </a:r>
            <a:r>
              <a:rPr lang="en-CA" sz="2800" dirty="0" smtClean="0"/>
              <a:t>. = Professional chemist</a:t>
            </a:r>
          </a:p>
          <a:p>
            <a:pPr>
              <a:buFont typeface="Wingdings" pitchFamily="2" charset="2"/>
              <a:buChar char="Ø"/>
            </a:pPr>
            <a:r>
              <a:rPr lang="en-CA" sz="2800" dirty="0" smtClean="0"/>
              <a:t>C.I.T = Chemist in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6"/>
          <p:cNvSpPr txBox="1">
            <a:spLocks noChangeArrowheads="1"/>
          </p:cNvSpPr>
          <p:nvPr/>
        </p:nvSpPr>
        <p:spPr bwMode="auto">
          <a:xfrm>
            <a:off x="276225" y="1509713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chemeClr val="tx2"/>
                </a:solidFill>
                <a:cs typeface="Arial" charset="0"/>
              </a:rPr>
              <a:t>Misconceptions About Chemistry Career Paths</a:t>
            </a:r>
          </a:p>
          <a:p>
            <a:pPr algn="ctr" eaLnBrk="0" hangingPunct="0"/>
            <a:endParaRPr lang="en-US" sz="2800" b="1" dirty="0" smtClean="0">
              <a:solidFill>
                <a:schemeClr val="tx2"/>
              </a:solidFill>
              <a:cs typeface="Arial" charset="0"/>
            </a:endParaRPr>
          </a:p>
          <a:p>
            <a:pPr algn="ctr" eaLnBrk="0" hangingPunct="0"/>
            <a:r>
              <a:rPr lang="en-US" sz="2800" dirty="0" smtClean="0">
                <a:solidFill>
                  <a:schemeClr val="tx2"/>
                </a:solidFill>
                <a:cs typeface="Arial" charset="0"/>
              </a:rPr>
              <a:t>Harris Teaching Workshop-2012</a:t>
            </a:r>
          </a:p>
          <a:p>
            <a:pPr algn="ctr" eaLnBrk="0" hangingPunct="0"/>
            <a:endParaRPr lang="en-US" sz="2800" dirty="0" smtClean="0">
              <a:solidFill>
                <a:schemeClr val="tx2"/>
              </a:solidFill>
              <a:cs typeface="Arial" charset="0"/>
            </a:endParaRPr>
          </a:p>
          <a:p>
            <a:pPr algn="ctr" eaLnBrk="0" hangingPunct="0"/>
            <a:r>
              <a:rPr lang="en-US" sz="2800" i="1" dirty="0" smtClean="0">
                <a:solidFill>
                  <a:schemeClr val="tx2"/>
                </a:solidFill>
                <a:cs typeface="Arial" charset="0"/>
              </a:rPr>
              <a:t>Concepts and Misconceptions in Chemistry</a:t>
            </a:r>
            <a:endParaRPr lang="en-US" sz="2800" i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366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Custom Design</vt:lpstr>
      <vt:lpstr>Slide 1</vt:lpstr>
      <vt:lpstr>Slide 2</vt:lpstr>
      <vt:lpstr>Slide 3</vt:lpstr>
      <vt:lpstr>Slide 4</vt:lpstr>
      <vt:lpstr>Slide 5</vt:lpstr>
      <vt:lpstr>PhD in Chemistry</vt:lpstr>
      <vt:lpstr>Suggestions for PhD Chemists</vt:lpstr>
      <vt:lpstr>Role of Professional Societies</vt:lpstr>
      <vt:lpstr>Slide 9</vt:lpstr>
    </vt:vector>
  </TitlesOfParts>
  <Company>University of Alberta, Dept of Chemistry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Lucy</dc:creator>
  <cp:lastModifiedBy>FW</cp:lastModifiedBy>
  <cp:revision>50</cp:revision>
  <dcterms:created xsi:type="dcterms:W3CDTF">2010-09-13T22:38:24Z</dcterms:created>
  <dcterms:modified xsi:type="dcterms:W3CDTF">2012-05-25T16:54:17Z</dcterms:modified>
</cp:coreProperties>
</file>