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91" r:id="rId1"/>
  </p:sldMasterIdLst>
  <p:notesMasterIdLst>
    <p:notesMasterId r:id="rId12"/>
  </p:notesMasterIdLst>
  <p:sldIdLst>
    <p:sldId id="405" r:id="rId2"/>
    <p:sldId id="440" r:id="rId3"/>
    <p:sldId id="453" r:id="rId4"/>
    <p:sldId id="449" r:id="rId5"/>
    <p:sldId id="445" r:id="rId6"/>
    <p:sldId id="450" r:id="rId7"/>
    <p:sldId id="446" r:id="rId8"/>
    <p:sldId id="447" r:id="rId9"/>
    <p:sldId id="451" r:id="rId10"/>
    <p:sldId id="454" r:id="rId11"/>
  </p:sldIdLst>
  <p:sldSz cx="9144000" cy="6858000" type="screen4x3"/>
  <p:notesSz cx="68580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33CC"/>
    <a:srgbClr val="2020DE"/>
    <a:srgbClr val="800080"/>
    <a:srgbClr val="23F313"/>
    <a:srgbClr val="1D1DC5"/>
    <a:srgbClr val="FF6600"/>
    <a:srgbClr val="009900"/>
    <a:srgbClr val="F3F3F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23" autoAdjust="0"/>
    <p:restoredTop sz="93606" autoAdjust="0"/>
  </p:normalViewPr>
  <p:slideViewPr>
    <p:cSldViewPr>
      <p:cViewPr>
        <p:scale>
          <a:sx n="57" d="100"/>
          <a:sy n="57" d="100"/>
        </p:scale>
        <p:origin x="-918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60AE238-01A5-4BA8-996F-0D707ED6DF3A}" type="datetimeFigureOut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850"/>
            <a:ext cx="548640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2525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2C614B9-8AAB-4CEE-99E1-A92402161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54C803-8D91-4DE3-95E2-FDE7EE12B88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638" y="20638"/>
            <a:ext cx="3498850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503613" y="20638"/>
            <a:ext cx="5624512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638" y="2817813"/>
            <a:ext cx="7669212" cy="229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7662863" y="2819400"/>
            <a:ext cx="1460500" cy="229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/>
          <p:cNvPicPr>
            <a:picLocks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20638" y="5089525"/>
            <a:ext cx="9097962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1"/>
          <p:cNvSpPr/>
          <p:nvPr userDrawn="1"/>
        </p:nvSpPr>
        <p:spPr>
          <a:xfrm>
            <a:off x="8755063" y="2470150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47F28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95EA4-DB7B-4529-B46B-016263D8DDCC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F1691-0DFC-40F5-A7EB-CE47C9A91D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CF58A-5464-48EE-BC5D-4A214863D523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99FC0-FA34-44A8-A231-D27D84A0E5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F0385-C9EA-4689-9B21-C95F4B71C28B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BF1AE-3875-4A5A-B2CC-A541418968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with Text 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lang="en-US" sz="4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>
              <a:buNone/>
              <a:defRPr lang="en-US" sz="1800" b="1" kern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F2CF471-960B-414C-968E-C4C7A7FFEC5A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8855967-DAB6-4CCD-B5E0-305BD9BD0D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638" y="20638"/>
            <a:ext cx="3498850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503613" y="20638"/>
            <a:ext cx="5624512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638" y="2817813"/>
            <a:ext cx="7669212" cy="229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7662863" y="2819400"/>
            <a:ext cx="1460500" cy="229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/>
          <p:cNvPicPr>
            <a:picLocks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20638" y="5089525"/>
            <a:ext cx="9097962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3"/>
          <p:cNvSpPr/>
          <p:nvPr userDrawn="1"/>
        </p:nvSpPr>
        <p:spPr>
          <a:xfrm>
            <a:off x="8755063" y="2470150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47F28"/>
              </a:solidFill>
            </a:endParaRP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>
              <a:buNone/>
              <a:defRPr lang="en-US" sz="22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>
            <a:normAutofit/>
          </a:bodyPr>
          <a:lstStyle>
            <a:lvl1pPr marL="0" indent="0">
              <a:defRPr lang="en-US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53FADC0-5CC9-480B-AC47-1E63F8A14EAC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123E3CE-2ED3-433A-8172-8133E035A4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: Emphasi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3216BFA1-97A7-43D6-8543-34BAFDA7E2AC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AB5A75AE-F5A3-4B2F-9892-F79F72980D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: Emphasi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>
              <a:defRPr lang="en-US" sz="4600" b="1" kern="1200" spc="-150" baseline="0" dirty="0" smtClean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800" kern="1200" dirty="0" smtClean="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3A22F-2A8E-43DD-9E23-5F705CB2CC30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CF9D2-C159-413D-9FC2-E58DC1C0D9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>
              <a:defRPr lang="en-US" sz="28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839D6-62DF-4AB7-A4C9-FCC20F85BB53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26FCF-B099-46FF-AD05-47A98042DD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 userDrawn="1"/>
        </p:nvPicPr>
        <p:blipFill>
          <a:blip r:embed="rId2"/>
          <a:srcRect l="2599" r="5875" b="5263"/>
          <a:stretch>
            <a:fillRect/>
          </a:stretch>
        </p:blipFill>
        <p:spPr bwMode="auto">
          <a:xfrm>
            <a:off x="3175" y="5867400"/>
            <a:ext cx="9144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0DB0F-D17C-4AD5-9B7F-22C56D45A296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E25AE-CECC-48AC-B18C-D2475C5071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/>
          <a:srcRect l="2599" r="5875" b="5263"/>
          <a:stretch>
            <a:fillRect/>
          </a:stretch>
        </p:blipFill>
        <p:spPr bwMode="auto">
          <a:xfrm>
            <a:off x="3175" y="5867400"/>
            <a:ext cx="9144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15169-188D-4F32-A752-A94D1141329B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7E668-0AF3-495E-A5A9-D248DF0070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            </a:t>
            </a:r>
          </a:p>
        </p:txBody>
      </p:sp>
      <p:sp>
        <p:nvSpPr>
          <p:cNvPr id="5" name="Rectangle 7"/>
          <p:cNvSpPr/>
          <p:nvPr userDrawn="1"/>
        </p:nvSpPr>
        <p:spPr>
          <a:xfrm>
            <a:off x="8686800" y="5265738"/>
            <a:ext cx="457200" cy="9683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6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1806D-55D5-46BA-BAD9-65C7661DD5B7}" type="datetime1">
              <a:rPr lang="en-US"/>
              <a:pPr>
                <a:defRPr/>
              </a:pPr>
              <a:t>5/25/2012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A1E40-AFB2-4AF1-B970-ED07CFA01F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A23A5-4159-40DE-9A16-9C7623866337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1699E-69A4-479C-94C7-B303D4929D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381ED-2CEE-4F8D-B697-460DC2E4367C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F00AA-F7D0-47AE-A3A3-6B668B6520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762000"/>
            <a:ext cx="24447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318FC-BD2A-4B5A-9159-2DC5D3A6CB27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8D501-EE90-41E1-93EA-9C00DF522E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 userDrawn="1"/>
        </p:nvPicPr>
        <p:blipFill>
          <a:blip r:embed="rId2"/>
          <a:srcRect l="2599" r="5875" b="5263"/>
          <a:stretch>
            <a:fillRect/>
          </a:stretch>
        </p:blipFill>
        <p:spPr bwMode="auto">
          <a:xfrm>
            <a:off x="3175" y="5867400"/>
            <a:ext cx="9144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95049-3436-4E48-903A-B82D26205EF8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CB679-DB2F-42FA-B94A-19750757BA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2439E-3DAB-4ACE-9C4F-0A62E89F82BD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41F8-02B9-453E-91CB-9EB94B1056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>
          <a:xfrm>
            <a:off x="1792288" y="4800600"/>
            <a:ext cx="5500687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FEEFF-28EE-4F75-8965-88D021B4AFE7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16065-5673-4339-98C9-33D8B07074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B0FF8F-5E23-4BC9-B966-CBFA941721E4}" type="datetime1">
              <a:rPr lang="en-US"/>
              <a:pPr>
                <a:defRPr/>
              </a:pPr>
              <a:t>5/25/2012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D523C5-B86E-47DB-AD0B-B39821FDE7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08" r:id="rId4"/>
    <p:sldLayoutId id="2147483707" r:id="rId5"/>
    <p:sldLayoutId id="2147483712" r:id="rId6"/>
    <p:sldLayoutId id="2147483713" r:id="rId7"/>
    <p:sldLayoutId id="2147483706" r:id="rId8"/>
    <p:sldLayoutId id="2147483714" r:id="rId9"/>
    <p:sldLayoutId id="2147483705" r:id="rId10"/>
    <p:sldLayoutId id="214748370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mtixtl.com/ProductImages/balance/ibal-601scrn275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jpeg"/><Relationship Id="rId4" Type="http://schemas.openxmlformats.org/officeDocument/2006/relationships/hyperlink" Target="http://www.google.ca/imgres?imgurl=http://www.files.chem.vt.edu/RVGS/ACT/lab/Experiments/images/closeup2.jpg&amp;imgrefurl=http://www.files.chem.vt.edu/RVGS/ACT/lab/Experiments/buret.html&amp;usg=__6Ae8cmZViAhVb7tu3YnIv98Ryrc=&amp;h=427&amp;w=328&amp;sz=20&amp;hl=en&amp;start=10&amp;zoom=1&amp;tbnid=rhb1tztLPe1cBM:&amp;tbnh=126&amp;tbnw=97&amp;ei=KMa-T_rjC8qYiALW8Z2KCA&amp;prev=/search?q=buret&amp;um=1&amp;hl=en&amp;sa=N&amp;rls=com.microsoft:en-us&amp;rlz=1I7SUNC_enCA373&amp;tbm=isch&amp;um=1&amp;itbs=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mtixtl.com/ProductImages/balance/ibal-601scrn275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jpeg"/><Relationship Id="rId4" Type="http://schemas.openxmlformats.org/officeDocument/2006/relationships/hyperlink" Target="http://www.google.ca/imgres?imgurl=http://www.files.chem.vt.edu/RVGS/ACT/lab/Experiments/images/closeup2.jpg&amp;imgrefurl=http://www.files.chem.vt.edu/RVGS/ACT/lab/Experiments/buret.html&amp;usg=__6Ae8cmZViAhVb7tu3YnIv98Ryrc=&amp;h=427&amp;w=328&amp;sz=20&amp;hl=en&amp;start=10&amp;zoom=1&amp;tbnid=rhb1tztLPe1cBM:&amp;tbnh=126&amp;tbnw=97&amp;ei=KMa-T_rjC8qYiALW8Z2KCA&amp;prev=/search?q=buret&amp;um=1&amp;hl=en&amp;sa=N&amp;rls=com.microsoft:en-us&amp;rlz=1I7SUNC_enCA373&amp;tbm=isch&amp;um=1&amp;itbs=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1.bp.blogspot.com/_x2v8mGIUtxM/SWtqq8EE84I/AAAAAAAAAHQ/4jbdSv6SCME/s1600-h/Chicken_or_Egg.jp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google.ca/imgres?imgurl=http://media.weirdworm.com/img/misc/12-of-your-most-common-dreams-and-what-they-mean/unprepared.jpg&amp;imgrefurl=http://www.weirdworm.com/12-of-your-most-common-dreams-and-what-they-mean/&amp;usg=__hLcPCxl7uIiHZxdSxsG3fmA4izE=&amp;h=369&amp;w=350&amp;sz=75&amp;hl=en&amp;start=5&amp;zoom=1&amp;tbnid=LVLH72zwHhyZUM:&amp;tbnh=122&amp;tbnw=116&amp;ei=1Ma-T_OfB6KOigKixtj3Bw&amp;prev=/search?q=unprepared&amp;um=1&amp;hl=en&amp;rls=com.microsoft:en-us&amp;rlz=1I7SUNC_enCA373&amp;tbm=isch&amp;um=1&amp;itbs=1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google.ca/imgres?imgurl=http://gazette.gmu.edu/images/intcollage.jpg&amp;imgrefurl=http://gazette.gmu.edu/articles/8209&amp;usg=__d-U6goGeLSeeHX7ygbpq9WXR0UA=&amp;h=283&amp;w=370&amp;sz=144&amp;hl=en&amp;start=4&amp;zoom=1&amp;tbnid=I2IQvxyCdkNYHM:&amp;tbnh=93&amp;tbnw=122&amp;ei=fMe-T-fQD_LdiALl2bGHCA&amp;prev=/search?q=diverse+students&amp;um=1&amp;hl=en&amp;rls=com.microsoft:en-us&amp;rlz=1I7SUNC_enCA373&amp;tbm=isch&amp;um=1&amp;itbs=1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google.ca/imgres?imgurl=http://rlv.zcache.com/passing_grade_tshirt-p235043694831224892bahkm_400.jpg&amp;imgrefurl=http://www.zazzle.com/passing_grade_tshirt-235043694831224892&amp;usg=__mkKws81loa2n1RMuYbsY8VWZtkU=&amp;h=400&amp;w=400&amp;sz=29&amp;hl=en&amp;start=1&amp;zoom=1&amp;tbnid=tHssRsWAK0B3_M:&amp;tbnh=124&amp;tbnw=124&amp;ei=nMe-T-LvCsaWiAL5seCfCA&amp;prev=/search?q=passing+grade&amp;um=1&amp;hl=en&amp;rls=com.microsoft:en-us&amp;rlz=1I7SUNC_enCA373&amp;tbm=isch&amp;um=1&amp;itbs=1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-180975" y="188913"/>
            <a:ext cx="9091613" cy="381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sz="2400"/>
              <a:t> </a:t>
            </a:r>
            <a:r>
              <a:rPr sz="2400">
                <a:solidFill>
                  <a:srgbClr val="FF0000"/>
                </a:solidFill>
              </a:rPr>
              <a:t>10</a:t>
            </a:r>
            <a:r>
              <a:rPr sz="2400" baseline="30000">
                <a:solidFill>
                  <a:srgbClr val="FF0000"/>
                </a:solidFill>
              </a:rPr>
              <a:t>th</a:t>
            </a:r>
            <a:r>
              <a:rPr sz="2400">
                <a:solidFill>
                  <a:srgbClr val="FF0000"/>
                </a:solidFill>
              </a:rPr>
              <a:t> Harris Teaching Workshop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sz="2400">
                <a:solidFill>
                  <a:srgbClr val="FF0000"/>
                </a:solidFill>
              </a:rPr>
              <a:t>May 24</a:t>
            </a:r>
            <a:r>
              <a:rPr sz="2400" baseline="30000">
                <a:solidFill>
                  <a:srgbClr val="FF0000"/>
                </a:solidFill>
              </a:rPr>
              <a:t>th</a:t>
            </a:r>
            <a:r>
              <a:rPr sz="2400">
                <a:solidFill>
                  <a:srgbClr val="FF0000"/>
                </a:solidFill>
              </a:rPr>
              <a:t>, 2012</a:t>
            </a:r>
            <a:endParaRPr lang="en-CA" sz="2400">
              <a:solidFill>
                <a:srgbClr val="FF0000"/>
              </a:solidFill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916238" y="4221163"/>
            <a:ext cx="4895850" cy="431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 </a:t>
            </a:r>
          </a:p>
          <a:p>
            <a:pPr fontAlgn="auto">
              <a:spcAft>
                <a:spcPts val="0"/>
              </a:spcAft>
              <a:defRPr/>
            </a:pP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endParaRPr lang="en-US" b="1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9600" b="1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9600" b="1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9600" b="1" dirty="0" smtClean="0"/>
          </a:p>
          <a:p>
            <a:pPr fontAlgn="auto"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8450" y="3481388"/>
            <a:ext cx="7945438" cy="1676400"/>
          </a:xfrm>
        </p:spPr>
        <p:txBody>
          <a:bodyPr/>
          <a:lstStyle/>
          <a:p>
            <a:r>
              <a:rPr lang="en-CA" sz="6500" b="1" smtClean="0">
                <a:solidFill>
                  <a:srgbClr val="FFFF00"/>
                </a:solidFill>
              </a:rPr>
              <a:t>Misconceptions in the Chemistry Laboratory</a:t>
            </a:r>
            <a:r>
              <a:rPr lang="en-CA" sz="6500" b="1" smtClean="0">
                <a:solidFill>
                  <a:srgbClr val="0057A3"/>
                </a:solidFill>
              </a:rPr>
              <a:t/>
            </a:r>
            <a:br>
              <a:rPr lang="en-CA" sz="6500" b="1" smtClean="0">
                <a:solidFill>
                  <a:srgbClr val="0057A3"/>
                </a:solidFill>
              </a:rPr>
            </a:br>
            <a:endParaRPr sz="5000" b="1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7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0C2AE0-9783-4EB9-9A2B-61253674378F}" type="slidenum">
              <a:rPr lang="en-US" sz="240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z="2400"/>
          </a:p>
        </p:txBody>
      </p:sp>
      <p:pic>
        <p:nvPicPr>
          <p:cNvPr id="20485" name="Picture 2" descr="C:\Users\LYDIA\Documents\MacGregor Day\U of A Logo 201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88913"/>
            <a:ext cx="296386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Box 1"/>
          <p:cNvSpPr txBox="1">
            <a:spLocks noChangeArrowheads="1"/>
          </p:cNvSpPr>
          <p:nvPr/>
        </p:nvSpPr>
        <p:spPr bwMode="auto">
          <a:xfrm>
            <a:off x="179388" y="1052513"/>
            <a:ext cx="29638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400" b="1">
                <a:latin typeface="Calibri" pitchFamily="34" charset="0"/>
              </a:rPr>
              <a:t>Erika Smith</a:t>
            </a:r>
          </a:p>
          <a:p>
            <a:r>
              <a:rPr lang="en-CA" sz="2400" b="1">
                <a:latin typeface="Calibri" pitchFamily="34" charset="0"/>
              </a:rPr>
              <a:t>Norman Gee</a:t>
            </a:r>
          </a:p>
          <a:p>
            <a:r>
              <a:rPr lang="en-CA" sz="2400" b="1">
                <a:latin typeface="Calibri" pitchFamily="34" charset="0"/>
              </a:rPr>
              <a:t>Amira Elyazbe</a:t>
            </a:r>
          </a:p>
          <a:p>
            <a:r>
              <a:rPr lang="en-CA" sz="2400" b="1">
                <a:latin typeface="Calibri" pitchFamily="34" charset="0"/>
              </a:rPr>
              <a:t>Frances Sutherland</a:t>
            </a:r>
          </a:p>
        </p:txBody>
      </p:sp>
      <p:sp>
        <p:nvSpPr>
          <p:cNvPr id="20487" name="TextBox 7"/>
          <p:cNvSpPr txBox="1">
            <a:spLocks noChangeArrowheads="1"/>
          </p:cNvSpPr>
          <p:nvPr/>
        </p:nvSpPr>
        <p:spPr bwMode="auto">
          <a:xfrm>
            <a:off x="3762375" y="1125538"/>
            <a:ext cx="22542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400" b="1">
                <a:latin typeface="Calibri" pitchFamily="34" charset="0"/>
              </a:rPr>
              <a:t>Ross Witherell</a:t>
            </a:r>
          </a:p>
          <a:p>
            <a:r>
              <a:rPr lang="en-CA" sz="2400" b="1">
                <a:latin typeface="Calibri" pitchFamily="34" charset="0"/>
              </a:rPr>
              <a:t>Wayne Lippa</a:t>
            </a:r>
          </a:p>
          <a:p>
            <a:r>
              <a:rPr lang="en-CA" sz="2400" b="1">
                <a:latin typeface="Calibri" pitchFamily="34" charset="0"/>
              </a:rPr>
              <a:t>Lydia Chen</a:t>
            </a:r>
          </a:p>
          <a:p>
            <a:r>
              <a:rPr lang="en-CA" sz="2400" b="1">
                <a:latin typeface="Calibri" pitchFamily="34" charset="0"/>
              </a:rPr>
              <a:t>Lucio Gelmini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1143000"/>
          </a:xfrm>
        </p:spPr>
        <p:txBody>
          <a:bodyPr/>
          <a:lstStyle/>
          <a:p>
            <a:pPr eaLnBrk="1" hangingPunct="1"/>
            <a:r>
              <a:rPr lang="en-CA" b="1" smtClean="0">
                <a:solidFill>
                  <a:srgbClr val="FF0000"/>
                </a:solidFill>
              </a:rPr>
              <a:t>WHAT’S IN A NUMBER?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7CF201-3561-46E5-8478-1888AF32F46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30723" name="Picture 2" descr="http://t1.gstatic.com/images?q=tbn:ANd9GcRS0E_XWuE9GPM2aOrCyY4MiIrmzDHuS1YXRjpiTPzNkIAB7fZr"/>
          <p:cNvPicPr>
            <a:picLocks noChangeAspect="1" noChangeArrowheads="1"/>
          </p:cNvPicPr>
          <p:nvPr/>
        </p:nvPicPr>
        <p:blipFill>
          <a:blip r:embed="rId2"/>
          <a:srcRect b="11807"/>
          <a:stretch>
            <a:fillRect/>
          </a:stretch>
        </p:blipFill>
        <p:spPr bwMode="auto">
          <a:xfrm>
            <a:off x="4787900" y="2984500"/>
            <a:ext cx="4279900" cy="377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0" y="836613"/>
            <a:ext cx="90678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CA" sz="3600">
                <a:latin typeface="Calibri" pitchFamily="34" charset="0"/>
              </a:rPr>
              <a:t>Infinite sig figs (my calculator made me do it)</a:t>
            </a:r>
          </a:p>
          <a:p>
            <a:pPr marL="457200" indent="-457200">
              <a:buFont typeface="Arial" charset="0"/>
              <a:buChar char="•"/>
            </a:pPr>
            <a:endParaRPr lang="en-CA" sz="3600">
              <a:latin typeface="Calibri" pitchFamily="34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CA" sz="3600">
                <a:latin typeface="Calibri" pitchFamily="34" charset="0"/>
              </a:rPr>
              <a:t>If I did it again, I’d get the exact same result</a:t>
            </a:r>
          </a:p>
          <a:p>
            <a:pPr marL="457200" indent="-457200">
              <a:buFont typeface="Arial" charset="0"/>
              <a:buChar char="•"/>
            </a:pPr>
            <a:endParaRPr lang="en-CA" sz="3600">
              <a:latin typeface="Calibri" pitchFamily="34" charset="0"/>
            </a:endParaRPr>
          </a:p>
          <a:p>
            <a:pPr marL="457200" indent="-457200">
              <a:buFont typeface="Arial" charset="0"/>
              <a:buChar char="•"/>
            </a:pPr>
            <a:endParaRPr lang="en-CA" sz="36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34E8B-DB4D-429E-AD22-831D47706E98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2530" name="TextBox 4"/>
          <p:cNvSpPr txBox="1">
            <a:spLocks noChangeArrowheads="1"/>
          </p:cNvSpPr>
          <p:nvPr/>
        </p:nvSpPr>
        <p:spPr bwMode="auto">
          <a:xfrm>
            <a:off x="334963" y="981075"/>
            <a:ext cx="82089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buFont typeface="Arial" charset="0"/>
              <a:buChar char="•"/>
            </a:pPr>
            <a:r>
              <a:rPr lang="en-CA" sz="3600">
                <a:latin typeface="Calibri" pitchFamily="34" charset="0"/>
              </a:rPr>
              <a:t>Digital measurement - no error!</a:t>
            </a:r>
          </a:p>
          <a:p>
            <a:pPr marL="571500" indent="-571500">
              <a:buFont typeface="Arial" charset="0"/>
              <a:buChar char="•"/>
            </a:pPr>
            <a:r>
              <a:rPr lang="en-CA" sz="3600">
                <a:latin typeface="Calibri" pitchFamily="34" charset="0"/>
              </a:rPr>
              <a:t>Glassware – markings 100% exact</a:t>
            </a:r>
          </a:p>
        </p:txBody>
      </p:sp>
      <p:sp>
        <p:nvSpPr>
          <p:cNvPr id="22531" name="TextBox 6"/>
          <p:cNvSpPr txBox="1">
            <a:spLocks noChangeArrowheads="1"/>
          </p:cNvSpPr>
          <p:nvPr/>
        </p:nvSpPr>
        <p:spPr bwMode="auto">
          <a:xfrm>
            <a:off x="539750" y="-26988"/>
            <a:ext cx="7993063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5400" b="1">
                <a:solidFill>
                  <a:srgbClr val="FF0000"/>
                </a:solidFill>
                <a:latin typeface="Calibri" pitchFamily="34" charset="0"/>
              </a:rPr>
              <a:t>TAKING MEASUREMENTS</a:t>
            </a:r>
          </a:p>
        </p:txBody>
      </p:sp>
      <p:pic>
        <p:nvPicPr>
          <p:cNvPr id="22532" name="Picture 5" descr="ibal-601scrn275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2181225"/>
            <a:ext cx="46069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7" descr="ANd9GcQg5M5YDniXORVdJqhrcJIsOQvzmRc4UhVwPIgXKWUNrE_c-_m9zrd5q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8625" y="2422525"/>
            <a:ext cx="3138488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3B03D0-A13D-4C52-8DC0-053B0E998B39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334963" y="981075"/>
            <a:ext cx="82089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buFont typeface="Arial" charset="0"/>
              <a:buChar char="•"/>
            </a:pPr>
            <a:r>
              <a:rPr lang="en-CA" sz="3600">
                <a:latin typeface="Calibri" pitchFamily="34" charset="0"/>
              </a:rPr>
              <a:t>Always need exact amounts</a:t>
            </a:r>
          </a:p>
          <a:p>
            <a:pPr marL="571500" indent="-571500">
              <a:buFont typeface="Arial" charset="0"/>
              <a:buChar char="•"/>
            </a:pPr>
            <a:r>
              <a:rPr lang="en-CA" sz="3600">
                <a:latin typeface="Calibri" pitchFamily="34" charset="0"/>
              </a:rPr>
              <a:t>Got to start at zero</a:t>
            </a:r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539750" y="-26988"/>
            <a:ext cx="7993063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5400" b="1">
                <a:solidFill>
                  <a:srgbClr val="FF0000"/>
                </a:solidFill>
                <a:latin typeface="Calibri" pitchFamily="34" charset="0"/>
              </a:rPr>
              <a:t>THAT WHAT IT SAID</a:t>
            </a:r>
          </a:p>
        </p:txBody>
      </p:sp>
      <p:pic>
        <p:nvPicPr>
          <p:cNvPr id="23556" name="Picture 5" descr="ibal-601scrn275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2181225"/>
            <a:ext cx="46069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7" descr="ANd9GcQg5M5YDniXORVdJqhrcJIsOQvzmRc4UhVwPIgXKWUNrE_c-_m9zrd5q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8625" y="2422525"/>
            <a:ext cx="3138488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http://t1.gstatic.com/images?q=tbn:ANd9GcQyUOyo7Mt27ecaBxp_h9WaPVbDersPhbE_eAgLv68pur_k4sg7"/>
          <p:cNvPicPr>
            <a:picLocks noChangeAspect="1" noChangeArrowheads="1"/>
          </p:cNvPicPr>
          <p:nvPr/>
        </p:nvPicPr>
        <p:blipFill>
          <a:blip r:embed="rId2"/>
          <a:srcRect l="17268" r="18872" b="17384"/>
          <a:stretch>
            <a:fillRect/>
          </a:stretch>
        </p:blipFill>
        <p:spPr bwMode="auto">
          <a:xfrm>
            <a:off x="1588" y="3121025"/>
            <a:ext cx="2406650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68288" y="0"/>
            <a:ext cx="8229600" cy="1143000"/>
          </a:xfrm>
        </p:spPr>
        <p:txBody>
          <a:bodyPr/>
          <a:lstStyle/>
          <a:p>
            <a:pPr eaLnBrk="1" hangingPunct="1"/>
            <a:r>
              <a:rPr lang="en-CA" sz="5400" b="1" smtClean="0">
                <a:solidFill>
                  <a:srgbClr val="FF0000"/>
                </a:solidFill>
              </a:rPr>
              <a:t>LABS IN GENERAL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2AC0F-0788-4C34-B6E0-916582C28C2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1835150" y="1268413"/>
            <a:ext cx="73406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CA" sz="3600">
                <a:latin typeface="Calibri" pitchFamily="34" charset="0"/>
              </a:rPr>
              <a:t>Nothing works even though I followed the procedures. </a:t>
            </a:r>
          </a:p>
          <a:p>
            <a:pPr marL="342900" indent="-342900">
              <a:buFont typeface="Arial" charset="0"/>
              <a:buChar char="•"/>
            </a:pPr>
            <a:endParaRPr lang="en-CA" sz="3600">
              <a:latin typeface="Calibri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CA" sz="3600">
                <a:latin typeface="Calibri" pitchFamily="34" charset="0"/>
              </a:rPr>
              <a:t>Because the instrument says “this”, results has to be “right”.  (Not sure why there is a difference between my result and theory)</a:t>
            </a:r>
          </a:p>
          <a:p>
            <a:pPr marL="342900" indent="-342900">
              <a:buFont typeface="Arial" charset="0"/>
              <a:buChar char="•"/>
            </a:pPr>
            <a:endParaRPr lang="en-CA" sz="3600">
              <a:latin typeface="Calibri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CA" sz="3600">
                <a:latin typeface="Calibri" pitchFamily="34" charset="0"/>
              </a:rPr>
              <a:t>Science labs have no error-should be able to get right answer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87BB4-BAB0-4BD9-A58E-C515654AD989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107950" y="1019175"/>
            <a:ext cx="8805863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pitchFamily="34" charset="0"/>
              <a:buChar char="•"/>
              <a:defRPr/>
            </a:pPr>
            <a:r>
              <a:rPr lang="en-CA" sz="3600" dirty="0">
                <a:latin typeface="Calibri" pitchFamily="34" charset="0"/>
              </a:rPr>
              <a:t>Can’t do lab unless </a:t>
            </a:r>
            <a:r>
              <a:rPr lang="en-CA" sz="3600" dirty="0">
                <a:latin typeface="Calibri" pitchFamily="34" charset="0"/>
              </a:rPr>
              <a:t>material </a:t>
            </a:r>
            <a:r>
              <a:rPr lang="en-CA" sz="3600" dirty="0">
                <a:latin typeface="Calibri" pitchFamily="34" charset="0"/>
              </a:rPr>
              <a:t>“covered” in </a:t>
            </a:r>
            <a:r>
              <a:rPr lang="en-CA" sz="3600" dirty="0">
                <a:latin typeface="Calibri" pitchFamily="34" charset="0"/>
              </a:rPr>
              <a:t>lecture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endParaRPr lang="en-CA" sz="3600" dirty="0">
              <a:latin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CA" sz="3600" dirty="0">
                <a:latin typeface="Calibri" pitchFamily="34" charset="0"/>
              </a:rPr>
              <a:t>Labs are completely </a:t>
            </a:r>
            <a:endParaRPr lang="en-CA" sz="3600" dirty="0">
              <a:latin typeface="Calibri" pitchFamily="34" charset="0"/>
            </a:endParaRPr>
          </a:p>
          <a:p>
            <a:pPr>
              <a:defRPr/>
            </a:pPr>
            <a:r>
              <a:rPr lang="en-CA" sz="3600" dirty="0">
                <a:latin typeface="Calibri" pitchFamily="34" charset="0"/>
              </a:rPr>
              <a:t>    “</a:t>
            </a:r>
            <a:r>
              <a:rPr lang="en-CA" sz="3600" dirty="0">
                <a:latin typeface="Calibri" pitchFamily="34" charset="0"/>
              </a:rPr>
              <a:t>separate” from lecture</a:t>
            </a:r>
            <a:r>
              <a:rPr lang="en-CA" sz="3600" dirty="0">
                <a:latin typeface="Calibri" pitchFamily="34" charset="0"/>
              </a:rPr>
              <a:t>.</a:t>
            </a:r>
          </a:p>
          <a:p>
            <a:pPr>
              <a:defRPr/>
            </a:pPr>
            <a:r>
              <a:rPr lang="en-CA" sz="3600" dirty="0">
                <a:latin typeface="Calibri" pitchFamily="34" charset="0"/>
              </a:rPr>
              <a:t>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CA" sz="3600" dirty="0">
                <a:latin typeface="Calibri" pitchFamily="34" charset="0"/>
              </a:rPr>
              <a:t>Don’t need previous </a:t>
            </a:r>
          </a:p>
          <a:p>
            <a:pPr>
              <a:defRPr/>
            </a:pPr>
            <a:r>
              <a:rPr lang="en-CA" sz="3600" dirty="0">
                <a:latin typeface="Calibri" pitchFamily="34" charset="0"/>
              </a:rPr>
              <a:t> </a:t>
            </a:r>
            <a:r>
              <a:rPr lang="en-CA" sz="3600" dirty="0">
                <a:latin typeface="Calibri" pitchFamily="34" charset="0"/>
              </a:rPr>
              <a:t>    knowledge </a:t>
            </a:r>
            <a:r>
              <a:rPr lang="en-CA" sz="3600" dirty="0">
                <a:latin typeface="Calibri" pitchFamily="34" charset="0"/>
              </a:rPr>
              <a:t>to </a:t>
            </a:r>
            <a:r>
              <a:rPr lang="en-CA" sz="3600" dirty="0">
                <a:latin typeface="Calibri" pitchFamily="34" charset="0"/>
              </a:rPr>
              <a:t>do </a:t>
            </a:r>
            <a:r>
              <a:rPr lang="en-CA" sz="3600" dirty="0">
                <a:latin typeface="Calibri" pitchFamily="34" charset="0"/>
              </a:rPr>
              <a:t>lab.</a:t>
            </a:r>
          </a:p>
          <a:p>
            <a:pPr>
              <a:defRPr/>
            </a:pPr>
            <a:endParaRPr lang="en-CA" sz="3200" dirty="0">
              <a:latin typeface="Calibri" pitchFamily="34" charset="0"/>
            </a:endParaRPr>
          </a:p>
        </p:txBody>
      </p:sp>
      <p:sp>
        <p:nvSpPr>
          <p:cNvPr id="25603" name="TextBox 6"/>
          <p:cNvSpPr txBox="1">
            <a:spLocks noChangeArrowheads="1"/>
          </p:cNvSpPr>
          <p:nvPr/>
        </p:nvSpPr>
        <p:spPr bwMode="auto">
          <a:xfrm>
            <a:off x="0" y="444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4800" b="1">
                <a:solidFill>
                  <a:srgbClr val="FF0000"/>
                </a:solidFill>
                <a:latin typeface="Calibri" pitchFamily="34" charset="0"/>
              </a:rPr>
              <a:t>CORRELATION OF LAB &amp; LECTURE</a:t>
            </a:r>
          </a:p>
        </p:txBody>
      </p:sp>
      <p:pic>
        <p:nvPicPr>
          <p:cNvPr id="25604" name="Picture 5" descr="Chicken_or_Eg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2430463"/>
            <a:ext cx="3694113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7" descr="ANd9GcTGIlwaq9qUFPWZHjYmxVp4AWg1njc6k3DFlZaI00c00mT-ic0pfarPYl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5963" y="2182813"/>
            <a:ext cx="3376612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1143000"/>
          </a:xfrm>
        </p:spPr>
        <p:txBody>
          <a:bodyPr/>
          <a:lstStyle/>
          <a:p>
            <a:pPr eaLnBrk="1" hangingPunct="1"/>
            <a:r>
              <a:rPr lang="en-CA" sz="5400" b="1" smtClean="0">
                <a:solidFill>
                  <a:srgbClr val="FF0000"/>
                </a:solidFill>
              </a:rPr>
              <a:t>INSTRUCTORS &amp; STUDENTS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0CCF5-68E6-41D1-99AE-B068E6E3C57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981075"/>
            <a:ext cx="9144000" cy="5816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itchFamily="34" charset="0"/>
              <a:buChar char="•"/>
              <a:defRPr/>
            </a:pPr>
            <a:r>
              <a:rPr lang="en-CA" sz="3600" dirty="0">
                <a:latin typeface="Calibri" pitchFamily="34" charset="0"/>
              </a:rPr>
              <a:t>Students are expecting the instructor to do </a:t>
            </a:r>
            <a:r>
              <a:rPr lang="en-CA" sz="3600" b="1" dirty="0">
                <a:latin typeface="Calibri" pitchFamily="34" charset="0"/>
              </a:rPr>
              <a:t>all</a:t>
            </a:r>
            <a:r>
              <a:rPr lang="en-CA" sz="3600" dirty="0">
                <a:latin typeface="Calibri" pitchFamily="34" charset="0"/>
              </a:rPr>
              <a:t> the background information. </a:t>
            </a:r>
            <a:endParaRPr lang="en-CA" sz="3600" dirty="0">
              <a:latin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endParaRPr lang="en-CA" sz="1200" dirty="0">
              <a:latin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CA" sz="3600" dirty="0">
                <a:latin typeface="Calibri" pitchFamily="34" charset="0"/>
              </a:rPr>
              <a:t>Each lab is separate from </a:t>
            </a:r>
            <a:endParaRPr lang="en-CA" sz="3600" dirty="0">
              <a:latin typeface="Calibri" pitchFamily="34" charset="0"/>
            </a:endParaRPr>
          </a:p>
          <a:p>
            <a:pPr>
              <a:defRPr/>
            </a:pPr>
            <a:r>
              <a:rPr lang="en-CA" sz="3600" dirty="0">
                <a:latin typeface="Calibri" pitchFamily="34" charset="0"/>
              </a:rPr>
              <a:t> </a:t>
            </a:r>
            <a:r>
              <a:rPr lang="en-CA" sz="3600" dirty="0">
                <a:latin typeface="Calibri" pitchFamily="34" charset="0"/>
              </a:rPr>
              <a:t>    the </a:t>
            </a:r>
            <a:r>
              <a:rPr lang="en-CA" sz="3600" dirty="0">
                <a:latin typeface="Calibri" pitchFamily="34" charset="0"/>
              </a:rPr>
              <a:t>next so I don’t have to </a:t>
            </a:r>
            <a:endParaRPr lang="en-CA" sz="3600" dirty="0">
              <a:latin typeface="Calibri" pitchFamily="34" charset="0"/>
            </a:endParaRPr>
          </a:p>
          <a:p>
            <a:pPr>
              <a:defRPr/>
            </a:pPr>
            <a:r>
              <a:rPr lang="en-CA" sz="3600" dirty="0">
                <a:latin typeface="Calibri" pitchFamily="34" charset="0"/>
              </a:rPr>
              <a:t> </a:t>
            </a:r>
            <a:r>
              <a:rPr lang="en-CA" sz="3600" dirty="0">
                <a:latin typeface="Calibri" pitchFamily="34" charset="0"/>
              </a:rPr>
              <a:t>    remember </a:t>
            </a:r>
            <a:r>
              <a:rPr lang="en-CA" sz="3600" dirty="0">
                <a:latin typeface="Calibri" pitchFamily="34" charset="0"/>
              </a:rPr>
              <a:t>what I did before. </a:t>
            </a:r>
            <a:endParaRPr lang="en-CA" sz="3600" dirty="0">
              <a:latin typeface="Calibri" pitchFamily="34" charset="0"/>
            </a:endParaRPr>
          </a:p>
          <a:p>
            <a:pPr>
              <a:defRPr/>
            </a:pPr>
            <a:endParaRPr lang="en-CA" sz="1200" dirty="0">
              <a:latin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CA" sz="3600" dirty="0">
                <a:latin typeface="Calibri" pitchFamily="34" charset="0"/>
              </a:rPr>
              <a:t>Instructor is there to </a:t>
            </a:r>
            <a:r>
              <a:rPr lang="en-CA" sz="3600" dirty="0">
                <a:solidFill>
                  <a:srgbClr val="FF0000"/>
                </a:solidFill>
                <a:latin typeface="Calibri" pitchFamily="34" charset="0"/>
              </a:rPr>
              <a:t>help</a:t>
            </a:r>
            <a:r>
              <a:rPr lang="en-CA" sz="3600" dirty="0">
                <a:solidFill>
                  <a:srgbClr val="FF0000"/>
                </a:solidFill>
                <a:latin typeface="Calibri" pitchFamily="34" charset="0"/>
              </a:rPr>
              <a:t>!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endParaRPr lang="en-CA" sz="1200" dirty="0">
              <a:solidFill>
                <a:srgbClr val="FF0000"/>
              </a:solidFill>
              <a:latin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CA" sz="3600" dirty="0">
                <a:latin typeface="Calibri" pitchFamily="34" charset="0"/>
              </a:rPr>
              <a:t>You ‘don’t’ have to be prepared </a:t>
            </a:r>
            <a:endParaRPr lang="en-CA" sz="3600" dirty="0">
              <a:latin typeface="Calibri" pitchFamily="34" charset="0"/>
            </a:endParaRPr>
          </a:p>
          <a:p>
            <a:pPr>
              <a:defRPr/>
            </a:pPr>
            <a:r>
              <a:rPr lang="en-CA" sz="3600" dirty="0">
                <a:latin typeface="Calibri" pitchFamily="34" charset="0"/>
              </a:rPr>
              <a:t> </a:t>
            </a:r>
            <a:r>
              <a:rPr lang="en-CA" sz="3600" dirty="0">
                <a:latin typeface="Calibri" pitchFamily="34" charset="0"/>
              </a:rPr>
              <a:t>    to </a:t>
            </a:r>
            <a:r>
              <a:rPr lang="en-CA" sz="3600" dirty="0">
                <a:latin typeface="Calibri" pitchFamily="34" charset="0"/>
              </a:rPr>
              <a:t>do the </a:t>
            </a:r>
            <a:r>
              <a:rPr lang="en-CA" sz="3600" dirty="0">
                <a:latin typeface="Calibri" pitchFamily="34" charset="0"/>
              </a:rPr>
              <a:t>lab</a:t>
            </a:r>
          </a:p>
          <a:p>
            <a:pPr>
              <a:defRPr/>
            </a:pPr>
            <a:endParaRPr lang="en-CA" sz="1200" dirty="0"/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CA" sz="3600" dirty="0">
                <a:latin typeface="Calibri" pitchFamily="34" charset="0"/>
              </a:rPr>
              <a:t>   Ok to copy (we should get same result)</a:t>
            </a:r>
            <a:endParaRPr lang="en-CA" sz="1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47CA7-2271-40F9-A3F0-637F07CB005F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7650" name="TextBox 4"/>
          <p:cNvSpPr txBox="1">
            <a:spLocks noChangeArrowheads="1"/>
          </p:cNvSpPr>
          <p:nvPr/>
        </p:nvSpPr>
        <p:spPr bwMode="auto">
          <a:xfrm>
            <a:off x="254000" y="893763"/>
            <a:ext cx="87122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buFont typeface="Arial" charset="0"/>
              <a:buChar char="•"/>
            </a:pPr>
            <a:r>
              <a:rPr lang="en-CA" sz="3600">
                <a:latin typeface="Calibri" pitchFamily="34" charset="0"/>
              </a:rPr>
              <a:t>Students often lack the confidence to make their own observation!  TA will tell me.</a:t>
            </a:r>
          </a:p>
          <a:p>
            <a:pPr marL="571500" indent="-571500">
              <a:buFont typeface="Arial" charset="0"/>
              <a:buChar char="•"/>
            </a:pPr>
            <a:endParaRPr lang="en-CA" sz="3600">
              <a:latin typeface="Calibri" pitchFamily="34" charset="0"/>
            </a:endParaRPr>
          </a:p>
          <a:p>
            <a:pPr marL="571500" indent="-571500">
              <a:buFont typeface="Arial" charset="0"/>
              <a:buChar char="•"/>
            </a:pPr>
            <a:r>
              <a:rPr lang="en-CA" sz="3600">
                <a:latin typeface="Calibri" pitchFamily="34" charset="0"/>
              </a:rPr>
              <a:t>Diverse background. 	</a:t>
            </a:r>
          </a:p>
          <a:p>
            <a:pPr lvl="1"/>
            <a:r>
              <a:rPr lang="en-CA" sz="3600">
                <a:latin typeface="Calibri" pitchFamily="34" charset="0"/>
              </a:rPr>
              <a:t> -wrongly assume same</a:t>
            </a:r>
          </a:p>
          <a:p>
            <a:pPr lvl="1"/>
            <a:r>
              <a:rPr lang="en-CA" sz="3600">
                <a:latin typeface="Calibri" pitchFamily="34" charset="0"/>
              </a:rPr>
              <a:t>   background of students</a:t>
            </a:r>
          </a:p>
          <a:p>
            <a:pPr marL="571500" indent="-571500">
              <a:buFont typeface="Arial" charset="0"/>
              <a:buChar char="•"/>
            </a:pPr>
            <a:endParaRPr lang="en-CA" sz="3600">
              <a:latin typeface="Calibri" pitchFamily="34" charset="0"/>
            </a:endParaRPr>
          </a:p>
        </p:txBody>
      </p:sp>
      <p:sp>
        <p:nvSpPr>
          <p:cNvPr id="27651" name="TextBox 6"/>
          <p:cNvSpPr txBox="1">
            <a:spLocks noChangeArrowheads="1"/>
          </p:cNvSpPr>
          <p:nvPr/>
        </p:nvSpPr>
        <p:spPr bwMode="auto">
          <a:xfrm>
            <a:off x="0" y="-100013"/>
            <a:ext cx="9144000" cy="923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5400">
                <a:solidFill>
                  <a:srgbClr val="FF0000"/>
                </a:solidFill>
                <a:latin typeface="Calibri" pitchFamily="34" charset="0"/>
              </a:rPr>
              <a:t>Does this look “blue” to you?</a:t>
            </a:r>
          </a:p>
        </p:txBody>
      </p:sp>
      <p:pic>
        <p:nvPicPr>
          <p:cNvPr id="27652" name="Picture 5" descr="ANd9GcTsEYCusCJwNgaRqhmMdbVtPgS_YPFdLHx7KEVbooexunvvBBCfb47OL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5963" y="2605088"/>
            <a:ext cx="3022600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2" descr="http://4.bp.blogspot.com/-pO5tNa4mi9Q/TgyyI5XDHAI/AAAAAAAAAG0/HtJ_hWujz88/s1600/Lighting+Spectrum.jpg"/>
          <p:cNvPicPr>
            <a:picLocks noChangeAspect="1" noChangeArrowheads="1"/>
          </p:cNvPicPr>
          <p:nvPr/>
        </p:nvPicPr>
        <p:blipFill>
          <a:blip r:embed="rId4"/>
          <a:srcRect l="22273" t="80775" r="33646" b="6088"/>
          <a:stretch>
            <a:fillRect/>
          </a:stretch>
        </p:blipFill>
        <p:spPr bwMode="auto">
          <a:xfrm>
            <a:off x="-34925" y="5748338"/>
            <a:ext cx="9178925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Rectangle 1"/>
          <p:cNvSpPr>
            <a:spLocks noChangeArrowheads="1"/>
          </p:cNvSpPr>
          <p:nvPr/>
        </p:nvSpPr>
        <p:spPr bwMode="auto">
          <a:xfrm>
            <a:off x="0" y="5378450"/>
            <a:ext cx="9170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  <a:latin typeface="Calibri" pitchFamily="34" charset="0"/>
              </a:rPr>
              <a:t>Did hands on experiments                                                                                                          All demos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8F5EE-FFC5-4C3F-B6D5-D3FD1A5812B9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5602" name="TextBox 4"/>
          <p:cNvSpPr txBox="1">
            <a:spLocks noChangeArrowheads="1"/>
          </p:cNvSpPr>
          <p:nvPr/>
        </p:nvSpPr>
        <p:spPr bwMode="auto">
          <a:xfrm>
            <a:off x="431800" y="981075"/>
            <a:ext cx="8208963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pitchFamily="34" charset="0"/>
              <a:buChar char="•"/>
              <a:defRPr/>
            </a:pPr>
            <a:r>
              <a:rPr lang="en-CA" sz="3600" dirty="0">
                <a:latin typeface="Calibri" pitchFamily="34" charset="0"/>
              </a:rPr>
              <a:t>Not many marks associated with labs</a:t>
            </a:r>
          </a:p>
          <a:p>
            <a:pPr>
              <a:defRPr/>
            </a:pPr>
            <a:r>
              <a:rPr lang="en-CA" sz="3600" dirty="0">
                <a:latin typeface="Calibri" pitchFamily="34" charset="0"/>
              </a:rPr>
              <a:t>	</a:t>
            </a:r>
            <a:r>
              <a:rPr lang="en-CA" sz="3600" dirty="0">
                <a:latin typeface="Calibri" pitchFamily="34" charset="0"/>
              </a:rPr>
              <a:t>-not very important</a:t>
            </a:r>
          </a:p>
          <a:p>
            <a:pPr>
              <a:defRPr/>
            </a:pPr>
            <a:endParaRPr lang="en-CA" sz="3600" dirty="0">
              <a:latin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CA" sz="3600" dirty="0">
                <a:latin typeface="Calibri" pitchFamily="34" charset="0"/>
              </a:rPr>
              <a:t>Some schools require</a:t>
            </a:r>
          </a:p>
          <a:p>
            <a:pPr>
              <a:defRPr/>
            </a:pPr>
            <a:r>
              <a:rPr lang="en-CA" sz="3600" dirty="0">
                <a:latin typeface="Calibri" pitchFamily="34" charset="0"/>
              </a:rPr>
              <a:t>    a </a:t>
            </a:r>
            <a:r>
              <a:rPr lang="en-CA" sz="3600" dirty="0">
                <a:latin typeface="Calibri" pitchFamily="34" charset="0"/>
              </a:rPr>
              <a:t>pass for both </a:t>
            </a:r>
            <a:r>
              <a:rPr lang="en-CA" sz="3600" dirty="0">
                <a:latin typeface="Calibri" pitchFamily="34" charset="0"/>
              </a:rPr>
              <a:t>lecture </a:t>
            </a:r>
            <a:br>
              <a:rPr lang="en-CA" sz="3600" dirty="0">
                <a:latin typeface="Calibri" pitchFamily="34" charset="0"/>
              </a:rPr>
            </a:br>
            <a:r>
              <a:rPr lang="en-CA" sz="3600" dirty="0">
                <a:latin typeface="Calibri" pitchFamily="34" charset="0"/>
              </a:rPr>
              <a:t>    and </a:t>
            </a:r>
            <a:r>
              <a:rPr lang="en-CA" sz="3600" dirty="0">
                <a:latin typeface="Calibri" pitchFamily="34" charset="0"/>
              </a:rPr>
              <a:t>lab </a:t>
            </a:r>
            <a:r>
              <a:rPr lang="en-CA" sz="3600" dirty="0">
                <a:latin typeface="Calibri" pitchFamily="34" charset="0"/>
              </a:rPr>
              <a:t>portion?</a:t>
            </a:r>
            <a:endParaRPr lang="en-CA" sz="3600" dirty="0">
              <a:latin typeface="Calibri" pitchFamily="34" charset="0"/>
            </a:endParaRPr>
          </a:p>
        </p:txBody>
      </p:sp>
      <p:sp>
        <p:nvSpPr>
          <p:cNvPr id="28675" name="TextBox 6"/>
          <p:cNvSpPr txBox="1">
            <a:spLocks noChangeArrowheads="1"/>
          </p:cNvSpPr>
          <p:nvPr/>
        </p:nvSpPr>
        <p:spPr bwMode="auto">
          <a:xfrm>
            <a:off x="539750" y="-100013"/>
            <a:ext cx="7993063" cy="923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5400" b="1">
                <a:solidFill>
                  <a:srgbClr val="FF0000"/>
                </a:solidFill>
                <a:latin typeface="Calibri" pitchFamily="34" charset="0"/>
              </a:rPr>
              <a:t>LAB EMPHASIS</a:t>
            </a:r>
          </a:p>
        </p:txBody>
      </p:sp>
      <p:pic>
        <p:nvPicPr>
          <p:cNvPr id="28676" name="Picture 5" descr="ANd9GcQndc_04O0qNuEUNAAK7QNa3oqmpfouanQX8sNk_MJ9XreGKKk4u9xN8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5588" y="2924175"/>
            <a:ext cx="3779837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1143000"/>
          </a:xfrm>
        </p:spPr>
        <p:txBody>
          <a:bodyPr/>
          <a:lstStyle/>
          <a:p>
            <a:pPr eaLnBrk="1" hangingPunct="1"/>
            <a:r>
              <a:rPr lang="en-CA" sz="5400" b="1" smtClean="0">
                <a:solidFill>
                  <a:srgbClr val="FF0000"/>
                </a:solidFill>
              </a:rPr>
              <a:t>REAL WORLD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C829B7-F766-4055-8C8A-59AED2D4F48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2600" y="1052513"/>
            <a:ext cx="8410575" cy="67405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>
              <a:buFont typeface="Arial" pitchFamily="34" charset="0"/>
              <a:buChar char="•"/>
              <a:defRPr/>
            </a:pPr>
            <a:r>
              <a:rPr lang="en-CA" sz="3600" dirty="0">
                <a:latin typeface="Calibri" pitchFamily="34" charset="0"/>
              </a:rPr>
              <a:t>No application to what happens in real world</a:t>
            </a:r>
          </a:p>
          <a:p>
            <a:pPr marL="571500" indent="-571500">
              <a:buFont typeface="Arial" pitchFamily="34" charset="0"/>
              <a:buChar char="•"/>
              <a:defRPr/>
            </a:pPr>
            <a:endParaRPr lang="en-CA" sz="3600" dirty="0">
              <a:latin typeface="Calibri" pitchFamily="34" charset="0"/>
            </a:endParaRP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en-CA" sz="3600" dirty="0">
                <a:latin typeface="Calibri" pitchFamily="34" charset="0"/>
              </a:rPr>
              <a:t>There is always a right answer</a:t>
            </a:r>
          </a:p>
          <a:p>
            <a:pPr marL="571500" indent="-571500">
              <a:buFont typeface="Arial" pitchFamily="34" charset="0"/>
              <a:buChar char="•"/>
              <a:defRPr/>
            </a:pPr>
            <a:endParaRPr lang="en-CA" sz="3600" dirty="0">
              <a:latin typeface="Calibri" pitchFamily="34" charset="0"/>
            </a:endParaRP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en-CA" sz="3600" dirty="0">
                <a:latin typeface="Calibri" pitchFamily="34" charset="0"/>
              </a:rPr>
              <a:t>Wrong answers don’t tell us</a:t>
            </a:r>
          </a:p>
          <a:p>
            <a:pPr>
              <a:defRPr/>
            </a:pPr>
            <a:r>
              <a:rPr lang="en-CA" sz="3600" dirty="0">
                <a:latin typeface="Calibri" pitchFamily="34" charset="0"/>
              </a:rPr>
              <a:t>      anything</a:t>
            </a:r>
          </a:p>
          <a:p>
            <a:pPr marL="571500" indent="-571500">
              <a:buFont typeface="Arial" pitchFamily="34" charset="0"/>
              <a:buChar char="•"/>
              <a:defRPr/>
            </a:pPr>
            <a:endParaRPr lang="en-CA" sz="3600" dirty="0">
              <a:latin typeface="Calibri" pitchFamily="34" charset="0"/>
            </a:endParaRP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en-CA" sz="3600" dirty="0">
                <a:latin typeface="Calibri" pitchFamily="34" charset="0"/>
              </a:rPr>
              <a:t>Answer does not always need to make sense – it’s an experiment</a:t>
            </a:r>
          </a:p>
          <a:p>
            <a:pPr marL="571500" indent="-571500">
              <a:buFont typeface="Arial" pitchFamily="34" charset="0"/>
              <a:buChar char="•"/>
              <a:defRPr/>
            </a:pPr>
            <a:endParaRPr lang="en-CA" sz="3600" dirty="0">
              <a:latin typeface="Calibri" pitchFamily="34" charset="0"/>
            </a:endParaRPr>
          </a:p>
          <a:p>
            <a:pPr marL="571500" indent="-571500">
              <a:buFont typeface="Arial" pitchFamily="34" charset="0"/>
              <a:buChar char="•"/>
              <a:defRPr/>
            </a:pPr>
            <a:endParaRPr lang="en-CA" sz="3600" dirty="0">
              <a:latin typeface="Calibri" pitchFamily="34" charset="0"/>
            </a:endParaRPr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1050" y="1700213"/>
            <a:ext cx="1762125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9</TotalTime>
  <Words>297</Words>
  <Application>Microsoft Office PowerPoint</Application>
  <PresentationFormat>On-screen Show (4:3)</PresentationFormat>
  <Paragraphs>88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13</vt:i4>
      </vt:variant>
      <vt:variant>
        <vt:lpstr>Slide Titles</vt:lpstr>
      </vt:variant>
      <vt:variant>
        <vt:i4>10</vt:i4>
      </vt:variant>
    </vt:vector>
  </HeadingPairs>
  <TitlesOfParts>
    <vt:vector size="26" baseType="lpstr">
      <vt:lpstr>Arial</vt:lpstr>
      <vt:lpstr>Calibri</vt:lpstr>
      <vt:lpstr>Georgia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Misconceptions in the Chemistry Laboratory </vt:lpstr>
      <vt:lpstr>Slide 2</vt:lpstr>
      <vt:lpstr>Slide 3</vt:lpstr>
      <vt:lpstr>LABS IN GENERAL</vt:lpstr>
      <vt:lpstr>Slide 5</vt:lpstr>
      <vt:lpstr>INSTRUCTORS &amp; STUDENTS</vt:lpstr>
      <vt:lpstr>Slide 7</vt:lpstr>
      <vt:lpstr>Slide 8</vt:lpstr>
      <vt:lpstr>REAL WORLD</vt:lpstr>
      <vt:lpstr>WHAT’S IN A NUMBER?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Misconceptions in the Chemsitry Laboratory</dc:title>
  <dc:creator/>
  <cp:lastModifiedBy/>
  <cp:revision>3</cp:revision>
  <dcterms:created xsi:type="dcterms:W3CDTF">2010-11-28T02:01:42Z</dcterms:created>
  <dcterms:modified xsi:type="dcterms:W3CDTF">2012-05-25T17:40:09Z</dcterms:modified>
</cp:coreProperties>
</file>