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0F08A-BF18-487E-92EA-250EFC0961F8}" type="datetimeFigureOut">
              <a:rPr lang="en-CA" smtClean="0"/>
              <a:t>25/05/2012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FE850-4D08-4EC4-B0D4-48E9FEE2AE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902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5831-2A69-40FB-9974-67B3E1C12766}" type="datetime1">
              <a:rPr lang="en-CA" smtClean="0"/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64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369F4-7547-45A0-8C86-575D88DAC1DD}" type="datetime1">
              <a:rPr lang="en-CA" smtClean="0"/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925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047C-A5F1-4FC0-85C0-53A27672D810}" type="datetime1">
              <a:rPr lang="en-CA" smtClean="0"/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589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A5D5-592B-44D7-824A-46804AB71609}" type="datetime1">
              <a:rPr lang="en-CA" smtClean="0"/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62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956F-631A-4114-A713-F743DB1005B0}" type="datetime1">
              <a:rPr lang="en-CA" smtClean="0"/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242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06A5-F8CA-4F55-8A50-D99E62DE4F73}" type="datetime1">
              <a:rPr lang="en-CA" smtClean="0"/>
              <a:t>25/05/2012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458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E3EB-B896-4AB6-A66B-12F5766A0920}" type="datetime1">
              <a:rPr lang="en-CA" smtClean="0"/>
              <a:t>25/05/2012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154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BB02-4386-4C20-91D1-4DC9002FFDFC}" type="datetime1">
              <a:rPr lang="en-CA" smtClean="0"/>
              <a:t>25/05/2012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19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F816-D915-4D0C-AFCE-B7738ECDBCB4}" type="datetime1">
              <a:rPr lang="en-CA" smtClean="0"/>
              <a:t>25/05/2012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9682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C240-3A46-4968-B0C2-C94C9C723468}" type="datetime1">
              <a:rPr lang="en-CA" smtClean="0"/>
              <a:t>25/05/2012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177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B8622-16CA-4CA4-9EF4-0012D92CB783}" type="datetime1">
              <a:rPr lang="en-CA" smtClean="0"/>
              <a:t>25/05/2012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020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76CB-2ED7-4F1D-828D-D4D4F8EA0BFF}" type="datetime1">
              <a:rPr lang="en-CA" smtClean="0"/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DCC99-C2A5-4DB3-A943-5C7AD7337E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249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Public Misconceptions about Science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Harris Workshop</a:t>
            </a:r>
          </a:p>
          <a:p>
            <a:r>
              <a:rPr lang="en-CA" dirty="0" smtClean="0"/>
              <a:t>May </a:t>
            </a:r>
            <a:r>
              <a:rPr lang="en-CA" dirty="0" smtClean="0"/>
              <a:t>2012</a:t>
            </a:r>
          </a:p>
          <a:p>
            <a:r>
              <a:rPr lang="en-CA" dirty="0" smtClean="0"/>
              <a:t>(Vishakha Monga)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4844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564949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b="1" u="sng" dirty="0" smtClean="0">
                <a:latin typeface="Calibri" pitchFamily="34" charset="0"/>
                <a:cs typeface="Calibri" pitchFamily="34" charset="0"/>
              </a:rPr>
              <a:t>CHEMICALS ARE BAD AND TOXIC</a:t>
            </a:r>
          </a:p>
          <a:p>
            <a:pPr lvl="1"/>
            <a:r>
              <a:rPr lang="en-CA" dirty="0" smtClean="0">
                <a:latin typeface="Calibri" pitchFamily="34" charset="0"/>
                <a:cs typeface="Calibri" pitchFamily="34" charset="0"/>
              </a:rPr>
              <a:t>Misconception about same chemicals extracted from a natural source is SAFE but when synthesized in the lab is TOXIC.</a:t>
            </a:r>
          </a:p>
          <a:p>
            <a:pPr lvl="1"/>
            <a:r>
              <a:rPr lang="en-CA" dirty="0" smtClean="0">
                <a:latin typeface="Calibri" pitchFamily="34" charset="0"/>
                <a:cs typeface="Calibri" pitchFamily="34" charset="0"/>
              </a:rPr>
              <a:t>Medicine from natural plant extracts SAFE without understanding the side effects of the remaining components even though Synthetic Pharmaceuticals have the exact composition required.</a:t>
            </a:r>
          </a:p>
          <a:p>
            <a:pPr lvl="1"/>
            <a:endParaRPr lang="en-CA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CA" b="1" u="sng" dirty="0" smtClean="0">
                <a:latin typeface="Calibri" pitchFamily="34" charset="0"/>
                <a:cs typeface="Calibri" pitchFamily="34" charset="0"/>
              </a:rPr>
              <a:t>MEDIA HYPE (Journalist) ACCEPTABLE BUT SCIENTIFIC FACTS (Scientist) NOT TRUSTWORTHY</a:t>
            </a:r>
          </a:p>
          <a:p>
            <a:pPr marL="857250" lvl="1" indent="-457200"/>
            <a:r>
              <a:rPr lang="en-CA" dirty="0" smtClean="0">
                <a:latin typeface="Calibri" pitchFamily="34" charset="0"/>
                <a:cs typeface="Calibri" pitchFamily="34" charset="0"/>
              </a:rPr>
              <a:t>Will trust a “cow” over a chemist.</a:t>
            </a:r>
          </a:p>
          <a:p>
            <a:pPr marL="1257300" lvl="2" indent="-457200"/>
            <a:r>
              <a:rPr lang="en-CA" dirty="0" smtClean="0">
                <a:latin typeface="Calibri" pitchFamily="34" charset="0"/>
                <a:cs typeface="Calibri" pitchFamily="34" charset="0"/>
              </a:rPr>
              <a:t>Margarine mistrusted (composition very close to a plastic) over butter.</a:t>
            </a:r>
          </a:p>
          <a:p>
            <a:pPr marL="857250" lvl="1" indent="-457200"/>
            <a:r>
              <a:rPr lang="en-CA" dirty="0" smtClean="0">
                <a:latin typeface="Calibri" pitchFamily="34" charset="0"/>
                <a:cs typeface="Calibri" pitchFamily="34" charset="0"/>
              </a:rPr>
              <a:t>Images of scientists portrayed as someone “geeky” and “weird”.</a:t>
            </a:r>
          </a:p>
          <a:p>
            <a:pPr marL="857250" lvl="1" indent="-457200"/>
            <a:r>
              <a:rPr lang="en-CA" dirty="0" smtClean="0">
                <a:latin typeface="Calibri" pitchFamily="34" charset="0"/>
                <a:cs typeface="Calibri" pitchFamily="34" charset="0"/>
              </a:rPr>
              <a:t>People are happy not knowing or discussing science as we use “jargon” to explain everyday basic concepts.</a:t>
            </a:r>
          </a:p>
          <a:p>
            <a:pPr marL="1257300" lvl="2" indent="-457200"/>
            <a:r>
              <a:rPr lang="en-CA" dirty="0" smtClean="0">
                <a:latin typeface="Calibri" pitchFamily="34" charset="0"/>
                <a:cs typeface="Calibri" pitchFamily="34" charset="0"/>
              </a:rPr>
              <a:t>Good news is No News!!!</a:t>
            </a:r>
          </a:p>
          <a:p>
            <a:pPr marL="857250" lvl="1" indent="-457200"/>
            <a:r>
              <a:rPr lang="en-CA" dirty="0" smtClean="0">
                <a:latin typeface="Calibri" pitchFamily="34" charset="0"/>
                <a:cs typeface="Calibri" pitchFamily="34" charset="0"/>
              </a:rPr>
              <a:t>We, the chemists are also the general public and we fail to take our scientific concepts </a:t>
            </a:r>
            <a:r>
              <a:rPr lang="en-CA" b="1" i="1" dirty="0" smtClean="0">
                <a:latin typeface="Calibri" pitchFamily="34" charset="0"/>
                <a:cs typeface="Calibri" pitchFamily="34" charset="0"/>
              </a:rPr>
              <a:t>home</a:t>
            </a:r>
            <a:r>
              <a:rPr lang="en-CA" dirty="0" smtClean="0">
                <a:latin typeface="Calibri" pitchFamily="34" charset="0"/>
                <a:cs typeface="Calibri" pitchFamily="34" charset="0"/>
              </a:rPr>
              <a:t>!</a:t>
            </a:r>
            <a:endParaRPr lang="en-CA" b="1" i="1" dirty="0" smtClean="0">
              <a:latin typeface="Calibri" pitchFamily="34" charset="0"/>
              <a:cs typeface="Calibri" pitchFamily="34" charset="0"/>
            </a:endParaRPr>
          </a:p>
          <a:p>
            <a:pPr marL="857250" lvl="1" indent="-457200"/>
            <a:endParaRPr lang="en-CA" dirty="0" smtClean="0">
              <a:latin typeface="Garamond" pitchFamily="18" charset="0"/>
            </a:endParaRPr>
          </a:p>
          <a:p>
            <a:pPr lvl="1"/>
            <a:endParaRPr lang="en-CA" dirty="0" smtClean="0">
              <a:latin typeface="Garamond" pitchFamily="18" charset="0"/>
            </a:endParaRPr>
          </a:p>
          <a:p>
            <a:pPr lvl="1"/>
            <a:endParaRPr lang="en-CA" dirty="0" smtClean="0">
              <a:latin typeface="Garamond" pitchFamily="18" charset="0"/>
            </a:endParaRPr>
          </a:p>
          <a:p>
            <a:pPr lvl="1"/>
            <a:endParaRPr lang="en-CA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790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5721499"/>
          </a:xfrm>
        </p:spPr>
        <p:txBody>
          <a:bodyPr/>
          <a:lstStyle/>
          <a:p>
            <a:pPr marL="457200" indent="-457200">
              <a:buFont typeface="+mj-lt"/>
              <a:buAutoNum type="arabicParenR" startAt="3"/>
            </a:pPr>
            <a:r>
              <a:rPr lang="en-CA" b="1" u="sng" dirty="0" smtClean="0"/>
              <a:t>INTER-DISCIPLINARY CONNECTION MISSING</a:t>
            </a:r>
          </a:p>
          <a:p>
            <a:pPr marL="857250" lvl="1" indent="-457200"/>
            <a:r>
              <a:rPr lang="en-CA" dirty="0" smtClean="0"/>
              <a:t>When teaching chemistry, relate chemistry concepts with psychology, biology, physics, biochemistry</a:t>
            </a:r>
          </a:p>
          <a:p>
            <a:pPr marL="1257300" lvl="2" indent="-457200"/>
            <a:r>
              <a:rPr lang="en-CA" dirty="0" smtClean="0"/>
              <a:t>Peptide/ Amide Bond</a:t>
            </a:r>
          </a:p>
          <a:p>
            <a:pPr marL="1257300" lvl="2" indent="-457200"/>
            <a:r>
              <a:rPr lang="en-CA" dirty="0" smtClean="0"/>
              <a:t>Units used in Biology vs. Chemistry (kcal vs. kJ)</a:t>
            </a:r>
          </a:p>
          <a:p>
            <a:pPr marL="1257300" lvl="2" indent="-457200"/>
            <a:r>
              <a:rPr lang="en-CA" dirty="0" smtClean="0"/>
              <a:t>Units: metric vs. imperial system (kg vs. </a:t>
            </a:r>
            <a:r>
              <a:rPr lang="en-CA" dirty="0" err="1" smtClean="0"/>
              <a:t>lbs</a:t>
            </a:r>
            <a:r>
              <a:rPr lang="en-CA" dirty="0" smtClean="0"/>
              <a:t>)</a:t>
            </a:r>
          </a:p>
          <a:p>
            <a:pPr marL="1257300" lvl="2" indent="-457200"/>
            <a:r>
              <a:rPr lang="en-CA" dirty="0" smtClean="0"/>
              <a:t>Measuring quantities</a:t>
            </a:r>
          </a:p>
          <a:p>
            <a:pPr marL="1714500" lvl="3" indent="-457200"/>
            <a:r>
              <a:rPr lang="en-CA" dirty="0" smtClean="0"/>
              <a:t>How much is 1 mole of water?</a:t>
            </a:r>
          </a:p>
          <a:p>
            <a:pPr marL="1714500" lvl="3" indent="-457200"/>
            <a:r>
              <a:rPr lang="en-CA" dirty="0" smtClean="0"/>
              <a:t>pH vs. log/ exponential scale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893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612068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4"/>
            </a:pPr>
            <a:r>
              <a:rPr lang="en-CA" b="1" u="sng" dirty="0" smtClean="0"/>
              <a:t>ARE THE STUDENTS BEING RECEPTIVE TO OUR TEACHING AND TAKING THE MESSAGE BACK TO THEIR EVERYDAY LIVES?</a:t>
            </a:r>
          </a:p>
          <a:p>
            <a:pPr marL="0" indent="0">
              <a:buNone/>
            </a:pPr>
            <a:endParaRPr lang="en-CA" sz="1400" b="1" u="sng" dirty="0" smtClean="0"/>
          </a:p>
          <a:p>
            <a:pPr marL="857250" lvl="1" indent="-457200"/>
            <a:r>
              <a:rPr lang="en-CA" dirty="0" smtClean="0"/>
              <a:t>Difference between temp. vs. heat transfer</a:t>
            </a:r>
          </a:p>
          <a:p>
            <a:pPr marL="857250" lvl="1" indent="-457200"/>
            <a:r>
              <a:rPr lang="en-CA" dirty="0" smtClean="0"/>
              <a:t>Hot water freezes faster than cold water</a:t>
            </a:r>
          </a:p>
          <a:p>
            <a:pPr marL="857250" lvl="1" indent="-457200"/>
            <a:r>
              <a:rPr lang="en-CA" dirty="0" smtClean="0"/>
              <a:t>They think what they learn in class is “artificial” and not applicable when they leave the classroom/ lab.</a:t>
            </a:r>
          </a:p>
          <a:p>
            <a:pPr marL="857250" lvl="1" indent="-457200"/>
            <a:r>
              <a:rPr lang="en-CA" dirty="0" smtClean="0"/>
              <a:t>Science is not accepted by public.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619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612068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5"/>
            </a:pPr>
            <a:r>
              <a:rPr lang="en-CA" b="1" u="sng" dirty="0" smtClean="0"/>
              <a:t>SOME POSSIBLE SOLUTIONS: </a:t>
            </a:r>
          </a:p>
          <a:p>
            <a:pPr marL="857250" lvl="1" indent="-457200"/>
            <a:r>
              <a:rPr lang="en-CA" dirty="0" smtClean="0"/>
              <a:t>Enforce problem solving skills from the very beginning so that we provide them with the tools to “think in the proper way”.</a:t>
            </a:r>
          </a:p>
          <a:p>
            <a:pPr marL="1257300" lvl="2" indent="-457200"/>
            <a:r>
              <a:rPr lang="en-CA" sz="1800" dirty="0" smtClean="0"/>
              <a:t>Not just memorize and regurgitate </a:t>
            </a:r>
          </a:p>
          <a:p>
            <a:pPr marL="1257300" lvl="2" indent="-457200"/>
            <a:endParaRPr lang="en-CA" sz="1400" dirty="0" smtClean="0"/>
          </a:p>
          <a:p>
            <a:pPr marL="857250" lvl="1" indent="-457200"/>
            <a:r>
              <a:rPr lang="en-CA" dirty="0" smtClean="0"/>
              <a:t>Teach the fundamentals and then follow it up with “story telling” involving </a:t>
            </a:r>
            <a:r>
              <a:rPr lang="en-CA" b="1" dirty="0" smtClean="0"/>
              <a:t>real life applications</a:t>
            </a:r>
          </a:p>
          <a:p>
            <a:pPr marL="1257300" lvl="2" indent="-457200"/>
            <a:r>
              <a:rPr lang="en-CA" sz="1800" dirty="0" smtClean="0"/>
              <a:t>Making tea:  involves refluxing and extracting  </a:t>
            </a:r>
          </a:p>
          <a:p>
            <a:pPr marL="1257300" lvl="2" indent="-457200"/>
            <a:r>
              <a:rPr lang="en-CA" sz="1800" dirty="0" smtClean="0"/>
              <a:t>Explain how fermentation works without “dumbing” it down because kids are like sponges and will learn early.</a:t>
            </a:r>
          </a:p>
          <a:p>
            <a:pPr marL="1257300" lvl="2" indent="-457200"/>
            <a:r>
              <a:rPr lang="en-CA" sz="1800" dirty="0" smtClean="0"/>
              <a:t>Things like </a:t>
            </a:r>
            <a:r>
              <a:rPr lang="en-CA" sz="1800" dirty="0" err="1" smtClean="0"/>
              <a:t>antiobiotics</a:t>
            </a:r>
            <a:r>
              <a:rPr lang="en-CA" sz="1800" dirty="0" smtClean="0"/>
              <a:t>/ nitrogen fixation/ vaccines have all contributed towards improving our lifestyle and adding to our life spans</a:t>
            </a:r>
          </a:p>
          <a:p>
            <a:pPr marL="1257300" lvl="2" indent="-457200"/>
            <a:r>
              <a:rPr lang="en-CA" sz="1800" dirty="0" smtClean="0"/>
              <a:t>Green Chemistry - Recycling!</a:t>
            </a:r>
          </a:p>
          <a:p>
            <a:pPr marL="1257300" lvl="2" indent="-457200"/>
            <a:r>
              <a:rPr lang="en-CA" sz="1800" dirty="0"/>
              <a:t>Morphine/ Heroine </a:t>
            </a:r>
            <a:r>
              <a:rPr lang="en-CA" sz="1800" dirty="0" smtClean="0"/>
              <a:t>connection</a:t>
            </a:r>
          </a:p>
          <a:p>
            <a:pPr marL="1257300" lvl="2" indent="-457200"/>
            <a:endParaRPr lang="en-CA" sz="1400" dirty="0" smtClean="0"/>
          </a:p>
          <a:p>
            <a:pPr marL="857250" lvl="1" indent="-457200"/>
            <a:r>
              <a:rPr lang="en-CA" dirty="0" smtClean="0"/>
              <a:t>Teach them the basics of scientific language/ methodology</a:t>
            </a:r>
          </a:p>
          <a:p>
            <a:pPr marL="1257300" lvl="2" indent="-457200"/>
            <a:r>
              <a:rPr lang="en-CA" sz="1800" dirty="0" smtClean="0"/>
              <a:t>O</a:t>
            </a:r>
            <a:r>
              <a:rPr lang="en-CA" sz="1800" baseline="-25000" dirty="0" smtClean="0"/>
              <a:t>2</a:t>
            </a:r>
            <a:r>
              <a:rPr lang="en-CA" sz="1800" dirty="0" smtClean="0"/>
              <a:t> </a:t>
            </a:r>
            <a:r>
              <a:rPr lang="en-CA" sz="1800" dirty="0" err="1" smtClean="0"/>
              <a:t>vs</a:t>
            </a:r>
            <a:r>
              <a:rPr lang="en-CA" sz="1800" dirty="0" smtClean="0"/>
              <a:t> O</a:t>
            </a:r>
            <a:r>
              <a:rPr lang="en-CA" sz="1800" baseline="-25000" dirty="0" smtClean="0"/>
              <a:t>3 </a:t>
            </a:r>
            <a:r>
              <a:rPr lang="en-CA" sz="1800" dirty="0" smtClean="0"/>
              <a:t>or CO</a:t>
            </a:r>
            <a:r>
              <a:rPr lang="en-CA" sz="1800" baseline="-25000" dirty="0" smtClean="0"/>
              <a:t>2</a:t>
            </a:r>
            <a:r>
              <a:rPr lang="en-CA" sz="1800" dirty="0" smtClean="0"/>
              <a:t> </a:t>
            </a:r>
            <a:r>
              <a:rPr lang="en-CA" sz="1800" dirty="0" err="1"/>
              <a:t>vs</a:t>
            </a:r>
            <a:r>
              <a:rPr lang="en-CA" sz="1800" dirty="0"/>
              <a:t> </a:t>
            </a:r>
            <a:r>
              <a:rPr lang="en-CA" sz="1800" dirty="0" smtClean="0"/>
              <a:t>CO</a:t>
            </a:r>
            <a:endParaRPr lang="en-CA" sz="1800" baseline="-25000" dirty="0" smtClean="0"/>
          </a:p>
          <a:p>
            <a:pPr marL="857250" lvl="1" indent="-457200"/>
            <a:endParaRPr lang="en-CA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CC99-C2A5-4DB3-A943-5C7AD7337E46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9567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411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Public Misconceptions about Science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Misconceptions about Science</dc:title>
  <dc:creator>vishakha</dc:creator>
  <cp:lastModifiedBy>vishakha</cp:lastModifiedBy>
  <cp:revision>8</cp:revision>
  <dcterms:created xsi:type="dcterms:W3CDTF">2012-05-25T04:48:53Z</dcterms:created>
  <dcterms:modified xsi:type="dcterms:W3CDTF">2012-05-25T15:03:52Z</dcterms:modified>
</cp:coreProperties>
</file>