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1" r:id="rId2"/>
    <p:sldId id="281" r:id="rId3"/>
    <p:sldId id="272" r:id="rId4"/>
    <p:sldId id="273" r:id="rId5"/>
    <p:sldId id="280" r:id="rId6"/>
    <p:sldId id="279" r:id="rId7"/>
    <p:sldId id="274" r:id="rId8"/>
    <p:sldId id="275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22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F53DA51-539A-49B4-B6E4-407A9D47C6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303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FBE4BB-3A73-421F-91C0-8A37A09064A9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78BE8-1B0D-472D-9543-8BC864DEB8F4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B4B2D-300D-4542-B216-0A4D0EA7D628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58EA15-2F28-49C5-ABC6-24846B181BF7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109E0-AEAD-4411-A2AD-47F777420C72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9E6A-2202-4C47-96D9-8F9768AADFC6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0811F-63E4-426C-B5B1-02286AB3E842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DC98B-55A1-4F30-B9FE-2376FFE3C208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BA7199-C786-4B62-B6FB-6CAA692979C4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799D9-1DBF-4F25-92DA-0AE7E88534A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13BBC-2BB5-4947-94B0-1835BECC42C0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47D3C013-E840-4D77-9265-A96409603472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4008" y="2780928"/>
            <a:ext cx="3456384" cy="1656184"/>
          </a:xfrm>
        </p:spPr>
        <p:txBody>
          <a:bodyPr>
            <a:normAutofit/>
          </a:bodyPr>
          <a:lstStyle/>
          <a:p>
            <a:r>
              <a:rPr lang="en-CA" sz="3200" b="1" dirty="0" smtClean="0">
                <a:latin typeface="Arial Rounded MT Bold" pitchFamily="34" charset="0"/>
              </a:rPr>
              <a:t>Strategies for Changing Misconceptions</a:t>
            </a:r>
            <a:endParaRPr lang="fr-CA" sz="32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3200" b="1" dirty="0">
                <a:solidFill>
                  <a:srgbClr val="94C600"/>
                </a:solidFill>
                <a:latin typeface="Arial Rounded MT Bold" pitchFamily="34" charset="0"/>
              </a:rPr>
              <a:t>Strategies for Changing Misconceptions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2852936"/>
            <a:ext cx="4464496" cy="2545508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CA" sz="2800" b="1" dirty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Frances Sutherland</a:t>
            </a:r>
          </a:p>
          <a:p>
            <a:pPr>
              <a:buFont typeface="Arial" pitchFamily="34" charset="0"/>
              <a:buChar char="•"/>
            </a:pPr>
            <a:r>
              <a:rPr lang="en-CA" sz="2800" b="1" dirty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Faranak</a:t>
            </a:r>
            <a:r>
              <a:rPr lang="en-CA" sz="2800" b="1" dirty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CA" sz="2800" b="1" dirty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Terimoory</a:t>
            </a:r>
            <a:endParaRPr lang="en-CA" sz="2800" b="1" dirty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28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Glen </a:t>
            </a:r>
            <a:r>
              <a:rPr lang="en-CA" sz="28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Loppnow</a:t>
            </a:r>
            <a:endParaRPr lang="en-CA" sz="2800" b="1" dirty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2800" b="1" dirty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Holly </a:t>
            </a:r>
            <a:r>
              <a:rPr lang="en-CA" sz="28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Wellar</a:t>
            </a:r>
            <a:endParaRPr lang="en-CA" sz="2800" b="1" dirty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2800" b="1" dirty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Lydia </a:t>
            </a:r>
            <a:r>
              <a:rPr lang="en-CA" sz="2800" b="1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Chen</a:t>
            </a:r>
            <a:endParaRPr lang="en-CA" sz="2800" b="1" dirty="0">
              <a:solidFill>
                <a:schemeClr val="accent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67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>
                <a:latin typeface="Arial Rounded MT Bold" pitchFamily="34" charset="0"/>
              </a:rPr>
              <a:t>Strategies for Changing </a:t>
            </a:r>
            <a:r>
              <a:rPr lang="en-CA" sz="3200" b="1" dirty="0" smtClean="0">
                <a:latin typeface="Arial Rounded MT Bold" pitchFamily="34" charset="0"/>
              </a:rPr>
              <a:t>Misconceptions</a:t>
            </a:r>
            <a:endParaRPr lang="fr-CA" sz="3200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852936"/>
            <a:ext cx="7488832" cy="165618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2800" dirty="0" smtClean="0">
                <a:latin typeface="Arial Rounded MT Bold" pitchFamily="34" charset="0"/>
              </a:rPr>
              <a:t>establish our students’ misconceptions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latin typeface="Arial Rounded MT Bold" pitchFamily="34" charset="0"/>
              </a:rPr>
              <a:t>address our </a:t>
            </a:r>
            <a:r>
              <a:rPr lang="en-CA" sz="2800" dirty="0">
                <a:latin typeface="Arial Rounded MT Bold" pitchFamily="34" charset="0"/>
              </a:rPr>
              <a:t>students’ </a:t>
            </a:r>
            <a:r>
              <a:rPr lang="en-CA" sz="2800" dirty="0" smtClean="0">
                <a:latin typeface="Arial Rounded MT Bold" pitchFamily="34" charset="0"/>
              </a:rPr>
              <a:t>misconceptions</a:t>
            </a:r>
          </a:p>
          <a:p>
            <a:pPr>
              <a:buFont typeface="Arial" pitchFamily="34" charset="0"/>
              <a:buChar char="•"/>
            </a:pPr>
            <a:r>
              <a:rPr lang="en-CA" sz="2800" dirty="0" smtClean="0">
                <a:latin typeface="Arial Rounded MT Bold" pitchFamily="34" charset="0"/>
              </a:rPr>
              <a:t>address the public’s misconceptions</a:t>
            </a:r>
          </a:p>
          <a:p>
            <a:pPr>
              <a:buFont typeface="Arial" pitchFamily="34" charset="0"/>
              <a:buChar char="•"/>
            </a:pPr>
            <a:endParaRPr lang="en-CA" sz="2800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endParaRPr lang="en-CA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endParaRPr lang="en-CA" dirty="0" smtClean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06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1296144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>
                <a:latin typeface="Arial Rounded MT Bold" pitchFamily="34" charset="0"/>
              </a:rPr>
              <a:t>Strategies for Changing </a:t>
            </a:r>
            <a:r>
              <a:rPr lang="en-CA" sz="3200" b="1" dirty="0" smtClean="0">
                <a:latin typeface="Arial Rounded MT Bold" pitchFamily="34" charset="0"/>
              </a:rPr>
              <a:t>Misconceptions</a:t>
            </a:r>
            <a:endParaRPr lang="fr-CA" sz="3200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708920"/>
            <a:ext cx="7992888" cy="331236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CA" sz="2800" dirty="0" smtClean="0">
                <a:latin typeface="Arial Rounded MT Bold" pitchFamily="34" charset="0"/>
              </a:rPr>
              <a:t>Establishing our students’ misconceptions:</a:t>
            </a:r>
          </a:p>
          <a:p>
            <a:pPr marL="68580" indent="0">
              <a:buNone/>
            </a:pPr>
            <a:endParaRPr lang="en-CA" sz="2800" dirty="0">
              <a:latin typeface="Arial Rounded MT Bold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CA" sz="2400" dirty="0" smtClean="0">
                <a:latin typeface="Arial Rounded MT Bold" pitchFamily="34" charset="0"/>
              </a:rPr>
              <a:t>anonymous </a:t>
            </a:r>
            <a:r>
              <a:rPr lang="en-CA" sz="2400" dirty="0">
                <a:latin typeface="Arial Rounded MT Bold" pitchFamily="34" charset="0"/>
              </a:rPr>
              <a:t>questions</a:t>
            </a:r>
          </a:p>
          <a:p>
            <a:pPr lvl="1">
              <a:buFont typeface="Arial" pitchFamily="34" charset="0"/>
              <a:buChar char="•"/>
            </a:pPr>
            <a:r>
              <a:rPr lang="en-CA" sz="2400" dirty="0" smtClean="0">
                <a:latin typeface="Arial Rounded MT Bold" pitchFamily="34" charset="0"/>
              </a:rPr>
              <a:t>clicker </a:t>
            </a:r>
            <a:r>
              <a:rPr lang="en-CA" sz="2400" dirty="0">
                <a:latin typeface="Arial Rounded MT Bold" pitchFamily="34" charset="0"/>
              </a:rPr>
              <a:t>questions</a:t>
            </a:r>
          </a:p>
          <a:p>
            <a:pPr lvl="1">
              <a:buFont typeface="Arial" pitchFamily="34" charset="0"/>
              <a:buChar char="•"/>
            </a:pPr>
            <a:r>
              <a:rPr lang="en-CA" sz="2400" dirty="0" smtClean="0">
                <a:latin typeface="Arial Rounded MT Bold" pitchFamily="34" charset="0"/>
              </a:rPr>
              <a:t>watch </a:t>
            </a:r>
            <a:r>
              <a:rPr lang="en-CA" sz="2400" dirty="0">
                <a:latin typeface="Arial Rounded MT Bold" pitchFamily="34" charset="0"/>
              </a:rPr>
              <a:t>for trends in incorrect </a:t>
            </a:r>
            <a:r>
              <a:rPr lang="en-CA" sz="2400" dirty="0" smtClean="0">
                <a:latin typeface="Arial Rounded MT Bold" pitchFamily="34" charset="0"/>
              </a:rPr>
              <a:t>responses</a:t>
            </a:r>
            <a:endParaRPr lang="en-CA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943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36913"/>
            <a:ext cx="7704856" cy="273630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CA" sz="2800" dirty="0" smtClean="0">
                <a:latin typeface="Arial Rounded MT Bold" pitchFamily="34" charset="0"/>
              </a:rPr>
              <a:t>Addressing the students’ misconceptions about University:</a:t>
            </a:r>
          </a:p>
          <a:p>
            <a:pPr marL="68580" indent="0">
              <a:buNone/>
            </a:pPr>
            <a:endParaRPr lang="en-CA" sz="2800" dirty="0">
              <a:latin typeface="Arial Rounded MT Bold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CA" sz="2400" dirty="0" smtClean="0">
                <a:latin typeface="Arial Rounded MT Bold" pitchFamily="34" charset="0"/>
              </a:rPr>
              <a:t>honesty about expectations</a:t>
            </a:r>
          </a:p>
          <a:p>
            <a:pPr lvl="1">
              <a:buFont typeface="Arial" pitchFamily="34" charset="0"/>
              <a:buChar char="•"/>
            </a:pPr>
            <a:r>
              <a:rPr lang="en-CA" sz="2400" dirty="0" smtClean="0">
                <a:latin typeface="Arial Rounded MT Bold" pitchFamily="34" charset="0"/>
              </a:rPr>
              <a:t>previous generalizations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1296144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>
                <a:latin typeface="Arial Rounded MT Bold" pitchFamily="34" charset="0"/>
              </a:rPr>
              <a:t>Strategies for Changing </a:t>
            </a:r>
            <a:r>
              <a:rPr lang="en-CA" sz="3200" b="1" dirty="0" smtClean="0">
                <a:latin typeface="Arial Rounded MT Bold" pitchFamily="34" charset="0"/>
              </a:rPr>
              <a:t>Misconceptions</a:t>
            </a:r>
            <a:endParaRPr lang="fr-CA" sz="32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308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564904"/>
            <a:ext cx="7488948" cy="36004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CA" sz="2800" dirty="0">
                <a:latin typeface="Arial Rounded MT Bold" pitchFamily="34" charset="0"/>
              </a:rPr>
              <a:t>Addressing the students’ misconceptions about chemistry</a:t>
            </a:r>
            <a:r>
              <a:rPr lang="en-CA" sz="2800" dirty="0" smtClean="0">
                <a:latin typeface="Arial Rounded MT Bold" pitchFamily="34" charset="0"/>
              </a:rPr>
              <a:t>:</a:t>
            </a:r>
          </a:p>
          <a:p>
            <a:pPr marL="68580" indent="0">
              <a:buNone/>
            </a:pPr>
            <a:endParaRPr lang="en-CA" sz="2800" dirty="0">
              <a:latin typeface="Arial Rounded MT Bold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CA" sz="2400" dirty="0">
                <a:latin typeface="Arial Rounded MT Bold" pitchFamily="34" charset="0"/>
              </a:rPr>
              <a:t>set them </a:t>
            </a:r>
            <a:r>
              <a:rPr lang="en-CA" sz="2400" dirty="0" smtClean="0">
                <a:latin typeface="Arial Rounded MT Bold" pitchFamily="34" charset="0"/>
              </a:rPr>
              <a:t>up</a:t>
            </a:r>
          </a:p>
          <a:p>
            <a:pPr lvl="1">
              <a:buFont typeface="Arial" pitchFamily="34" charset="0"/>
              <a:buChar char="•"/>
            </a:pPr>
            <a:r>
              <a:rPr lang="en-CA" sz="2400" dirty="0" smtClean="0">
                <a:latin typeface="Arial Rounded MT Bold" pitchFamily="34" charset="0"/>
              </a:rPr>
              <a:t>real world examples</a:t>
            </a:r>
          </a:p>
          <a:p>
            <a:pPr lvl="1">
              <a:buFont typeface="Arial" pitchFamily="34" charset="0"/>
              <a:buChar char="•"/>
            </a:pPr>
            <a:r>
              <a:rPr lang="en-CA" sz="2400" dirty="0" smtClean="0">
                <a:latin typeface="Arial Rounded MT Bold" pitchFamily="34" charset="0"/>
              </a:rPr>
              <a:t>get them to invest in the process</a:t>
            </a:r>
          </a:p>
          <a:p>
            <a:pPr lvl="1">
              <a:buFont typeface="Arial" pitchFamily="34" charset="0"/>
              <a:buChar char="•"/>
            </a:pPr>
            <a:r>
              <a:rPr lang="en-CA" sz="2400" dirty="0" smtClean="0">
                <a:latin typeface="Arial Rounded MT Bold" pitchFamily="34" charset="0"/>
              </a:rPr>
              <a:t>highlight the scientific method and good/bad sources of information</a:t>
            </a:r>
          </a:p>
          <a:p>
            <a:pPr lvl="1">
              <a:buFont typeface="Arial" pitchFamily="34" charset="0"/>
              <a:buChar char="•"/>
            </a:pPr>
            <a:endParaRPr lang="en-CA" dirty="0">
              <a:latin typeface="Arial Rounded MT Bol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296144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>
                <a:latin typeface="Arial Rounded MT Bold" pitchFamily="34" charset="0"/>
              </a:rPr>
              <a:t>Strategies for Changing </a:t>
            </a:r>
            <a:r>
              <a:rPr lang="en-CA" sz="3200" b="1" dirty="0" smtClean="0">
                <a:latin typeface="Arial Rounded MT Bold" pitchFamily="34" charset="0"/>
              </a:rPr>
              <a:t>Misconceptions</a:t>
            </a:r>
            <a:endParaRPr lang="fr-CA" sz="32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50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36912"/>
            <a:ext cx="7776864" cy="324036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CA" sz="2800" dirty="0">
                <a:latin typeface="Arial Rounded MT Bold" pitchFamily="34" charset="0"/>
              </a:rPr>
              <a:t>Addressing the students’ </a:t>
            </a:r>
            <a:r>
              <a:rPr lang="en-CA" sz="2800" dirty="0" smtClean="0">
                <a:latin typeface="Arial Rounded MT Bold" pitchFamily="34" charset="0"/>
              </a:rPr>
              <a:t>misconceptions about problem solving:</a:t>
            </a:r>
          </a:p>
          <a:p>
            <a:pPr marL="68580" indent="0">
              <a:buNone/>
            </a:pPr>
            <a:endParaRPr lang="en-CA" sz="2800" dirty="0">
              <a:latin typeface="Arial Rounded MT Bold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CA" sz="2400" dirty="0" smtClean="0">
                <a:latin typeface="Arial Rounded MT Bold" pitchFamily="34" charset="0"/>
              </a:rPr>
              <a:t>withhold a variable</a:t>
            </a:r>
          </a:p>
          <a:p>
            <a:pPr lvl="1">
              <a:buFont typeface="Arial" pitchFamily="34" charset="0"/>
              <a:buChar char="•"/>
            </a:pPr>
            <a:r>
              <a:rPr lang="en-CA" sz="2400" dirty="0" smtClean="0">
                <a:latin typeface="Arial Rounded MT Bold" pitchFamily="34" charset="0"/>
              </a:rPr>
              <a:t>make an error when showing a solution</a:t>
            </a:r>
            <a:endParaRPr lang="en-CA" sz="2400" dirty="0">
              <a:latin typeface="Arial Rounded MT Bold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CA" sz="2400" dirty="0" smtClean="0">
                <a:latin typeface="Arial Rounded MT Bold" pitchFamily="34" charset="0"/>
              </a:rPr>
              <a:t>show them your problem solving process</a:t>
            </a:r>
          </a:p>
          <a:p>
            <a:pPr lvl="1">
              <a:buFont typeface="Arial" pitchFamily="34" charset="0"/>
              <a:buChar char="•"/>
            </a:pPr>
            <a:endParaRPr lang="en-CA" dirty="0">
              <a:latin typeface="Arial Rounded MT Bold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296144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>
                <a:latin typeface="Arial Rounded MT Bold" pitchFamily="34" charset="0"/>
              </a:rPr>
              <a:t>Strategies for Changing Misconceptions</a:t>
            </a:r>
            <a:endParaRPr lang="fr-CA" sz="32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480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36912"/>
            <a:ext cx="7704856" cy="288032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endParaRPr lang="en-CA" dirty="0">
              <a:latin typeface="Arial Rounded MT Bold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CA" sz="2800" dirty="0" smtClean="0">
                <a:latin typeface="Arial Rounded MT Bold" pitchFamily="34" charset="0"/>
              </a:rPr>
              <a:t>outreach</a:t>
            </a:r>
            <a:endParaRPr lang="en-CA" sz="2800" dirty="0">
              <a:latin typeface="Arial Rounded MT Bold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CA" sz="2800" dirty="0" smtClean="0">
                <a:latin typeface="Arial Rounded MT Bold" pitchFamily="34" charset="0"/>
              </a:rPr>
              <a:t>do chemists communicate effectively</a:t>
            </a:r>
            <a:endParaRPr lang="en-CA" sz="2800" dirty="0">
              <a:latin typeface="Arial Rounded MT Bold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CA" sz="2800" dirty="0" smtClean="0">
                <a:latin typeface="Arial Rounded MT Bold" pitchFamily="34" charset="0"/>
              </a:rPr>
              <a:t>do chemists convey a bias</a:t>
            </a:r>
          </a:p>
          <a:p>
            <a:pPr lvl="1">
              <a:buFont typeface="Arial" pitchFamily="34" charset="0"/>
              <a:buChar char="•"/>
            </a:pPr>
            <a:r>
              <a:rPr lang="en-CA" sz="2800" dirty="0" smtClean="0">
                <a:latin typeface="Arial Rounded MT Bold" pitchFamily="34" charset="0"/>
              </a:rPr>
              <a:t>more media exposure</a:t>
            </a:r>
          </a:p>
          <a:p>
            <a:pPr lvl="1">
              <a:buFont typeface="Arial" pitchFamily="34" charset="0"/>
              <a:buChar char="•"/>
            </a:pPr>
            <a:r>
              <a:rPr lang="en-CA" sz="2800" dirty="0" smtClean="0">
                <a:latin typeface="Arial Rounded MT Bold" pitchFamily="34" charset="0"/>
              </a:rPr>
              <a:t>educate our students </a:t>
            </a:r>
            <a:endParaRPr lang="en-CA" sz="2800" dirty="0">
              <a:latin typeface="Arial Rounded MT Bold" pitchFamily="34" charset="0"/>
            </a:endParaRPr>
          </a:p>
          <a:p>
            <a:pPr marL="1252538" lvl="1" indent="-533400" algn="just">
              <a:lnSpc>
                <a:spcPct val="80000"/>
              </a:lnSpc>
              <a:buFontTx/>
              <a:buChar char="•"/>
            </a:pPr>
            <a:endParaRPr lang="fr-CA" dirty="0">
              <a:cs typeface="Arial" charset="0"/>
            </a:endParaRPr>
          </a:p>
          <a:p>
            <a:endParaRPr lang="fr-CA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87624" y="1124744"/>
            <a:ext cx="7024744" cy="1296144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>
                <a:latin typeface="Arial Rounded MT Bold" pitchFamily="34" charset="0"/>
              </a:rPr>
              <a:t>T</a:t>
            </a:r>
            <a:r>
              <a:rPr lang="en-CA" sz="3200" b="1" dirty="0" smtClean="0">
                <a:latin typeface="Arial Rounded MT Bold" pitchFamily="34" charset="0"/>
              </a:rPr>
              <a:t>he public’s misconceptions about chemistry</a:t>
            </a:r>
            <a:endParaRPr lang="fr-CA" sz="32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876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513</TotalTime>
  <Words>157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Strategies for Changing Misconceptions</vt:lpstr>
      <vt:lpstr>Strategies for Changing Misconceptions</vt:lpstr>
      <vt:lpstr>Strategies for Changing Misconceptions</vt:lpstr>
      <vt:lpstr>Strategies for Changing Misconceptions</vt:lpstr>
      <vt:lpstr>Strategies for Changing Misconceptions</vt:lpstr>
      <vt:lpstr>Strategies for Changing Misconceptions</vt:lpstr>
      <vt:lpstr>Strategies for Changing Misconceptions</vt:lpstr>
      <vt:lpstr>The public’s misconceptions about chemistry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LRP2: Solides: Pureté et identification</dc:title>
  <dc:creator>S Lessard</dc:creator>
  <cp:lastModifiedBy>Holly</cp:lastModifiedBy>
  <cp:revision>83</cp:revision>
  <dcterms:created xsi:type="dcterms:W3CDTF">2008-09-14T01:01:15Z</dcterms:created>
  <dcterms:modified xsi:type="dcterms:W3CDTF">2012-05-24T23:11:38Z</dcterms:modified>
</cp:coreProperties>
</file>