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60" r:id="rId6"/>
    <p:sldId id="259" r:id="rId7"/>
    <p:sldId id="261" r:id="rId8"/>
    <p:sldId id="262" r:id="rId9"/>
    <p:sldId id="265" r:id="rId10"/>
    <p:sldId id="266" r:id="rId11"/>
    <p:sldId id="26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707C5-1DDE-9644-9C06-AB147145CB67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7DB48-C9C8-8942-BA83-B943EB663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22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DB48-C9C8-8942-BA83-B943EB6634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78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DB48-C9C8-8942-BA83-B943EB6634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78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DB48-C9C8-8942-BA83-B943EB6634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7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DB48-C9C8-8942-BA83-B943EB6634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78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DB48-C9C8-8942-BA83-B943EB66341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78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7DB48-C9C8-8942-BA83-B943EB66341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7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8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2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0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2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7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1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4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2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9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0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2905"/>
            <a:ext cx="8229600" cy="5211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647B3-FA49-B34A-BB75-36E4C41486ED}" type="datetimeFigureOut">
              <a:rPr lang="en-US" smtClean="0"/>
              <a:t>12-05-25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391A-AA37-CD43-81B9-631AC6D2F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4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74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Misconceptions in General Chemistry</a:t>
            </a:r>
            <a:br>
              <a:rPr lang="en-US" dirty="0" smtClean="0"/>
            </a:br>
            <a:r>
              <a:rPr lang="en-US" dirty="0" smtClean="0"/>
              <a:t>Broader Study Skills / </a:t>
            </a:r>
            <a:r>
              <a:rPr lang="en-US" dirty="0" err="1" smtClean="0"/>
              <a:t>Behavioural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77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instructor misconceptions of students’ knowledge from high school</a:t>
            </a:r>
          </a:p>
          <a:p>
            <a:pPr lvl="1"/>
            <a:r>
              <a:rPr lang="en-US" dirty="0" smtClean="0"/>
              <a:t>Math 30 / </a:t>
            </a:r>
            <a:r>
              <a:rPr lang="en-US" dirty="0" err="1" smtClean="0"/>
              <a:t>Chem</a:t>
            </a:r>
            <a:r>
              <a:rPr lang="en-US" dirty="0" smtClean="0"/>
              <a:t> 30 are often taken in grade 11 </a:t>
            </a:r>
          </a:p>
          <a:p>
            <a:pPr lvl="1"/>
            <a:r>
              <a:rPr lang="en-US" dirty="0" smtClean="0"/>
              <a:t>80 min/day for 12 weeks</a:t>
            </a:r>
          </a:p>
          <a:p>
            <a:pPr lvl="1"/>
            <a:r>
              <a:rPr lang="en-US" dirty="0" smtClean="0"/>
              <a:t>RDC study found Math 30 to be the most important factor</a:t>
            </a:r>
          </a:p>
          <a:p>
            <a:pPr lvl="1"/>
            <a:r>
              <a:rPr lang="en-US" dirty="0" smtClean="0"/>
              <a:t>administering Chemistry Concept Inventory to instructors (all levels) to assess </a:t>
            </a:r>
            <a:r>
              <a:rPr lang="en-US" i="1" dirty="0" smtClean="0"/>
              <a:t>their </a:t>
            </a:r>
            <a:r>
              <a:rPr lang="en-US" dirty="0" smtClean="0"/>
              <a:t>misconceptions</a:t>
            </a:r>
          </a:p>
          <a:p>
            <a:r>
              <a:rPr lang="en-US" dirty="0" smtClean="0"/>
              <a:t>comprehension (text book and questions)</a:t>
            </a:r>
          </a:p>
          <a:p>
            <a:pPr lvl="1"/>
            <a:r>
              <a:rPr lang="en-US" dirty="0" smtClean="0"/>
              <a:t>teaching students how to read science</a:t>
            </a:r>
          </a:p>
          <a:p>
            <a:pPr lvl="2"/>
            <a:r>
              <a:rPr lang="en-US" dirty="0" smtClean="0"/>
              <a:t>integrating graphs &amp; equations into reading the text</a:t>
            </a:r>
          </a:p>
          <a:p>
            <a:pPr lvl="2"/>
            <a:r>
              <a:rPr lang="en-US" dirty="0" smtClean="0"/>
              <a:t>stopping &amp; thinking about processes/equations</a:t>
            </a:r>
          </a:p>
          <a:p>
            <a:pPr lvl="2"/>
            <a:r>
              <a:rPr lang="en-US" dirty="0" smtClean="0"/>
              <a:t>understanding information in graphs</a:t>
            </a:r>
          </a:p>
          <a:p>
            <a:pPr lvl="3"/>
            <a:r>
              <a:rPr lang="en-US" dirty="0" smtClean="0"/>
              <a:t>students don’t know where to look for information in a graph</a:t>
            </a:r>
          </a:p>
          <a:p>
            <a:pPr lvl="2"/>
            <a:r>
              <a:rPr lang="en-US" dirty="0" smtClean="0"/>
              <a:t>using the index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7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Electrochemistry 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where do electrons come from? (electron transfer)</a:t>
            </a:r>
          </a:p>
          <a:p>
            <a:r>
              <a:rPr lang="en-US" sz="2800" dirty="0" smtClean="0"/>
              <a:t>concept of potential</a:t>
            </a:r>
          </a:p>
          <a:p>
            <a:r>
              <a:rPr lang="en-US" sz="2800" dirty="0" smtClean="0"/>
              <a:t>necessity 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year?</a:t>
            </a:r>
            <a:endParaRPr lang="en-US" sz="2800" dirty="0" smtClean="0"/>
          </a:p>
          <a:p>
            <a:r>
              <a:rPr lang="en-US" sz="2800" dirty="0" smtClean="0"/>
              <a:t>helpful doodles to show electrons transferring in or out of electrodes, corrosion and plating at electrodes </a:t>
            </a:r>
            <a:r>
              <a:rPr lang="en-US" sz="2800" i="1" dirty="0" smtClean="0"/>
              <a:t>etc.</a:t>
            </a:r>
            <a:endParaRPr lang="en-US" sz="2800" dirty="0" smtClean="0"/>
          </a:p>
          <a:p>
            <a:r>
              <a:rPr lang="en-US" sz="2800" dirty="0" smtClean="0"/>
              <a:t>Literature tip: T. J. </a:t>
            </a:r>
            <a:r>
              <a:rPr lang="en-US" sz="2800" dirty="0" err="1" smtClean="0"/>
              <a:t>Greenbowe</a:t>
            </a:r>
            <a:r>
              <a:rPr lang="en-US" sz="2800" dirty="0" smtClean="0"/>
              <a:t> &amp; M. J. Sanger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62250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Figures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misconception/disagreement regarding importance</a:t>
            </a:r>
            <a:endParaRPr lang="en-US" dirty="0" smtClean="0"/>
          </a:p>
          <a:p>
            <a:pPr lvl="1"/>
            <a:r>
              <a:rPr lang="en-US" dirty="0" smtClean="0"/>
              <a:t>order of magnitude </a:t>
            </a:r>
            <a:r>
              <a:rPr lang="en-US" i="1" dirty="0" smtClean="0"/>
              <a:t>vs.</a:t>
            </a:r>
            <a:r>
              <a:rPr lang="en-US" dirty="0" smtClean="0"/>
              <a:t> </a:t>
            </a:r>
            <a:r>
              <a:rPr lang="en-US" dirty="0" smtClean="0"/>
              <a:t>actual sig. figs.</a:t>
            </a:r>
          </a:p>
          <a:p>
            <a:pPr lvl="2"/>
            <a:r>
              <a:rPr lang="en-US" dirty="0" smtClean="0"/>
              <a:t>includes ability to evaluate an answer for validity</a:t>
            </a:r>
            <a:endParaRPr lang="en-US" dirty="0" smtClean="0"/>
          </a:p>
          <a:p>
            <a:pPr lvl="1"/>
            <a:r>
              <a:rPr lang="en-US" dirty="0" smtClean="0"/>
              <a:t>our obligation goes beyond just teaching chemistry (but how far?)</a:t>
            </a:r>
            <a:endParaRPr lang="en-US" dirty="0" smtClean="0"/>
          </a:p>
          <a:p>
            <a:pPr lvl="1"/>
            <a:r>
              <a:rPr lang="en-US" dirty="0" smtClean="0"/>
              <a:t>introduce concept in context in labs (+ </a:t>
            </a:r>
            <a:r>
              <a:rPr lang="en-US" i="1" dirty="0" smtClean="0"/>
              <a:t>use</a:t>
            </a:r>
            <a:r>
              <a:rPr lang="en-US" dirty="0" smtClean="0"/>
              <a:t> in lecture)</a:t>
            </a:r>
            <a:endParaRPr lang="en-US" dirty="0" smtClean="0"/>
          </a:p>
          <a:p>
            <a:r>
              <a:rPr lang="en-US" dirty="0" smtClean="0"/>
              <a:t>student misconception of meaning/origin</a:t>
            </a:r>
            <a:endParaRPr lang="en-US" dirty="0" smtClean="0"/>
          </a:p>
          <a:p>
            <a:pPr lvl="1"/>
            <a:r>
              <a:rPr lang="en-US" dirty="0" smtClean="0"/>
              <a:t>math rules come from physical reality of measurement</a:t>
            </a:r>
          </a:p>
          <a:p>
            <a:pPr lvl="1"/>
            <a:r>
              <a:rPr lang="en-US" dirty="0" smtClean="0"/>
              <a:t>introduced too early in text book, needs more context (lab)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8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– Lecture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students expect a link – </a:t>
            </a:r>
            <a:r>
              <a:rPr lang="en-US" sz="2800" dirty="0" smtClean="0"/>
              <a:t>whose misconception?</a:t>
            </a:r>
          </a:p>
          <a:p>
            <a:pPr lvl="1"/>
            <a:r>
              <a:rPr lang="en-US" sz="2400" dirty="0" smtClean="0"/>
              <a:t>issue of integrating early lectures with lab</a:t>
            </a:r>
          </a:p>
          <a:p>
            <a:pPr lvl="1"/>
            <a:r>
              <a:rPr lang="en-US" sz="2400" dirty="0" smtClean="0"/>
              <a:t>effort on side of lecturer</a:t>
            </a:r>
          </a:p>
          <a:p>
            <a:r>
              <a:rPr lang="en-US" sz="2800" dirty="0" smtClean="0"/>
              <a:t>labs as concept reinforcement – misconception about how we learn?</a:t>
            </a:r>
          </a:p>
          <a:p>
            <a:pPr lvl="1"/>
            <a:r>
              <a:rPr lang="en-US" sz="2400" dirty="0" smtClean="0"/>
              <a:t>learning by doing: discovery labs</a:t>
            </a:r>
          </a:p>
          <a:p>
            <a:pPr lvl="2"/>
            <a:r>
              <a:rPr lang="en-US" sz="2000" dirty="0" smtClean="0"/>
              <a:t>closer to scientific method / development of models</a:t>
            </a:r>
          </a:p>
          <a:p>
            <a:pPr lvl="2"/>
            <a:r>
              <a:rPr lang="en-US" sz="2000" dirty="0" smtClean="0"/>
              <a:t>possible to pick up student data in lecture (.:relevance)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7731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Broader </a:t>
            </a:r>
            <a:r>
              <a:rPr lang="en-US" dirty="0" smtClean="0"/>
              <a:t>Study Skills / </a:t>
            </a:r>
            <a:r>
              <a:rPr lang="en-US" dirty="0" err="1" smtClean="0"/>
              <a:t>Behavioural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misconception about student motivation</a:t>
            </a:r>
          </a:p>
          <a:p>
            <a:pPr lvl="1"/>
            <a:r>
              <a:rPr lang="en-US" dirty="0" smtClean="0"/>
              <a:t>most of them are not like us! chemistry is not a priority in first year non-majors!</a:t>
            </a:r>
          </a:p>
          <a:p>
            <a:r>
              <a:rPr lang="en-US" dirty="0" smtClean="0"/>
              <a:t>student misconception about required work</a:t>
            </a:r>
          </a:p>
          <a:p>
            <a:pPr lvl="1"/>
            <a:r>
              <a:rPr lang="en-US" dirty="0" smtClean="0"/>
              <a:t>passed high school with rote memorization (</a:t>
            </a:r>
            <a:r>
              <a:rPr lang="en-US" i="1" dirty="0" smtClean="0"/>
              <a:t>e.g.</a:t>
            </a:r>
            <a:r>
              <a:rPr lang="en-US" dirty="0" smtClean="0"/>
              <a:t>, studying for the 5 (or 7) question types used by AB Education in provincial test)</a:t>
            </a:r>
          </a:p>
          <a:p>
            <a:pPr lvl="1"/>
            <a:r>
              <a:rPr lang="en-US" dirty="0" smtClean="0"/>
              <a:t>not used to scheduling self-study time</a:t>
            </a:r>
          </a:p>
          <a:p>
            <a:pPr lvl="1"/>
            <a:r>
              <a:rPr lang="en-US" dirty="0" smtClean="0"/>
              <a:t>think they know it all (repetition from high school)</a:t>
            </a:r>
          </a:p>
          <a:p>
            <a:pPr lvl="1"/>
            <a:r>
              <a:rPr lang="en-US" dirty="0" smtClean="0"/>
              <a:t>challenging to get them to comprehension, </a:t>
            </a:r>
            <a:r>
              <a:rPr lang="en-US" dirty="0" smtClean="0"/>
              <a:t>application</a:t>
            </a:r>
          </a:p>
          <a:p>
            <a:r>
              <a:rPr lang="en-US" dirty="0"/>
              <a:t>misconception about student learning: “Students will learn what we teach”</a:t>
            </a:r>
          </a:p>
          <a:p>
            <a:pPr lvl="1"/>
            <a:r>
              <a:rPr lang="en-US" dirty="0" err="1"/>
              <a:t>no..mostly</a:t>
            </a:r>
            <a:r>
              <a:rPr lang="en-US" dirty="0"/>
              <a:t> will only learn what we test</a:t>
            </a:r>
          </a:p>
          <a:p>
            <a:pPr lvl="1"/>
            <a:r>
              <a:rPr lang="en-US" dirty="0"/>
              <a:t>“assessment is the tail that wags the dog”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27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Broader </a:t>
            </a:r>
            <a:r>
              <a:rPr lang="en-US" dirty="0" smtClean="0"/>
              <a:t>Study Skills / </a:t>
            </a:r>
            <a:r>
              <a:rPr lang="en-US" dirty="0" err="1" smtClean="0"/>
              <a:t>Behavioural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student misconception of “easy problems only” in lecture</a:t>
            </a:r>
          </a:p>
          <a:p>
            <a:pPr lvl="1"/>
            <a:r>
              <a:rPr lang="en-US" sz="2400" dirty="0" smtClean="0"/>
              <a:t>watching the expert make no mistakes</a:t>
            </a:r>
          </a:p>
          <a:p>
            <a:pPr lvl="1"/>
            <a:r>
              <a:rPr lang="en-US" sz="2400" dirty="0" smtClean="0"/>
              <a:t>they can follow (but maybe not lead so well)</a:t>
            </a:r>
          </a:p>
          <a:p>
            <a:r>
              <a:rPr lang="en-US" sz="2800" dirty="0" smtClean="0"/>
              <a:t>student misconception: don’t need to know vocabulary/jargon</a:t>
            </a:r>
          </a:p>
          <a:p>
            <a:r>
              <a:rPr lang="en-US" sz="2800" dirty="0" smtClean="0"/>
              <a:t>student misconception of separation of disciplines</a:t>
            </a:r>
          </a:p>
          <a:p>
            <a:pPr lvl="1"/>
            <a:r>
              <a:rPr lang="en-US" sz="2400" dirty="0" smtClean="0"/>
              <a:t>“why is general chemistry more like physics?”</a:t>
            </a:r>
          </a:p>
          <a:p>
            <a:pPr lvl="1"/>
            <a:r>
              <a:rPr lang="en-US" sz="2400" dirty="0" smtClean="0"/>
              <a:t>“chemistry is a math course”</a:t>
            </a:r>
          </a:p>
          <a:p>
            <a:pPr lvl="1"/>
            <a:r>
              <a:rPr lang="en-US" sz="2400" dirty="0" smtClean="0"/>
              <a:t>instructor misconception of how general chemistry should be taught (content </a:t>
            </a:r>
            <a:r>
              <a:rPr lang="en-US" sz="2400" dirty="0" err="1" smtClean="0"/>
              <a:t>phys</a:t>
            </a:r>
            <a:r>
              <a:rPr lang="en-US" sz="2400" dirty="0" smtClean="0"/>
              <a:t> </a:t>
            </a:r>
            <a:r>
              <a:rPr lang="en-US" sz="2400" dirty="0" err="1" smtClean="0"/>
              <a:t>chem</a:t>
            </a:r>
            <a:r>
              <a:rPr lang="en-US" sz="2400" dirty="0" smtClean="0"/>
              <a:t> heavy)?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1302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Misconceptions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misconception of size/scale</a:t>
            </a:r>
          </a:p>
          <a:p>
            <a:pPr lvl="1"/>
            <a:r>
              <a:rPr lang="en-US" sz="2400" dirty="0" smtClean="0"/>
              <a:t>chemistry is </a:t>
            </a:r>
            <a:r>
              <a:rPr lang="en-US" sz="2400" i="1" dirty="0" smtClean="0"/>
              <a:t>unfathomable</a:t>
            </a:r>
            <a:r>
              <a:rPr lang="en-US" sz="2400" dirty="0" smtClean="0"/>
              <a:t> in magnitude</a:t>
            </a:r>
          </a:p>
          <a:p>
            <a:pPr lvl="2"/>
            <a:r>
              <a:rPr lang="en-US" sz="2000" dirty="0" smtClean="0"/>
              <a:t>getting across just HOW small an atom is</a:t>
            </a:r>
          </a:p>
          <a:p>
            <a:pPr lvl="3"/>
            <a:r>
              <a:rPr lang="en-US" sz="1800" dirty="0" smtClean="0"/>
              <a:t>Powers of 10 video/interactive website</a:t>
            </a:r>
          </a:p>
          <a:p>
            <a:pPr lvl="3"/>
            <a:r>
              <a:rPr lang="en-US" sz="1800" dirty="0" smtClean="0"/>
              <a:t>Stacey’s comparison of 1 </a:t>
            </a:r>
            <a:r>
              <a:rPr lang="en-US" sz="1800" dirty="0" err="1" smtClean="0"/>
              <a:t>mol</a:t>
            </a:r>
            <a:r>
              <a:rPr lang="en-US" sz="1800" dirty="0" smtClean="0"/>
              <a:t> paperclips </a:t>
            </a:r>
            <a:r>
              <a:rPr lang="en-US" sz="1800" i="1" dirty="0" smtClean="0"/>
              <a:t>vs. </a:t>
            </a:r>
            <a:r>
              <a:rPr lang="en-US" sz="1800" dirty="0" smtClean="0"/>
              <a:t>money </a:t>
            </a:r>
            <a:r>
              <a:rPr lang="en-US" sz="1800" i="1" dirty="0" smtClean="0"/>
              <a:t>vs. </a:t>
            </a:r>
            <a:r>
              <a:rPr lang="en-US" sz="1800" dirty="0" smtClean="0"/>
              <a:t>water</a:t>
            </a:r>
          </a:p>
          <a:p>
            <a:r>
              <a:rPr lang="en-US" sz="2800" dirty="0" smtClean="0"/>
              <a:t>misconception that chemistry is bad</a:t>
            </a:r>
          </a:p>
          <a:p>
            <a:pPr lvl="1"/>
            <a:r>
              <a:rPr lang="en-US" sz="2400" dirty="0" smtClean="0"/>
              <a:t>inform about </a:t>
            </a:r>
            <a:r>
              <a:rPr lang="en-US" sz="2400" i="1" dirty="0" smtClean="0"/>
              <a:t>quantity</a:t>
            </a:r>
            <a:r>
              <a:rPr lang="en-US" sz="2400" dirty="0" smtClean="0"/>
              <a:t> (toxicity is in the dose)</a:t>
            </a:r>
          </a:p>
          <a:p>
            <a:pPr lvl="1"/>
            <a:r>
              <a:rPr lang="en-US" sz="2400" dirty="0" smtClean="0"/>
              <a:t>clearing up misconceptions: use break time or 5 min at beginning of last lecture every week</a:t>
            </a:r>
          </a:p>
          <a:p>
            <a:pPr lvl="2"/>
            <a:r>
              <a:rPr lang="en-US" sz="2000" dirty="0" smtClean="0"/>
              <a:t>chemistry in the news</a:t>
            </a:r>
          </a:p>
          <a:p>
            <a:pPr lvl="2"/>
            <a:r>
              <a:rPr lang="en-US" sz="2000" dirty="0" smtClean="0"/>
              <a:t>topic of interest related or unrelated to current lecture</a:t>
            </a:r>
          </a:p>
          <a:p>
            <a:pPr lvl="2"/>
            <a:r>
              <a:rPr lang="en-US" sz="2000" dirty="0" smtClean="0"/>
              <a:t>resources such as Joe </a:t>
            </a:r>
            <a:r>
              <a:rPr lang="en-US" sz="2000" dirty="0" err="1" smtClean="0"/>
              <a:t>Schwarcz</a:t>
            </a:r>
            <a:r>
              <a:rPr lang="en-US" sz="2000" dirty="0" smtClean="0"/>
              <a:t>’ books</a:t>
            </a:r>
          </a:p>
          <a:p>
            <a:r>
              <a:rPr lang="en-US" sz="2800" dirty="0"/>
              <a:t>misconception that a proton exists as H</a:t>
            </a:r>
            <a:r>
              <a:rPr lang="en-US" sz="2800" baseline="30000" dirty="0"/>
              <a:t>+ </a:t>
            </a:r>
            <a:r>
              <a:rPr lang="en-US" sz="2800" dirty="0"/>
              <a:t>or H</a:t>
            </a:r>
            <a:r>
              <a:rPr lang="en-US" sz="2800" baseline="-25000" dirty="0"/>
              <a:t>3</a:t>
            </a:r>
            <a:r>
              <a:rPr lang="en-US" sz="2800" dirty="0"/>
              <a:t>O</a:t>
            </a:r>
            <a:r>
              <a:rPr lang="en-US" sz="2800" baseline="30000" dirty="0"/>
              <a:t>+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7731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Misconceptions </a:t>
            </a:r>
            <a:r>
              <a:rPr lang="en-US" dirty="0" smtClean="0"/>
              <a:t>about Scientific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don’t communicate that we are teaching </a:t>
            </a:r>
            <a:r>
              <a:rPr lang="en-US" sz="2800" u="sng" dirty="0" smtClean="0"/>
              <a:t>models</a:t>
            </a:r>
            <a:r>
              <a:rPr lang="en-US" sz="2800" dirty="0" smtClean="0"/>
              <a:t>, don’t communicate scientific method</a:t>
            </a:r>
            <a:endParaRPr lang="en-US" sz="2800" dirty="0"/>
          </a:p>
          <a:p>
            <a:r>
              <a:rPr lang="en-US" sz="2800" dirty="0" smtClean="0"/>
              <a:t>“science as the fountain of knowledge</a:t>
            </a:r>
            <a:r>
              <a:rPr lang="en-US" sz="2800" dirty="0" smtClean="0"/>
              <a:t>”, </a:t>
            </a:r>
            <a:r>
              <a:rPr lang="en-US" sz="2800" dirty="0" smtClean="0"/>
              <a:t>misconception </a:t>
            </a:r>
            <a:r>
              <a:rPr lang="en-US" sz="2800" dirty="0"/>
              <a:t>that science is about facts, wrong &amp; right answers</a:t>
            </a:r>
          </a:p>
          <a:p>
            <a:pPr lvl="1"/>
            <a:r>
              <a:rPr lang="en-US" sz="2400" dirty="0"/>
              <a:t>science is </a:t>
            </a:r>
            <a:r>
              <a:rPr lang="en-US" sz="2400" dirty="0" smtClean="0"/>
              <a:t>ongoing! it’s happening right now!</a:t>
            </a:r>
            <a:endParaRPr lang="en-US" sz="2400" dirty="0"/>
          </a:p>
          <a:p>
            <a:pPr lvl="1"/>
            <a:r>
              <a:rPr lang="en-US" sz="2400" dirty="0" smtClean="0"/>
              <a:t>confused that something called a “law” can fail</a:t>
            </a:r>
          </a:p>
          <a:p>
            <a:pPr marL="457200" lvl="1" indent="0">
              <a:buNone/>
            </a:pPr>
            <a:endParaRPr lang="en-US" sz="24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85323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Heat</a:t>
            </a:r>
            <a:r>
              <a:rPr lang="en-US" sz="3600" dirty="0" smtClean="0"/>
              <a:t>, Energy, </a:t>
            </a:r>
            <a:r>
              <a:rPr lang="en-US" sz="3600" dirty="0" smtClean="0"/>
              <a:t>Temperature Misconceptions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breaking bonds produces energy</a:t>
            </a:r>
          </a:p>
          <a:p>
            <a:pPr lvl="1"/>
            <a:r>
              <a:rPr lang="en-US" sz="2400" dirty="0" smtClean="0"/>
              <a:t>biology: ATP -&gt; ADP + energy</a:t>
            </a:r>
          </a:p>
          <a:p>
            <a:r>
              <a:rPr lang="en-US" sz="2800" dirty="0" smtClean="0"/>
              <a:t>heat, energy, temperature</a:t>
            </a:r>
          </a:p>
          <a:p>
            <a:pPr lvl="1"/>
            <a:r>
              <a:rPr lang="en-US" sz="2400" dirty="0" smtClean="0"/>
              <a:t>terms of general use, students have preconceptions</a:t>
            </a:r>
          </a:p>
          <a:p>
            <a:pPr lvl="2"/>
            <a:r>
              <a:rPr lang="en-US" sz="2000" dirty="0" smtClean="0"/>
              <a:t>hard to redefine precisely, in contrast to new terms</a:t>
            </a:r>
          </a:p>
          <a:p>
            <a:pPr lvl="2"/>
            <a:r>
              <a:rPr lang="en-US" sz="2000" dirty="0" smtClean="0"/>
              <a:t>compare: strong vs. concentrated (</a:t>
            </a:r>
            <a:r>
              <a:rPr lang="en-US" sz="2000" i="1" dirty="0" smtClean="0"/>
              <a:t>e.g.</a:t>
            </a:r>
            <a:r>
              <a:rPr lang="en-US" sz="2000" dirty="0" smtClean="0"/>
              <a:t>, coffee)</a:t>
            </a:r>
          </a:p>
          <a:p>
            <a:pPr lvl="1"/>
            <a:r>
              <a:rPr lang="en-US" sz="2400" dirty="0" smtClean="0"/>
              <a:t>heat is misconceived as a noun by both</a:t>
            </a:r>
          </a:p>
          <a:p>
            <a:r>
              <a:rPr lang="en-US" sz="2800" dirty="0" smtClean="0"/>
              <a:t>Teaching aid: </a:t>
            </a:r>
            <a:r>
              <a:rPr lang="en-US" sz="2800" dirty="0" err="1" smtClean="0"/>
              <a:t>Youtube</a:t>
            </a:r>
            <a:r>
              <a:rPr lang="en-US" sz="2800" dirty="0" smtClean="0"/>
              <a:t> Eureka #21 Heat vs. T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11432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</a:t>
            </a:r>
            <a:r>
              <a:rPr lang="en-US" dirty="0"/>
              <a:t>T</a:t>
            </a:r>
            <a:r>
              <a:rPr lang="en-US" dirty="0" smtClean="0"/>
              <a:t>ransitions Misconceptions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misconceptions/concepts start early</a:t>
            </a:r>
          </a:p>
          <a:p>
            <a:pPr lvl="1"/>
            <a:r>
              <a:rPr lang="en-US" dirty="0" smtClean="0"/>
              <a:t>AB 5</a:t>
            </a:r>
            <a:r>
              <a:rPr lang="en-US" baseline="30000" dirty="0" smtClean="0"/>
              <a:t>th</a:t>
            </a:r>
            <a:r>
              <a:rPr lang="en-US" dirty="0" smtClean="0"/>
              <a:t> grade is about half of first year without math</a:t>
            </a:r>
          </a:p>
          <a:p>
            <a:r>
              <a:rPr lang="en-US" dirty="0" smtClean="0"/>
              <a:t>difference between melting and </a:t>
            </a:r>
            <a:r>
              <a:rPr lang="en-US" dirty="0" smtClean="0"/>
              <a:t>dissolution, liquid and aqueous</a:t>
            </a:r>
            <a:endParaRPr lang="en-US" dirty="0" smtClean="0"/>
          </a:p>
          <a:p>
            <a:r>
              <a:rPr lang="en-US" dirty="0" smtClean="0"/>
              <a:t>instructor misconception: students have </a:t>
            </a:r>
            <a:r>
              <a:rPr lang="en-US" dirty="0" smtClean="0"/>
              <a:t>particle </a:t>
            </a:r>
            <a:r>
              <a:rPr lang="en-US" dirty="0" smtClean="0"/>
              <a:t>view of matter</a:t>
            </a:r>
          </a:p>
          <a:p>
            <a:pPr lvl="1"/>
            <a:r>
              <a:rPr lang="en-US" dirty="0" smtClean="0"/>
              <a:t>matter is bulk to </a:t>
            </a:r>
            <a:r>
              <a:rPr lang="en-US" dirty="0" smtClean="0"/>
              <a:t>students</a:t>
            </a:r>
            <a:endParaRPr lang="en-US" dirty="0" smtClean="0"/>
          </a:p>
          <a:p>
            <a:r>
              <a:rPr lang="en-US" dirty="0" smtClean="0"/>
              <a:t>visualization: initiative at King’s – see </a:t>
            </a:r>
            <a:r>
              <a:rPr lang="en-US" dirty="0" err="1" smtClean="0"/>
              <a:t>kcvs.ca</a:t>
            </a:r>
            <a:r>
              <a:rPr lang="en-US" dirty="0" smtClean="0"/>
              <a:t> for examples</a:t>
            </a:r>
          </a:p>
          <a:p>
            <a:r>
              <a:rPr lang="en-US" dirty="0" smtClean="0"/>
              <a:t>Odyssey (~$75) visualization software</a:t>
            </a:r>
          </a:p>
          <a:p>
            <a:pPr lvl="1"/>
            <a:r>
              <a:rPr lang="en-US" i="1" dirty="0" smtClean="0"/>
              <a:t>e.g.</a:t>
            </a:r>
            <a:r>
              <a:rPr lang="en-US" dirty="0" smtClean="0"/>
              <a:t> </a:t>
            </a:r>
            <a:r>
              <a:rPr lang="en-US" dirty="0" smtClean="0"/>
              <a:t>linear </a:t>
            </a:r>
            <a:r>
              <a:rPr lang="en-US" i="1" dirty="0" smtClean="0"/>
              <a:t>vs.</a:t>
            </a:r>
            <a:r>
              <a:rPr lang="en-US" dirty="0" smtClean="0"/>
              <a:t> bent H</a:t>
            </a:r>
            <a:r>
              <a:rPr lang="en-US" baseline="-25000" dirty="0" smtClean="0"/>
              <a:t>2</a:t>
            </a:r>
            <a:r>
              <a:rPr lang="en-US" dirty="0" smtClean="0"/>
              <a:t>O - properties come from structure</a:t>
            </a:r>
            <a:endParaRPr lang="en-US" i="1" dirty="0" smtClean="0"/>
          </a:p>
          <a:p>
            <a:r>
              <a:rPr lang="en-US" dirty="0" smtClean="0"/>
              <a:t>using </a:t>
            </a:r>
            <a:r>
              <a:rPr lang="en-US" dirty="0" smtClean="0"/>
              <a:t>visualizations: test what you teach! </a:t>
            </a:r>
          </a:p>
          <a:p>
            <a:pPr lvl="1"/>
            <a:r>
              <a:rPr lang="en-US" dirty="0" smtClean="0"/>
              <a:t>suggestion: project </a:t>
            </a:r>
            <a:r>
              <a:rPr lang="en-US" dirty="0" err="1" smtClean="0"/>
              <a:t>coloured</a:t>
            </a:r>
            <a:r>
              <a:rPr lang="en-US" dirty="0" smtClean="0"/>
              <a:t> images on screen during </a:t>
            </a:r>
            <a:r>
              <a:rPr lang="en-US" dirty="0" smtClean="0"/>
              <a:t>exam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856408" y="6175473"/>
            <a:ext cx="88138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US" dirty="0" smtClean="0"/>
              <a:t>Teaching Aids: </a:t>
            </a:r>
            <a:r>
              <a:rPr lang="en-US" i="1" dirty="0"/>
              <a:t>Children’s Ideas and the Learning of Science</a:t>
            </a:r>
            <a:r>
              <a:rPr lang="en-US" dirty="0"/>
              <a:t> by Rosalind Driver et al.</a:t>
            </a:r>
          </a:p>
          <a:p>
            <a:pPr lvl="2"/>
            <a:r>
              <a:rPr lang="en-US" dirty="0" err="1"/>
              <a:t>Talanquer</a:t>
            </a:r>
            <a:r>
              <a:rPr lang="en-US" dirty="0"/>
              <a:t>, V. </a:t>
            </a:r>
            <a:r>
              <a:rPr lang="en-US" i="1" dirty="0"/>
              <a:t>et al. “A2: Element or Compound” J. Chem. Ed. </a:t>
            </a:r>
            <a:r>
              <a:rPr lang="en-US" b="1" dirty="0"/>
              <a:t>2007</a:t>
            </a:r>
            <a:r>
              <a:rPr lang="en-US" dirty="0"/>
              <a:t>, 84, 880.</a:t>
            </a:r>
            <a:endParaRPr lang="en-US" i="1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813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Stoichiometry </a:t>
            </a:r>
            <a:r>
              <a:rPr lang="en-US" dirty="0" smtClean="0"/>
              <a:t>and limiting reagents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to teach this best?</a:t>
            </a:r>
          </a:p>
          <a:p>
            <a:pPr lvl="1"/>
            <a:r>
              <a:rPr lang="en-US" dirty="0" smtClean="0"/>
              <a:t>sandwich example (bread, cheese, meat)</a:t>
            </a:r>
          </a:p>
          <a:p>
            <a:pPr lvl="1"/>
            <a:r>
              <a:rPr lang="en-US" dirty="0" smtClean="0"/>
              <a:t>macaroni/choc chip cookie example (how much of each ingredient)</a:t>
            </a:r>
          </a:p>
          <a:p>
            <a:pPr lvl="1"/>
            <a:r>
              <a:rPr lang="en-US" dirty="0" smtClean="0"/>
              <a:t>misconception: students transfer the </a:t>
            </a:r>
            <a:r>
              <a:rPr lang="en-US" dirty="0" smtClean="0"/>
              <a:t>process (compartmentalization issue, as in K and other areas)</a:t>
            </a:r>
            <a:endParaRPr lang="en-US" dirty="0" smtClean="0"/>
          </a:p>
          <a:p>
            <a:r>
              <a:rPr lang="en-US" dirty="0" smtClean="0"/>
              <a:t>again, need to get to particle view of matter</a:t>
            </a:r>
          </a:p>
          <a:p>
            <a:pPr lvl="1"/>
            <a:r>
              <a:rPr lang="en-US" dirty="0" smtClean="0"/>
              <a:t>students don’t make connections between letters/symbols and particles (maybe we don’t either until we teach)</a:t>
            </a:r>
          </a:p>
          <a:p>
            <a:r>
              <a:rPr lang="en-US" dirty="0" smtClean="0"/>
              <a:t>Teaching Aids: </a:t>
            </a:r>
          </a:p>
          <a:p>
            <a:pPr lvl="1"/>
            <a:r>
              <a:rPr lang="en-US" dirty="0" smtClean="0"/>
              <a:t>See publications by Miles Pickering and Mary </a:t>
            </a:r>
            <a:r>
              <a:rPr lang="en-US" dirty="0" err="1" smtClean="0"/>
              <a:t>Nockley</a:t>
            </a:r>
            <a:r>
              <a:rPr lang="en-US" dirty="0" smtClean="0"/>
              <a:t>(?)</a:t>
            </a:r>
          </a:p>
          <a:p>
            <a:pPr lvl="1"/>
            <a:r>
              <a:rPr lang="en-US" dirty="0" smtClean="0"/>
              <a:t>George M. </a:t>
            </a:r>
            <a:r>
              <a:rPr lang="en-US" dirty="0" err="1" smtClean="0"/>
              <a:t>Bodner</a:t>
            </a:r>
            <a:r>
              <a:rPr lang="en-US" dirty="0" smtClean="0"/>
              <a:t>,</a:t>
            </a:r>
            <a:r>
              <a:rPr lang="en-US" b="1" dirty="0"/>
              <a:t> </a:t>
            </a:r>
            <a:r>
              <a:rPr lang="en-US" i="1" dirty="0" smtClean="0"/>
              <a:t>“I have found you an argument: The conceptual knowledge of beginning chemistry graduate students” J. Chem. Ed. </a:t>
            </a:r>
            <a:r>
              <a:rPr lang="en-US" b="1" dirty="0"/>
              <a:t>1991</a:t>
            </a:r>
            <a:r>
              <a:rPr lang="en-US" dirty="0"/>
              <a:t>, 68, </a:t>
            </a:r>
            <a:r>
              <a:rPr lang="en-US" dirty="0" smtClean="0"/>
              <a:t>385.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59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Equilibrium </a:t>
            </a:r>
            <a:r>
              <a:rPr lang="en-US" dirty="0"/>
              <a:t>M</a:t>
            </a:r>
            <a:r>
              <a:rPr lang="en-US" dirty="0" smtClean="0"/>
              <a:t>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like heat/T, there is a meaning attached already</a:t>
            </a:r>
            <a:endParaRPr lang="en-US" sz="2800" dirty="0" smtClean="0"/>
          </a:p>
          <a:p>
            <a:pPr lvl="1"/>
            <a:r>
              <a:rPr lang="en-US" sz="2400" dirty="0" smtClean="0"/>
              <a:t>misconception: equilibrium means equal mass (not rate)</a:t>
            </a:r>
            <a:endParaRPr lang="en-US" sz="2400" dirty="0" smtClean="0"/>
          </a:p>
          <a:p>
            <a:pPr lvl="1"/>
            <a:r>
              <a:rPr lang="en-US" sz="2400" dirty="0" smtClean="0"/>
              <a:t>Stacey’s demo: 2 fish tanks (one empty, one full)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2 beakers scooping water from either side to the other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ask students to predict, when equilibrium is reached</a:t>
            </a:r>
            <a:endParaRPr lang="en-US" sz="2400" dirty="0" smtClean="0"/>
          </a:p>
          <a:p>
            <a:r>
              <a:rPr lang="en-US" sz="2800" dirty="0" smtClean="0"/>
              <a:t>equilibrium problems ALL look different to some students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20063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1027</Words>
  <Application>Microsoft Macintosh PowerPoint</Application>
  <PresentationFormat>On-screen Show (4:3)</PresentationFormat>
  <Paragraphs>121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Misconceptions in General Chemistry Broader Study Skills / Behavioural</vt:lpstr>
      <vt:lpstr>Broader Study Skills / Behavioural</vt:lpstr>
      <vt:lpstr>Broader Study Skills / Behavioural</vt:lpstr>
      <vt:lpstr>General Misconceptions </vt:lpstr>
      <vt:lpstr>Misconceptions about Scientific Method</vt:lpstr>
      <vt:lpstr>Heat, Energy, Temperature Misconceptions </vt:lpstr>
      <vt:lpstr>Physical Transitions Misconceptions </vt:lpstr>
      <vt:lpstr>Stoichiometry and limiting reagents</vt:lpstr>
      <vt:lpstr>Equilibrium Misconceptions</vt:lpstr>
      <vt:lpstr>Electrochemistry Misconceptions</vt:lpstr>
      <vt:lpstr>Significant Figures</vt:lpstr>
      <vt:lpstr>Lab – Lecture Connectivity</vt:lpstr>
    </vt:vector>
  </TitlesOfParts>
  <Company>University of Alberta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Misconceptions in General Chemistry Broader Study Skills / Behavioural</dc:title>
  <dc:creator>Melanie Hoffman</dc:creator>
  <cp:lastModifiedBy>Melanie Hoffman</cp:lastModifiedBy>
  <cp:revision>16</cp:revision>
  <dcterms:created xsi:type="dcterms:W3CDTF">2012-05-24T23:24:48Z</dcterms:created>
  <dcterms:modified xsi:type="dcterms:W3CDTF">2012-05-25T13:55:04Z</dcterms:modified>
</cp:coreProperties>
</file>