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1" r:id="rId1"/>
  </p:sldMasterIdLst>
  <p:notesMasterIdLst>
    <p:notesMasterId r:id="rId10"/>
  </p:notesMasterIdLst>
  <p:sldIdLst>
    <p:sldId id="405" r:id="rId2"/>
    <p:sldId id="445" r:id="rId3"/>
    <p:sldId id="446" r:id="rId4"/>
    <p:sldId id="447" r:id="rId5"/>
    <p:sldId id="442" r:id="rId6"/>
    <p:sldId id="443" r:id="rId7"/>
    <p:sldId id="444" r:id="rId8"/>
    <p:sldId id="448" r:id="rId9"/>
  </p:sldIdLst>
  <p:sldSz cx="9144000" cy="6858000" type="screen4x3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CB6BBEF7-9717-4733-A929-535518E6EBF6}">
          <p14:sldIdLst>
            <p14:sldId id="405"/>
            <p14:sldId id="445"/>
            <p14:sldId id="446"/>
            <p14:sldId id="447"/>
            <p14:sldId id="442"/>
            <p14:sldId id="443"/>
            <p14:sldId id="444"/>
            <p14:sldId id="448"/>
          </p14:sldIdLst>
        </p14:section>
        <p14:section name="Author Your Presentation" id="{16378913-E5ED-4281-BAF5-F1F938CB0BED}">
          <p14:sldIdLst/>
        </p14:section>
        <p14:section name="Untitled Section" id="{62E87F66-9791-43F3-810C-0DE7A07F1F4B}">
          <p14:sldIdLst/>
        </p14:section>
        <p14:section name="Enrich Your Presentation" id="{E2D565D1-BA5E-44E6-A40E-50A644912248}">
          <p14:sldIdLst/>
        </p14:section>
        <p14:section name="Untitled Section" id="{14C052DD-D8B1-4628-B4B6-E3D3C2350654}">
          <p14:sldIdLst/>
        </p14:section>
        <p14:section name="Untitled Section" id="{1CDDE483-BA1C-47FE-9BF6-BDED444BF3CB}">
          <p14:sldIdLst/>
        </p14:section>
        <p14:section name="Deliver Your Presentation" id="{71D59651-8EFA-4415-9623-98B4C4A8699C}">
          <p14:sldIdLst/>
        </p14:section>
        <p14:section name="There's More!" id="{2E16B512-814A-4DC1-A986-25475E10E0EF}">
          <p14:sldIdLst/>
        </p14:section>
        <p14:section name="Untitled Section" id="{EC4149DC-6B10-420A-A505-625DB068598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0DE"/>
    <a:srgbClr val="1D1DC5"/>
    <a:srgbClr val="FF6600"/>
    <a:srgbClr val="800080"/>
    <a:srgbClr val="FF33CC"/>
    <a:srgbClr val="23F313"/>
    <a:srgbClr val="009900"/>
    <a:srgbClr val="F3F3F3"/>
    <a:srgbClr val="D60093"/>
    <a:srgbClr val="FF006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23" autoAdjust="0"/>
    <p:restoredTop sz="93606" autoAdjust="0"/>
  </p:normalViewPr>
  <p:slideViewPr>
    <p:cSldViewPr>
      <p:cViewPr>
        <p:scale>
          <a:sx n="80" d="100"/>
          <a:sy n="80" d="100"/>
        </p:scale>
        <p:origin x="-6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830A1-3891-4B82-A120-081866556DA0}" type="datetimeFigureOut">
              <a:rPr lang="en-US" smtClean="0"/>
              <a:pPr/>
              <a:t>5/24/2012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36"/>
            <a:ext cx="548640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668"/>
            <a:ext cx="29718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C9574-A819-4FE4-99A7-1E27AD09A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31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C9574-A819-4FE4-99A7-1E27AD09A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44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BA6E0-E02E-4EDA-9E77-BF7AFCBBBD8D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5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561C7-30C4-4537-82EE-4A369AF91824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7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C01B5-F2BB-4F86-A8B3-27E6D2235F3E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09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BE1A8B-E877-4342-ABEE-6728AC7E745E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75438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4867" y="3200400"/>
            <a:ext cx="70104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664780"/>
            <a:ext cx="4191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0548" y="20547"/>
            <a:ext cx="3498527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503486" y="20548"/>
            <a:ext cx="5624418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0923" y="2818500"/>
            <a:ext cx="7668994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662119" y="2819400"/>
            <a:ext cx="1461333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0548" y="5089818"/>
            <a:ext cx="909828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8755230" y="2469776"/>
            <a:ext cx="3048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F88E90-ACFB-4BD2-992C-481F2832577F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581400" y="1295400"/>
            <a:ext cx="51054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344" y="4114800"/>
            <a:ext cx="73152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D3548D0C-92CC-4370-9E42-5B35F43B2804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61474-17A1-42AE-8AAA-FE9598AFB282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EEF17-F125-44C8-AD56-80CD6D6E7399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50292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    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E9E50-547F-4ACB-9C5D-F1FFEC827DF4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D1EC-453F-41B1-AD1A-E2F9A9AA1691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90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3653-AE7F-453B-A623-4DAD6C8EBEEA}" type="datetime1">
              <a:rPr lang="en-US" smtClean="0"/>
              <a:t>5/24/2012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762000" y="1946209"/>
            <a:ext cx="20574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686800" y="526537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           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3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9560-98C1-4337-A08F-DC9917A03567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7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18AE-6AD1-47C7-8736-AE7A21FDB688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7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30B2-EDFF-42DD-A212-924F5354D94A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762000"/>
            <a:ext cx="2445488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9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91CC-1A12-4DE0-9A0F-1839FE1A1132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/>
          <a:srcRect l="2599" r="5874" b="5262"/>
          <a:stretch/>
        </p:blipFill>
        <p:spPr>
          <a:xfrm>
            <a:off x="3530" y="5867400"/>
            <a:ext cx="9144000" cy="105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21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50E-1166-4DF8-AE4C-ECCF96EB418C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4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B87ED-A946-4CC7-82CA-D815E4F1CE6C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792800" y="4800600"/>
            <a:ext cx="55008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717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C9863-2541-4E2D-8238-9F879AA6339B}" type="datetime1">
              <a:rPr lang="en-US" smtClean="0"/>
              <a:t>5/24/2012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5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649" r:id="rId13"/>
    <p:sldLayoutId id="2147483661" r:id="rId14"/>
    <p:sldLayoutId id="2147483655" r:id="rId15"/>
    <p:sldLayoutId id="2147483658" r:id="rId16"/>
    <p:sldLayoutId id="2147483663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-180528" y="188640"/>
            <a:ext cx="9091736" cy="38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Harris Teaching Workshop</a:t>
            </a:r>
          </a:p>
          <a:p>
            <a:r>
              <a:rPr lang="en-US" sz="2400" dirty="0" smtClean="0"/>
              <a:t>May 24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2012</a:t>
            </a:r>
            <a:endParaRPr lang="en-CA" sz="2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8334" y="3429000"/>
            <a:ext cx="7946504" cy="1676400"/>
          </a:xfrm>
        </p:spPr>
        <p:txBody>
          <a:bodyPr>
            <a:normAutofit fontScale="90000"/>
          </a:bodyPr>
          <a:lstStyle/>
          <a:p>
            <a:pPr algn="l"/>
            <a:r>
              <a:rPr lang="en-CA" sz="7200" b="1" dirty="0" smtClean="0">
                <a:latin typeface="Calibri" pitchFamily="34" charset="0"/>
              </a:rPr>
              <a:t>Misconceptions in Analytical Chemistry</a:t>
            </a:r>
            <a:r>
              <a:rPr lang="en-CA" sz="7200" b="1" dirty="0" smtClean="0">
                <a:solidFill>
                  <a:srgbClr val="0057A3"/>
                </a:solidFill>
                <a:latin typeface="Calibri" pitchFamily="34" charset="0"/>
              </a:rPr>
              <a:t/>
            </a:r>
            <a:br>
              <a:rPr lang="en-CA" sz="7200" b="1" dirty="0" smtClean="0">
                <a:solidFill>
                  <a:srgbClr val="0057A3"/>
                </a:solidFill>
                <a:latin typeface="Calibri" pitchFamily="34" charset="0"/>
              </a:rPr>
            </a:br>
            <a:endParaRPr lang="en-US" sz="5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z="2400" smtClean="0"/>
              <a:pPr/>
              <a:t>1</a:t>
            </a:fld>
            <a:endParaRPr lang="en-US" sz="2400" dirty="0"/>
          </a:p>
        </p:txBody>
      </p:sp>
      <p:pic>
        <p:nvPicPr>
          <p:cNvPr id="2050" name="Picture 2" descr="C:\Users\LYDIA\Documents\MacGregor Day\U of A Logo 2011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964186" cy="69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052736"/>
            <a:ext cx="29641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 smtClean="0"/>
              <a:t>Wayne </a:t>
            </a:r>
            <a:r>
              <a:rPr lang="en-CA" sz="2400" b="1" dirty="0" err="1"/>
              <a:t>Lippa</a:t>
            </a:r>
            <a:endParaRPr lang="en-CA" sz="2400" b="1" dirty="0"/>
          </a:p>
          <a:p>
            <a:r>
              <a:rPr lang="en-CA" sz="2400" b="1" dirty="0" smtClean="0"/>
              <a:t>Charles Lucy</a:t>
            </a:r>
          </a:p>
          <a:p>
            <a:r>
              <a:rPr lang="en-CA" sz="2400" b="1" dirty="0"/>
              <a:t>Erika Smith</a:t>
            </a:r>
          </a:p>
          <a:p>
            <a:r>
              <a:rPr lang="en-CA" sz="2400" b="1" dirty="0" smtClean="0"/>
              <a:t>Frances </a:t>
            </a:r>
            <a:r>
              <a:rPr lang="en-CA" sz="2400" b="1" dirty="0" smtClean="0"/>
              <a:t>Sutherland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62218" y="1124744"/>
            <a:ext cx="2254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 err="1" smtClean="0"/>
              <a:t>Farooq</a:t>
            </a:r>
            <a:r>
              <a:rPr lang="en-CA" sz="2400" b="1" dirty="0" smtClean="0"/>
              <a:t> </a:t>
            </a:r>
            <a:r>
              <a:rPr lang="en-CA" sz="2400" b="1" dirty="0" err="1"/>
              <a:t>Wahab</a:t>
            </a:r>
            <a:endParaRPr lang="en-CA" sz="2400" b="1" dirty="0"/>
          </a:p>
          <a:p>
            <a:r>
              <a:rPr lang="en-CA" sz="2400" b="1" dirty="0" smtClean="0"/>
              <a:t>Ross </a:t>
            </a:r>
            <a:r>
              <a:rPr lang="en-CA" sz="2400" b="1" dirty="0" err="1" smtClean="0"/>
              <a:t>Witherell</a:t>
            </a:r>
            <a:endParaRPr lang="en-CA" sz="2400" b="1" dirty="0" smtClean="0"/>
          </a:p>
          <a:p>
            <a:r>
              <a:rPr lang="en-CA" sz="2400" b="1" dirty="0" smtClean="0"/>
              <a:t>Lydia </a:t>
            </a:r>
            <a:r>
              <a:rPr lang="en-CA" sz="2400" b="1" dirty="0" smtClean="0"/>
              <a:t>Chen</a:t>
            </a: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232790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5949280"/>
            <a:ext cx="2133600" cy="365125"/>
          </a:xfrm>
        </p:spPr>
        <p:txBody>
          <a:bodyPr/>
          <a:lstStyle/>
          <a:p>
            <a:fld id="{73820FCD-5F4C-4989-BE05-0A8208BCBC21}" type="slidenum">
              <a:rPr lang="en-US" sz="2400" smtClean="0"/>
              <a:pPr/>
              <a:t>2</a:t>
            </a:fld>
            <a:endParaRPr lang="en-US" sz="2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04664"/>
            <a:ext cx="8229600" cy="1143000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1. Analytical chemistry is ALL about Titrations!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484784"/>
            <a:ext cx="82089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Titration is often emphasized both in lectures and labs. </a:t>
            </a:r>
            <a:r>
              <a:rPr lang="en-CA" sz="2800" dirty="0"/>
              <a:t>S</a:t>
            </a:r>
            <a:r>
              <a:rPr lang="en-CA" sz="2800" dirty="0" smtClean="0"/>
              <a:t>tudents </a:t>
            </a:r>
            <a:r>
              <a:rPr lang="en-CA" sz="2800" dirty="0" smtClean="0"/>
              <a:t>would tend to</a:t>
            </a:r>
            <a:r>
              <a:rPr lang="en-CA" sz="2800" dirty="0" smtClean="0"/>
              <a:t> </a:t>
            </a:r>
            <a:r>
              <a:rPr lang="en-CA" sz="2800" dirty="0" smtClean="0"/>
              <a:t>think that titration is what they will continue to use in graduate study and in research; however, that is usually </a:t>
            </a:r>
            <a:r>
              <a:rPr lang="en-CA" sz="2800" b="1" dirty="0" smtClean="0">
                <a:solidFill>
                  <a:srgbClr val="2020DE"/>
                </a:solidFill>
              </a:rPr>
              <a:t>not</a:t>
            </a:r>
            <a:r>
              <a:rPr lang="en-CA" sz="2800" dirty="0" smtClean="0"/>
              <a:t> the case.</a:t>
            </a:r>
          </a:p>
          <a:p>
            <a:endParaRPr lang="en-CA" sz="2800" dirty="0"/>
          </a:p>
          <a:p>
            <a:r>
              <a:rPr lang="en-CA" sz="2800" b="1" dirty="0" smtClean="0">
                <a:solidFill>
                  <a:srgbClr val="FF0000"/>
                </a:solidFill>
              </a:rPr>
              <a:t>Solution</a:t>
            </a:r>
            <a:r>
              <a:rPr lang="en-CA" sz="2800" dirty="0" smtClean="0"/>
              <a:t>: We teach titrations in </a:t>
            </a:r>
            <a:r>
              <a:rPr lang="en-CA" sz="2800" dirty="0" smtClean="0"/>
              <a:t>labs mainly to </a:t>
            </a:r>
            <a:r>
              <a:rPr lang="en-CA" sz="2800" dirty="0" smtClean="0"/>
              <a:t>help students </a:t>
            </a:r>
            <a:r>
              <a:rPr lang="en-CA" sz="2800" dirty="0" smtClean="0"/>
              <a:t>developing the </a:t>
            </a:r>
            <a:r>
              <a:rPr lang="en-CA" sz="2800" b="1" dirty="0" smtClean="0">
                <a:solidFill>
                  <a:srgbClr val="2020DE"/>
                </a:solidFill>
              </a:rPr>
              <a:t>technical</a:t>
            </a:r>
            <a:r>
              <a:rPr lang="en-CA" sz="2800" dirty="0" smtClean="0"/>
              <a:t> skills required to execute </a:t>
            </a:r>
            <a:r>
              <a:rPr lang="en-CA" sz="2800" dirty="0" smtClean="0"/>
              <a:t>an </a:t>
            </a:r>
            <a:r>
              <a:rPr lang="en-CA" sz="2800" dirty="0" smtClean="0"/>
              <a:t>experiment. </a:t>
            </a:r>
            <a:r>
              <a:rPr lang="en-CA" sz="2800" dirty="0" smtClean="0"/>
              <a:t>In lectures, focus more on the </a:t>
            </a:r>
            <a:r>
              <a:rPr lang="en-CA" sz="2800" dirty="0" smtClean="0"/>
              <a:t>importance of </a:t>
            </a:r>
            <a:r>
              <a:rPr lang="en-CA" sz="2800" b="1" dirty="0" smtClean="0">
                <a:solidFill>
                  <a:srgbClr val="2020DE"/>
                </a:solidFill>
              </a:rPr>
              <a:t>error analysis</a:t>
            </a:r>
            <a:r>
              <a:rPr lang="en-CA" sz="2800" b="1" dirty="0">
                <a:solidFill>
                  <a:srgbClr val="2020DE"/>
                </a:solidFill>
              </a:rPr>
              <a:t> </a:t>
            </a:r>
            <a:r>
              <a:rPr lang="en-CA" sz="2800" dirty="0" smtClean="0"/>
              <a:t>may be more beneficial for students, rather than re-emphasize what is a titration curve.</a:t>
            </a:r>
            <a:endParaRPr lang="en-CA" sz="2800" dirty="0" smtClean="0"/>
          </a:p>
          <a:p>
            <a:endParaRPr lang="en-CA" sz="36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559392" y="1484784"/>
            <a:ext cx="8208912" cy="19442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539552" y="3645024"/>
            <a:ext cx="8228752" cy="2664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007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73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2. Analytical chemistry is “tedious” with significant </a:t>
            </a:r>
            <a:r>
              <a:rPr lang="en-CA" dirty="0"/>
              <a:t>f</a:t>
            </a:r>
            <a:r>
              <a:rPr lang="en-CA" dirty="0" smtClean="0"/>
              <a:t>igures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z="2400" smtClean="0"/>
              <a:pPr/>
              <a:t>3</a:t>
            </a:fld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988840"/>
            <a:ext cx="7848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Students have a challenging time to understand how to decide </a:t>
            </a:r>
            <a:r>
              <a:rPr lang="en-CA" sz="2800" b="1" dirty="0" smtClean="0">
                <a:solidFill>
                  <a:srgbClr val="2020DE"/>
                </a:solidFill>
              </a:rPr>
              <a:t>how many </a:t>
            </a:r>
            <a:r>
              <a:rPr lang="en-CA" sz="2800" dirty="0" smtClean="0"/>
              <a:t>significant figures </a:t>
            </a:r>
            <a:r>
              <a:rPr lang="en-CA" sz="2800" dirty="0" smtClean="0"/>
              <a:t>to report</a:t>
            </a:r>
            <a:r>
              <a:rPr lang="en-CA" sz="2800" dirty="0" smtClean="0"/>
              <a:t>. </a:t>
            </a:r>
            <a:r>
              <a:rPr lang="en-CA" sz="2800" dirty="0" smtClean="0"/>
              <a:t>Students often don’t understand </a:t>
            </a:r>
            <a:r>
              <a:rPr lang="en-CA" sz="2800" b="1" dirty="0" smtClean="0">
                <a:solidFill>
                  <a:srgbClr val="2020DE"/>
                </a:solidFill>
              </a:rPr>
              <a:t>why</a:t>
            </a:r>
            <a:r>
              <a:rPr lang="en-CA" sz="2800" b="1" dirty="0" smtClean="0">
                <a:solidFill>
                  <a:srgbClr val="2020DE"/>
                </a:solidFill>
              </a:rPr>
              <a:t> </a:t>
            </a:r>
            <a:r>
              <a:rPr lang="en-CA" sz="2800" dirty="0" smtClean="0"/>
              <a:t>they have to </a:t>
            </a:r>
            <a:r>
              <a:rPr lang="en-CA" sz="2800" dirty="0" smtClean="0"/>
              <a:t>pay attention to </a:t>
            </a:r>
            <a:r>
              <a:rPr lang="en-CA" sz="2800" dirty="0" smtClean="0"/>
              <a:t>significant </a:t>
            </a:r>
            <a:r>
              <a:rPr lang="en-CA" sz="2800" dirty="0" smtClean="0"/>
              <a:t>figures</a:t>
            </a:r>
            <a:r>
              <a:rPr lang="en-CA" sz="2800" dirty="0" smtClean="0"/>
              <a:t>.</a:t>
            </a:r>
          </a:p>
          <a:p>
            <a:endParaRPr lang="en-CA" sz="2800" dirty="0"/>
          </a:p>
          <a:p>
            <a:r>
              <a:rPr lang="en-CA" sz="2800" dirty="0"/>
              <a:t>Instruments spill out 15 decimal places, but students may be inclined to report </a:t>
            </a:r>
            <a:r>
              <a:rPr lang="en-CA" sz="2800" b="1" dirty="0" smtClean="0">
                <a:solidFill>
                  <a:srgbClr val="2020DE"/>
                </a:solidFill>
              </a:rPr>
              <a:t>all</a:t>
            </a:r>
            <a:r>
              <a:rPr lang="en-CA" sz="2800" dirty="0" smtClean="0"/>
              <a:t> </a:t>
            </a:r>
            <a:r>
              <a:rPr lang="en-CA" sz="2800" dirty="0"/>
              <a:t>the numbers instead of taking a moment to think how many numbers is really important.</a:t>
            </a:r>
          </a:p>
          <a:p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578958" y="1988840"/>
            <a:ext cx="8280920" cy="403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478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2. Analytical chemistry is “tedious” with significant </a:t>
            </a:r>
            <a:r>
              <a:rPr lang="en-CA" dirty="0"/>
              <a:t>f</a:t>
            </a:r>
            <a:r>
              <a:rPr lang="en-CA" dirty="0" smtClean="0"/>
              <a:t>igures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z="2400" smtClean="0"/>
              <a:pPr/>
              <a:t>4</a:t>
            </a:fld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755576" y="1496973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b="1" dirty="0" smtClean="0">
                <a:solidFill>
                  <a:srgbClr val="FF0000"/>
                </a:solidFill>
              </a:rPr>
              <a:t>Solution</a:t>
            </a:r>
            <a:r>
              <a:rPr lang="en-CA" sz="2400" dirty="0"/>
              <a:t>: don’t dwell on “significant figures” until students have some understanding of </a:t>
            </a:r>
            <a:r>
              <a:rPr lang="en-CA" sz="2400" b="1" dirty="0">
                <a:solidFill>
                  <a:srgbClr val="2020DE"/>
                </a:solidFill>
              </a:rPr>
              <a:t>statistics</a:t>
            </a:r>
            <a:r>
              <a:rPr lang="en-CA" sz="2400" dirty="0"/>
              <a:t>.  This will help students to gain a better understanding as to “why” we are paying special</a:t>
            </a:r>
            <a:r>
              <a:rPr lang="en-CA" sz="2400" b="1" dirty="0">
                <a:solidFill>
                  <a:srgbClr val="2020DE"/>
                </a:solidFill>
              </a:rPr>
              <a:t> attention </a:t>
            </a:r>
            <a:r>
              <a:rPr lang="en-CA" sz="2400" dirty="0"/>
              <a:t>to significant figures. </a:t>
            </a:r>
          </a:p>
          <a:p>
            <a:endParaRPr lang="en-CA" sz="2400" dirty="0" smtClean="0"/>
          </a:p>
          <a:p>
            <a:r>
              <a:rPr lang="en-CA" sz="2400" dirty="0" smtClean="0"/>
              <a:t>Understanding when to pay more attention to significant figures </a:t>
            </a:r>
            <a:r>
              <a:rPr lang="en-CA" sz="2400" dirty="0"/>
              <a:t>will help students with  </a:t>
            </a:r>
            <a:r>
              <a:rPr lang="en-CA" sz="2400" b="1" dirty="0">
                <a:solidFill>
                  <a:srgbClr val="2020DE"/>
                </a:solidFill>
              </a:rPr>
              <a:t>time management </a:t>
            </a:r>
            <a:r>
              <a:rPr lang="en-CA" sz="2400" dirty="0" smtClean="0"/>
              <a:t>skill. </a:t>
            </a:r>
            <a:r>
              <a:rPr lang="en-CA" sz="2400" dirty="0"/>
              <a:t>S</a:t>
            </a:r>
            <a:r>
              <a:rPr lang="en-CA" sz="2400" dirty="0" smtClean="0"/>
              <a:t>tudents </a:t>
            </a:r>
            <a:r>
              <a:rPr lang="en-CA" sz="2400" dirty="0"/>
              <a:t>are learning how to be more efficient, </a:t>
            </a:r>
            <a:r>
              <a:rPr lang="en-CA" sz="2400" dirty="0" err="1"/>
              <a:t>eg</a:t>
            </a:r>
            <a:r>
              <a:rPr lang="en-CA" sz="2400" dirty="0"/>
              <a:t>. when to spend more time on measuring out a particular reagent. If the instruction said </a:t>
            </a:r>
            <a:r>
              <a:rPr lang="en-CA" sz="2400" dirty="0" smtClean="0"/>
              <a:t>5 mL</a:t>
            </a:r>
            <a:r>
              <a:rPr lang="en-CA" sz="2400" dirty="0"/>
              <a:t>, used a graduate cylinder, but if the instruction said </a:t>
            </a:r>
            <a:r>
              <a:rPr lang="en-CA" sz="2400" dirty="0" smtClean="0"/>
              <a:t>5.00 mL</a:t>
            </a:r>
            <a:r>
              <a:rPr lang="en-CA" sz="2400" dirty="0"/>
              <a:t>, used a </a:t>
            </a:r>
            <a:r>
              <a:rPr lang="en-CA" sz="2400" dirty="0" err="1"/>
              <a:t>buret</a:t>
            </a:r>
            <a:r>
              <a:rPr lang="en-CA" sz="2400" dirty="0"/>
              <a:t>!</a:t>
            </a:r>
          </a:p>
          <a:p>
            <a:endParaRPr lang="en-CA" sz="2400" dirty="0"/>
          </a:p>
        </p:txBody>
      </p:sp>
      <p:sp>
        <p:nvSpPr>
          <p:cNvPr id="8" name="Rectangle 7"/>
          <p:cNvSpPr/>
          <p:nvPr/>
        </p:nvSpPr>
        <p:spPr>
          <a:xfrm>
            <a:off x="539552" y="1340768"/>
            <a:ext cx="7992888" cy="4524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192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3. </a:t>
            </a:r>
            <a:r>
              <a:rPr lang="en-CA" dirty="0" smtClean="0"/>
              <a:t>“I don’t have time to write </a:t>
            </a:r>
            <a:r>
              <a:rPr lang="en-CA" b="1" dirty="0" smtClean="0">
                <a:solidFill>
                  <a:srgbClr val="2020DE"/>
                </a:solidFill>
              </a:rPr>
              <a:t>neatly</a:t>
            </a:r>
            <a:r>
              <a:rPr lang="en-CA" dirty="0" smtClean="0">
                <a:solidFill>
                  <a:srgbClr val="2020DE"/>
                </a:solidFill>
              </a:rPr>
              <a:t> </a:t>
            </a:r>
            <a:r>
              <a:rPr lang="en-CA" dirty="0" smtClean="0"/>
              <a:t>during labs, so I am just going to…”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z="2400" smtClean="0"/>
              <a:pPr/>
              <a:t>5</a:t>
            </a:fld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462398"/>
            <a:ext cx="78488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Some students </a:t>
            </a:r>
            <a:r>
              <a:rPr lang="en-CA" sz="2400" dirty="0" smtClean="0"/>
              <a:t>would </a:t>
            </a:r>
            <a:r>
              <a:rPr lang="en-CA" sz="2400" b="1" dirty="0" smtClean="0">
                <a:solidFill>
                  <a:srgbClr val="2020DE"/>
                </a:solidFill>
              </a:rPr>
              <a:t>scribble</a:t>
            </a:r>
            <a:r>
              <a:rPr lang="en-CA" sz="2400" dirty="0" smtClean="0"/>
              <a:t> data </a:t>
            </a:r>
            <a:r>
              <a:rPr lang="en-CA" sz="2400" dirty="0" smtClean="0"/>
              <a:t>on a piece of scrap paper, or even on a piece of paper </a:t>
            </a:r>
            <a:r>
              <a:rPr lang="en-CA" sz="2400" dirty="0" smtClean="0"/>
              <a:t>towel during lab,  </a:t>
            </a:r>
            <a:r>
              <a:rPr lang="en-CA" sz="2400" dirty="0" smtClean="0"/>
              <a:t>then </a:t>
            </a:r>
            <a:r>
              <a:rPr lang="en-CA" sz="2400" b="1" dirty="0" smtClean="0">
                <a:solidFill>
                  <a:srgbClr val="2020DE"/>
                </a:solidFill>
              </a:rPr>
              <a:t>transcribe</a:t>
            </a:r>
            <a:r>
              <a:rPr lang="en-CA" sz="2400" dirty="0" smtClean="0"/>
              <a:t> </a:t>
            </a:r>
            <a:r>
              <a:rPr lang="en-CA" sz="2400" dirty="0" smtClean="0"/>
              <a:t>them </a:t>
            </a:r>
            <a:r>
              <a:rPr lang="en-CA" sz="2400" b="1" dirty="0" smtClean="0">
                <a:solidFill>
                  <a:srgbClr val="2020DE"/>
                </a:solidFill>
              </a:rPr>
              <a:t>later</a:t>
            </a:r>
            <a:r>
              <a:rPr lang="en-CA" sz="2400" dirty="0" smtClean="0"/>
              <a:t> </a:t>
            </a:r>
            <a:r>
              <a:rPr lang="en-CA" sz="2400" dirty="0" smtClean="0"/>
              <a:t>to a “good copy” at home.</a:t>
            </a:r>
          </a:p>
          <a:p>
            <a:endParaRPr lang="en-CA" sz="2400" dirty="0"/>
          </a:p>
          <a:p>
            <a:r>
              <a:rPr lang="en-CA" sz="2400" b="1" dirty="0" smtClean="0">
                <a:solidFill>
                  <a:srgbClr val="FF0000"/>
                </a:solidFill>
              </a:rPr>
              <a:t>Solution</a:t>
            </a:r>
            <a:r>
              <a:rPr lang="en-CA" sz="2400" dirty="0" smtClean="0"/>
              <a:t>: reinforce students to come prepare with </a:t>
            </a:r>
            <a:r>
              <a:rPr lang="en-CA" sz="2400" b="1" dirty="0" smtClean="0">
                <a:solidFill>
                  <a:srgbClr val="2020DE"/>
                </a:solidFill>
              </a:rPr>
              <a:t>pre-made</a:t>
            </a:r>
            <a:r>
              <a:rPr lang="en-CA" sz="2400" dirty="0" smtClean="0"/>
              <a:t> table where students </a:t>
            </a:r>
            <a:r>
              <a:rPr lang="en-CA" sz="2400" dirty="0" smtClean="0"/>
              <a:t>can </a:t>
            </a:r>
            <a:r>
              <a:rPr lang="en-CA" sz="2400" dirty="0" smtClean="0"/>
              <a:t>record their data </a:t>
            </a:r>
            <a:r>
              <a:rPr lang="en-CA" sz="2400" dirty="0" smtClean="0"/>
              <a:t>during the </a:t>
            </a:r>
            <a:r>
              <a:rPr lang="en-CA" sz="2400" dirty="0" smtClean="0"/>
              <a:t>lab. This will ensure students know what they are </a:t>
            </a:r>
            <a:r>
              <a:rPr lang="en-CA" sz="2400" dirty="0" smtClean="0"/>
              <a:t>measuring. Also, it </a:t>
            </a:r>
            <a:r>
              <a:rPr lang="en-CA" sz="2400" dirty="0" smtClean="0"/>
              <a:t>helps students to work </a:t>
            </a:r>
            <a:r>
              <a:rPr lang="en-CA" sz="2400" dirty="0" smtClean="0"/>
              <a:t>more </a:t>
            </a:r>
            <a:r>
              <a:rPr lang="en-CA" sz="2400" b="1" dirty="0" smtClean="0">
                <a:solidFill>
                  <a:srgbClr val="2020DE"/>
                </a:solidFill>
              </a:rPr>
              <a:t>efficiently</a:t>
            </a:r>
            <a:r>
              <a:rPr lang="en-CA" sz="2400" dirty="0" smtClean="0"/>
              <a:t>. </a:t>
            </a:r>
          </a:p>
          <a:p>
            <a:endParaRPr lang="en-CA" sz="2400" dirty="0"/>
          </a:p>
          <a:p>
            <a:r>
              <a:rPr lang="en-CA" sz="2400" dirty="0" smtClean="0"/>
              <a:t>Encourage students to do a </a:t>
            </a:r>
            <a:r>
              <a:rPr lang="en-CA" sz="2400" b="1" dirty="0" smtClean="0">
                <a:solidFill>
                  <a:srgbClr val="2020DE"/>
                </a:solidFill>
              </a:rPr>
              <a:t>flow chart</a:t>
            </a:r>
            <a:r>
              <a:rPr lang="en-CA" sz="2400" dirty="0" smtClean="0"/>
              <a:t> of the overall experiment. This helps the students to “</a:t>
            </a:r>
            <a:r>
              <a:rPr lang="en-CA" sz="2400" b="1" dirty="0" smtClean="0">
                <a:solidFill>
                  <a:srgbClr val="2020DE"/>
                </a:solidFill>
              </a:rPr>
              <a:t>visualize</a:t>
            </a:r>
            <a:r>
              <a:rPr lang="en-CA" sz="2400" dirty="0" smtClean="0"/>
              <a:t>” how the entire experiment </a:t>
            </a:r>
            <a:r>
              <a:rPr lang="en-CA" sz="2400" dirty="0" smtClean="0"/>
              <a:t>would lay </a:t>
            </a:r>
            <a:r>
              <a:rPr lang="en-CA" sz="2400" dirty="0" smtClean="0"/>
              <a:t>out and how much time they should “aliquot” to each steps and which steps are considered to be more “important</a:t>
            </a:r>
            <a:r>
              <a:rPr lang="en-CA" sz="2400" dirty="0" smtClean="0"/>
              <a:t>”! </a:t>
            </a:r>
            <a:endParaRPr lang="en-CA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575556" y="1474107"/>
            <a:ext cx="8064896" cy="14625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575556" y="2936652"/>
            <a:ext cx="8064896" cy="3732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436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4. Instrument is just about pushing buttons on a box!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z="2400" smtClean="0"/>
              <a:pPr/>
              <a:t>6</a:t>
            </a:fld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484783"/>
            <a:ext cx="78488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The instrument nowadays is often fully </a:t>
            </a:r>
            <a:r>
              <a:rPr lang="en-CA" sz="2800" dirty="0" smtClean="0"/>
              <a:t>automated </a:t>
            </a:r>
            <a:r>
              <a:rPr lang="en-CA" sz="2800" dirty="0" smtClean="0"/>
              <a:t>so operating it can be quite straightforward. Also, with popular TV shows, such as </a:t>
            </a:r>
            <a:r>
              <a:rPr lang="en-CA" sz="2800" dirty="0" smtClean="0"/>
              <a:t>CSI, students </a:t>
            </a:r>
            <a:r>
              <a:rPr lang="en-CA" sz="2800" dirty="0" smtClean="0"/>
              <a:t>often think they can get conclusions within minutes after putting samples into the instrument. </a:t>
            </a:r>
          </a:p>
          <a:p>
            <a:endParaRPr lang="en-CA" sz="2800" dirty="0"/>
          </a:p>
          <a:p>
            <a:r>
              <a:rPr lang="en-CA" sz="2800" b="1" dirty="0" smtClean="0">
                <a:solidFill>
                  <a:srgbClr val="FF0000"/>
                </a:solidFill>
              </a:rPr>
              <a:t>Solution</a:t>
            </a:r>
            <a:r>
              <a:rPr lang="en-CA" sz="2800" dirty="0" smtClean="0"/>
              <a:t>: Encourage </a:t>
            </a:r>
            <a:r>
              <a:rPr lang="en-CA" sz="2800" dirty="0" smtClean="0"/>
              <a:t>students to understand how </a:t>
            </a:r>
            <a:r>
              <a:rPr lang="en-CA" sz="2800" b="1" dirty="0" smtClean="0">
                <a:solidFill>
                  <a:srgbClr val="2020DE"/>
                </a:solidFill>
              </a:rPr>
              <a:t>each components </a:t>
            </a:r>
            <a:r>
              <a:rPr lang="en-CA" sz="2800" dirty="0" smtClean="0"/>
              <a:t>of the instrument work </a:t>
            </a:r>
            <a:r>
              <a:rPr lang="en-CA" sz="2800" dirty="0" smtClean="0"/>
              <a:t>by showing them the </a:t>
            </a:r>
            <a:r>
              <a:rPr lang="en-CA" sz="2800" b="1" dirty="0" smtClean="0">
                <a:solidFill>
                  <a:srgbClr val="2020DE"/>
                </a:solidFill>
              </a:rPr>
              <a:t>interior</a:t>
            </a:r>
            <a:r>
              <a:rPr lang="en-CA" sz="2800" dirty="0" smtClean="0"/>
              <a:t> of the instrument, </a:t>
            </a:r>
            <a:r>
              <a:rPr lang="en-CA" sz="2800" dirty="0" err="1"/>
              <a:t>i</a:t>
            </a:r>
            <a:r>
              <a:rPr lang="en-CA" sz="2800" dirty="0" err="1" smtClean="0"/>
              <a:t>e</a:t>
            </a:r>
            <a:r>
              <a:rPr lang="en-CA" sz="2800" dirty="0" smtClean="0"/>
              <a:t>. a “modified” GC-MS where the outer case of the instrument is made by Plexiglas so the interior of the instrument is exposed visually.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1484783"/>
            <a:ext cx="8136904" cy="2520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611560" y="3789040"/>
            <a:ext cx="8424936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804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5. Sampling is irrelevant!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z="2400" smtClean="0"/>
              <a:pPr/>
              <a:t>7</a:t>
            </a:fld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1674674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Most samples given in labs are </a:t>
            </a:r>
            <a:r>
              <a:rPr lang="en-CA" sz="2800" b="1" dirty="0" smtClean="0">
                <a:solidFill>
                  <a:srgbClr val="1D1DC5"/>
                </a:solidFill>
              </a:rPr>
              <a:t>artificial</a:t>
            </a:r>
            <a:r>
              <a:rPr lang="en-CA" sz="2800" dirty="0" smtClean="0"/>
              <a:t>. So students often think samples are going to be </a:t>
            </a:r>
            <a:r>
              <a:rPr lang="en-CA" sz="2800" b="1" dirty="0" smtClean="0">
                <a:solidFill>
                  <a:srgbClr val="1D1DC5"/>
                </a:solidFill>
              </a:rPr>
              <a:t>handed</a:t>
            </a:r>
            <a:r>
              <a:rPr lang="en-CA" sz="2800" dirty="0" smtClean="0"/>
              <a:t> </a:t>
            </a:r>
            <a:r>
              <a:rPr lang="en-CA" sz="2800" dirty="0" smtClean="0"/>
              <a:t>to </a:t>
            </a:r>
            <a:r>
              <a:rPr lang="en-CA" sz="2800" dirty="0" smtClean="0"/>
              <a:t>them in a small glass vial when they are in a working environment. </a:t>
            </a:r>
          </a:p>
          <a:p>
            <a:endParaRPr lang="en-CA" sz="2800" dirty="0"/>
          </a:p>
          <a:p>
            <a:r>
              <a:rPr lang="en-CA" sz="2800" b="1" dirty="0" smtClean="0">
                <a:solidFill>
                  <a:srgbClr val="FF0000"/>
                </a:solidFill>
              </a:rPr>
              <a:t>Solution</a:t>
            </a:r>
            <a:r>
              <a:rPr lang="en-CA" sz="2800" dirty="0" smtClean="0"/>
              <a:t>: emphasize the </a:t>
            </a:r>
            <a:r>
              <a:rPr lang="en-CA" sz="2800" b="1" dirty="0" smtClean="0">
                <a:solidFill>
                  <a:srgbClr val="2020DE"/>
                </a:solidFill>
              </a:rPr>
              <a:t>importance</a:t>
            </a:r>
            <a:r>
              <a:rPr lang="en-CA" sz="2800" dirty="0" smtClean="0"/>
              <a:t> of sampling in a discussion group. Guide students to think how they would do sampling in real life and what </a:t>
            </a:r>
            <a:r>
              <a:rPr lang="en-CA" sz="2800" b="1" dirty="0" smtClean="0">
                <a:solidFill>
                  <a:srgbClr val="2020DE"/>
                </a:solidFill>
              </a:rPr>
              <a:t>parameters</a:t>
            </a:r>
            <a:r>
              <a:rPr lang="en-CA" sz="2800" dirty="0" smtClean="0"/>
              <a:t> would they consider in sampling.</a:t>
            </a:r>
          </a:p>
        </p:txBody>
      </p:sp>
      <p:sp>
        <p:nvSpPr>
          <p:cNvPr id="5" name="Rectangle 4"/>
          <p:cNvSpPr/>
          <p:nvPr/>
        </p:nvSpPr>
        <p:spPr>
          <a:xfrm>
            <a:off x="827584" y="1674674"/>
            <a:ext cx="7920880" cy="1682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899592" y="3906922"/>
            <a:ext cx="7920880" cy="1682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27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20FCD-5F4C-4989-BE05-0A8208BCBC2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1603371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dirty="0" smtClean="0"/>
              <a:t>Thank you for listening!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1856" y="2996952"/>
            <a:ext cx="661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 dirty="0" smtClean="0">
                <a:solidFill>
                  <a:srgbClr val="2020DE"/>
                </a:solidFill>
              </a:rPr>
              <a:t>Questions or Comments?</a:t>
            </a:r>
            <a:endParaRPr lang="en-CA" sz="4000" b="1" dirty="0">
              <a:solidFill>
                <a:srgbClr val="2020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50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0</TotalTime>
  <Words>652</Words>
  <Application>Microsoft Office PowerPoint</Application>
  <PresentationFormat>On-screen Show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Misconceptions in Analytical Chemistry </vt:lpstr>
      <vt:lpstr>PowerPoint Presentation</vt:lpstr>
      <vt:lpstr>2. Analytical chemistry is “tedious” with significant figures</vt:lpstr>
      <vt:lpstr>2. Analytical chemistry is “tedious” with significant figures</vt:lpstr>
      <vt:lpstr>3. “I don’t have time to write neatly during labs, so I am just going to…”</vt:lpstr>
      <vt:lpstr>4. Instrument is just about pushing buttons on a box!</vt:lpstr>
      <vt:lpstr>5. Sampling is irrelevant!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2010-11-28T02:01:42Z</dcterms:created>
  <dcterms:modified xsi:type="dcterms:W3CDTF">2012-05-24T23:07:12Z</dcterms:modified>
</cp:coreProperties>
</file>